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72" r:id="rId5"/>
    <p:sldId id="260" r:id="rId6"/>
    <p:sldId id="263" r:id="rId7"/>
    <p:sldId id="264" r:id="rId8"/>
    <p:sldId id="267" r:id="rId9"/>
    <p:sldId id="262" r:id="rId10"/>
    <p:sldId id="266" r:id="rId11"/>
    <p:sldId id="271" r:id="rId12"/>
    <p:sldId id="268" r:id="rId13"/>
    <p:sldId id="25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di Al-Radaideh" initials="HA" lastIdx="1" clrIdx="0">
    <p:extLst>
      <p:ext uri="{19B8F6BF-5375-455C-9EA6-DF929625EA0E}">
        <p15:presenceInfo xmlns:p15="http://schemas.microsoft.com/office/powerpoint/2012/main" userId="S-1-5-21-125263382-3118865814-3053043861-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55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22C8-6882-4FF3-B448-72A6EA4843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2A2935-8129-7E3B-3EA8-FE8601AF01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A7B8E2-EB43-476D-21B8-CEA7614C9EF4}"/>
              </a:ext>
            </a:extLst>
          </p:cNvPr>
          <p:cNvSpPr>
            <a:spLocks noGrp="1"/>
          </p:cNvSpPr>
          <p:nvPr>
            <p:ph type="dt" sz="half" idx="10"/>
          </p:nvPr>
        </p:nvSpPr>
        <p:spPr/>
        <p:txBody>
          <a:bodyPr/>
          <a:lstStyle/>
          <a:p>
            <a:fld id="{78A38443-08C9-4DA5-94E0-BC048F6A2783}" type="datetimeFigureOut">
              <a:rPr lang="en-US" smtClean="0"/>
              <a:t>5/20/2023</a:t>
            </a:fld>
            <a:endParaRPr lang="en-US"/>
          </a:p>
        </p:txBody>
      </p:sp>
      <p:sp>
        <p:nvSpPr>
          <p:cNvPr id="5" name="Footer Placeholder 4">
            <a:extLst>
              <a:ext uri="{FF2B5EF4-FFF2-40B4-BE49-F238E27FC236}">
                <a16:creationId xmlns:a16="http://schemas.microsoft.com/office/drawing/2014/main" id="{B02930F0-910D-E460-7E76-B5A57C703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649DA-4584-1C00-87E8-DB990900F050}"/>
              </a:ext>
            </a:extLst>
          </p:cNvPr>
          <p:cNvSpPr>
            <a:spLocks noGrp="1"/>
          </p:cNvSpPr>
          <p:nvPr>
            <p:ph type="sldNum" sz="quarter" idx="12"/>
          </p:nvPr>
        </p:nvSpPr>
        <p:spPr/>
        <p:txBody>
          <a:bodyPr/>
          <a:lstStyle/>
          <a:p>
            <a:fld id="{96A01E89-6501-43BA-9686-C7C3450397BB}" type="slidenum">
              <a:rPr lang="en-US" smtClean="0"/>
              <a:t>‹#›</a:t>
            </a:fld>
            <a:endParaRPr lang="en-US"/>
          </a:p>
        </p:txBody>
      </p:sp>
    </p:spTree>
    <p:extLst>
      <p:ext uri="{BB962C8B-B14F-4D97-AF65-F5344CB8AC3E}">
        <p14:creationId xmlns:p14="http://schemas.microsoft.com/office/powerpoint/2010/main" val="3649940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FA16-6437-B823-E002-658A41646A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BA7E7-D0DB-9C4F-4F89-BB1619BD66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F0058-A181-8D22-43E5-A06894AFC2D0}"/>
              </a:ext>
            </a:extLst>
          </p:cNvPr>
          <p:cNvSpPr>
            <a:spLocks noGrp="1"/>
          </p:cNvSpPr>
          <p:nvPr>
            <p:ph type="dt" sz="half" idx="10"/>
          </p:nvPr>
        </p:nvSpPr>
        <p:spPr/>
        <p:txBody>
          <a:bodyPr/>
          <a:lstStyle/>
          <a:p>
            <a:fld id="{78A38443-08C9-4DA5-94E0-BC048F6A2783}" type="datetimeFigureOut">
              <a:rPr lang="en-US" smtClean="0"/>
              <a:t>5/20/2023</a:t>
            </a:fld>
            <a:endParaRPr lang="en-US"/>
          </a:p>
        </p:txBody>
      </p:sp>
      <p:sp>
        <p:nvSpPr>
          <p:cNvPr id="5" name="Footer Placeholder 4">
            <a:extLst>
              <a:ext uri="{FF2B5EF4-FFF2-40B4-BE49-F238E27FC236}">
                <a16:creationId xmlns:a16="http://schemas.microsoft.com/office/drawing/2014/main" id="{00B35AE5-082C-D0F6-820C-CB07343E2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F7DF9-645B-2895-327A-B02DCD9B32FA}"/>
              </a:ext>
            </a:extLst>
          </p:cNvPr>
          <p:cNvSpPr>
            <a:spLocks noGrp="1"/>
          </p:cNvSpPr>
          <p:nvPr>
            <p:ph type="sldNum" sz="quarter" idx="12"/>
          </p:nvPr>
        </p:nvSpPr>
        <p:spPr/>
        <p:txBody>
          <a:bodyPr/>
          <a:lstStyle/>
          <a:p>
            <a:fld id="{96A01E89-6501-43BA-9686-C7C3450397BB}" type="slidenum">
              <a:rPr lang="en-US" smtClean="0"/>
              <a:t>‹#›</a:t>
            </a:fld>
            <a:endParaRPr lang="en-US"/>
          </a:p>
        </p:txBody>
      </p:sp>
    </p:spTree>
    <p:extLst>
      <p:ext uri="{BB962C8B-B14F-4D97-AF65-F5344CB8AC3E}">
        <p14:creationId xmlns:p14="http://schemas.microsoft.com/office/powerpoint/2010/main" val="1105022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2060D-0CC3-A0C7-9FCB-103BBEDB11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B7934F-89AB-77E1-2604-91B19A0F8A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D3254-902F-4BB7-D469-12ADBD6CBAF6}"/>
              </a:ext>
            </a:extLst>
          </p:cNvPr>
          <p:cNvSpPr>
            <a:spLocks noGrp="1"/>
          </p:cNvSpPr>
          <p:nvPr>
            <p:ph type="dt" sz="half" idx="10"/>
          </p:nvPr>
        </p:nvSpPr>
        <p:spPr/>
        <p:txBody>
          <a:bodyPr/>
          <a:lstStyle/>
          <a:p>
            <a:fld id="{78A38443-08C9-4DA5-94E0-BC048F6A2783}" type="datetimeFigureOut">
              <a:rPr lang="en-US" smtClean="0"/>
              <a:t>5/20/2023</a:t>
            </a:fld>
            <a:endParaRPr lang="en-US"/>
          </a:p>
        </p:txBody>
      </p:sp>
      <p:sp>
        <p:nvSpPr>
          <p:cNvPr id="5" name="Footer Placeholder 4">
            <a:extLst>
              <a:ext uri="{FF2B5EF4-FFF2-40B4-BE49-F238E27FC236}">
                <a16:creationId xmlns:a16="http://schemas.microsoft.com/office/drawing/2014/main" id="{B74DB89A-1D6E-57D9-50E1-5EA988E2B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A5CFE-5797-DAC7-B91D-701FCA106AA5}"/>
              </a:ext>
            </a:extLst>
          </p:cNvPr>
          <p:cNvSpPr>
            <a:spLocks noGrp="1"/>
          </p:cNvSpPr>
          <p:nvPr>
            <p:ph type="sldNum" sz="quarter" idx="12"/>
          </p:nvPr>
        </p:nvSpPr>
        <p:spPr/>
        <p:txBody>
          <a:bodyPr/>
          <a:lstStyle/>
          <a:p>
            <a:fld id="{96A01E89-6501-43BA-9686-C7C3450397BB}" type="slidenum">
              <a:rPr lang="en-US" smtClean="0"/>
              <a:t>‹#›</a:t>
            </a:fld>
            <a:endParaRPr lang="en-US"/>
          </a:p>
        </p:txBody>
      </p:sp>
    </p:spTree>
    <p:extLst>
      <p:ext uri="{BB962C8B-B14F-4D97-AF65-F5344CB8AC3E}">
        <p14:creationId xmlns:p14="http://schemas.microsoft.com/office/powerpoint/2010/main" val="11147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5534-6239-716C-75A8-A28593F2B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58F5BD-C2F5-F773-2DB1-FECD40DF26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7431C-5254-7EC5-5CDD-76324417DED8}"/>
              </a:ext>
            </a:extLst>
          </p:cNvPr>
          <p:cNvSpPr>
            <a:spLocks noGrp="1"/>
          </p:cNvSpPr>
          <p:nvPr>
            <p:ph type="dt" sz="half" idx="10"/>
          </p:nvPr>
        </p:nvSpPr>
        <p:spPr/>
        <p:txBody>
          <a:bodyPr/>
          <a:lstStyle/>
          <a:p>
            <a:fld id="{78A38443-08C9-4DA5-94E0-BC048F6A2783}" type="datetimeFigureOut">
              <a:rPr lang="en-US" smtClean="0"/>
              <a:t>5/20/2023</a:t>
            </a:fld>
            <a:endParaRPr lang="en-US"/>
          </a:p>
        </p:txBody>
      </p:sp>
      <p:sp>
        <p:nvSpPr>
          <p:cNvPr id="5" name="Footer Placeholder 4">
            <a:extLst>
              <a:ext uri="{FF2B5EF4-FFF2-40B4-BE49-F238E27FC236}">
                <a16:creationId xmlns:a16="http://schemas.microsoft.com/office/drawing/2014/main" id="{E9C6B6B5-3CFA-7BFC-0A0A-434760579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7FEF6-3427-BBA4-EB90-726066030B66}"/>
              </a:ext>
            </a:extLst>
          </p:cNvPr>
          <p:cNvSpPr>
            <a:spLocks noGrp="1"/>
          </p:cNvSpPr>
          <p:nvPr>
            <p:ph type="sldNum" sz="quarter" idx="12"/>
          </p:nvPr>
        </p:nvSpPr>
        <p:spPr/>
        <p:txBody>
          <a:bodyPr/>
          <a:lstStyle/>
          <a:p>
            <a:fld id="{96A01E89-6501-43BA-9686-C7C3450397BB}" type="slidenum">
              <a:rPr lang="en-US" smtClean="0"/>
              <a:t>‹#›</a:t>
            </a:fld>
            <a:endParaRPr lang="en-US"/>
          </a:p>
        </p:txBody>
      </p:sp>
    </p:spTree>
    <p:extLst>
      <p:ext uri="{BB962C8B-B14F-4D97-AF65-F5344CB8AC3E}">
        <p14:creationId xmlns:p14="http://schemas.microsoft.com/office/powerpoint/2010/main" val="379674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2021-F493-E501-D438-7CAE1B660E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B6D343-DD68-0B88-E9BC-7C986E8B3F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6A930E-76EA-E10F-7EBE-C5B61DF2AB6B}"/>
              </a:ext>
            </a:extLst>
          </p:cNvPr>
          <p:cNvSpPr>
            <a:spLocks noGrp="1"/>
          </p:cNvSpPr>
          <p:nvPr>
            <p:ph type="dt" sz="half" idx="10"/>
          </p:nvPr>
        </p:nvSpPr>
        <p:spPr/>
        <p:txBody>
          <a:bodyPr/>
          <a:lstStyle/>
          <a:p>
            <a:fld id="{78A38443-08C9-4DA5-94E0-BC048F6A2783}" type="datetimeFigureOut">
              <a:rPr lang="en-US" smtClean="0"/>
              <a:t>5/20/2023</a:t>
            </a:fld>
            <a:endParaRPr lang="en-US"/>
          </a:p>
        </p:txBody>
      </p:sp>
      <p:sp>
        <p:nvSpPr>
          <p:cNvPr id="5" name="Footer Placeholder 4">
            <a:extLst>
              <a:ext uri="{FF2B5EF4-FFF2-40B4-BE49-F238E27FC236}">
                <a16:creationId xmlns:a16="http://schemas.microsoft.com/office/drawing/2014/main" id="{1559411E-6832-49AC-E96C-EF8020819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ED0AE-1785-E9C4-8D69-B364E69A8657}"/>
              </a:ext>
            </a:extLst>
          </p:cNvPr>
          <p:cNvSpPr>
            <a:spLocks noGrp="1"/>
          </p:cNvSpPr>
          <p:nvPr>
            <p:ph type="sldNum" sz="quarter" idx="12"/>
          </p:nvPr>
        </p:nvSpPr>
        <p:spPr/>
        <p:txBody>
          <a:bodyPr/>
          <a:lstStyle/>
          <a:p>
            <a:fld id="{96A01E89-6501-43BA-9686-C7C3450397BB}" type="slidenum">
              <a:rPr lang="en-US" smtClean="0"/>
              <a:t>‹#›</a:t>
            </a:fld>
            <a:endParaRPr lang="en-US"/>
          </a:p>
        </p:txBody>
      </p:sp>
    </p:spTree>
    <p:extLst>
      <p:ext uri="{BB962C8B-B14F-4D97-AF65-F5344CB8AC3E}">
        <p14:creationId xmlns:p14="http://schemas.microsoft.com/office/powerpoint/2010/main" val="156002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3117-C3EF-8416-596C-2FA13039A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A4143-F444-AFC6-CEB4-4DEAB8DAD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4FE529-7AC9-E369-E903-30A102ADD0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CDE069-9546-09E8-15DA-A60108BD4484}"/>
              </a:ext>
            </a:extLst>
          </p:cNvPr>
          <p:cNvSpPr>
            <a:spLocks noGrp="1"/>
          </p:cNvSpPr>
          <p:nvPr>
            <p:ph type="dt" sz="half" idx="10"/>
          </p:nvPr>
        </p:nvSpPr>
        <p:spPr/>
        <p:txBody>
          <a:bodyPr/>
          <a:lstStyle/>
          <a:p>
            <a:fld id="{78A38443-08C9-4DA5-94E0-BC048F6A2783}" type="datetimeFigureOut">
              <a:rPr lang="en-US" smtClean="0"/>
              <a:t>5/20/2023</a:t>
            </a:fld>
            <a:endParaRPr lang="en-US"/>
          </a:p>
        </p:txBody>
      </p:sp>
      <p:sp>
        <p:nvSpPr>
          <p:cNvPr id="6" name="Footer Placeholder 5">
            <a:extLst>
              <a:ext uri="{FF2B5EF4-FFF2-40B4-BE49-F238E27FC236}">
                <a16:creationId xmlns:a16="http://schemas.microsoft.com/office/drawing/2014/main" id="{49C48D7E-3D32-7DC9-C691-8F73FF993D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5968D7-2504-5D74-8DDB-0EFC316DC33F}"/>
              </a:ext>
            </a:extLst>
          </p:cNvPr>
          <p:cNvSpPr>
            <a:spLocks noGrp="1"/>
          </p:cNvSpPr>
          <p:nvPr>
            <p:ph type="sldNum" sz="quarter" idx="12"/>
          </p:nvPr>
        </p:nvSpPr>
        <p:spPr/>
        <p:txBody>
          <a:bodyPr/>
          <a:lstStyle/>
          <a:p>
            <a:fld id="{96A01E89-6501-43BA-9686-C7C3450397BB}" type="slidenum">
              <a:rPr lang="en-US" smtClean="0"/>
              <a:t>‹#›</a:t>
            </a:fld>
            <a:endParaRPr lang="en-US"/>
          </a:p>
        </p:txBody>
      </p:sp>
    </p:spTree>
    <p:extLst>
      <p:ext uri="{BB962C8B-B14F-4D97-AF65-F5344CB8AC3E}">
        <p14:creationId xmlns:p14="http://schemas.microsoft.com/office/powerpoint/2010/main" val="176219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ED3D-EEC0-D218-7C5E-11A429A6B3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28DBDB-DAF6-A46A-8397-790CE5453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259978-49F6-BFBA-607A-8B65ED40D9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77A7DA-BB62-D186-F8BD-A5724A7CA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A5D2B-6084-C98A-3707-D5E6603B57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05CFF-EE8A-2031-3ADD-B05C73C08744}"/>
              </a:ext>
            </a:extLst>
          </p:cNvPr>
          <p:cNvSpPr>
            <a:spLocks noGrp="1"/>
          </p:cNvSpPr>
          <p:nvPr>
            <p:ph type="dt" sz="half" idx="10"/>
          </p:nvPr>
        </p:nvSpPr>
        <p:spPr/>
        <p:txBody>
          <a:bodyPr/>
          <a:lstStyle/>
          <a:p>
            <a:fld id="{78A38443-08C9-4DA5-94E0-BC048F6A2783}" type="datetimeFigureOut">
              <a:rPr lang="en-US" smtClean="0"/>
              <a:t>5/20/2023</a:t>
            </a:fld>
            <a:endParaRPr lang="en-US"/>
          </a:p>
        </p:txBody>
      </p:sp>
      <p:sp>
        <p:nvSpPr>
          <p:cNvPr id="8" name="Footer Placeholder 7">
            <a:extLst>
              <a:ext uri="{FF2B5EF4-FFF2-40B4-BE49-F238E27FC236}">
                <a16:creationId xmlns:a16="http://schemas.microsoft.com/office/drawing/2014/main" id="{1666E167-1309-825B-23B9-B426CE2195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BCB4BF-CE92-51C2-3137-4787AEBD13AE}"/>
              </a:ext>
            </a:extLst>
          </p:cNvPr>
          <p:cNvSpPr>
            <a:spLocks noGrp="1"/>
          </p:cNvSpPr>
          <p:nvPr>
            <p:ph type="sldNum" sz="quarter" idx="12"/>
          </p:nvPr>
        </p:nvSpPr>
        <p:spPr/>
        <p:txBody>
          <a:bodyPr/>
          <a:lstStyle/>
          <a:p>
            <a:fld id="{96A01E89-6501-43BA-9686-C7C3450397BB}" type="slidenum">
              <a:rPr lang="en-US" smtClean="0"/>
              <a:t>‹#›</a:t>
            </a:fld>
            <a:endParaRPr lang="en-US"/>
          </a:p>
        </p:txBody>
      </p:sp>
    </p:spTree>
    <p:extLst>
      <p:ext uri="{BB962C8B-B14F-4D97-AF65-F5344CB8AC3E}">
        <p14:creationId xmlns:p14="http://schemas.microsoft.com/office/powerpoint/2010/main" val="165989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9BEC-3520-198D-C2D4-F4894C0B62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7C2DC9-84A1-40D8-FD44-F910E536060C}"/>
              </a:ext>
            </a:extLst>
          </p:cNvPr>
          <p:cNvSpPr>
            <a:spLocks noGrp="1"/>
          </p:cNvSpPr>
          <p:nvPr>
            <p:ph type="dt" sz="half" idx="10"/>
          </p:nvPr>
        </p:nvSpPr>
        <p:spPr/>
        <p:txBody>
          <a:bodyPr/>
          <a:lstStyle/>
          <a:p>
            <a:fld id="{78A38443-08C9-4DA5-94E0-BC048F6A2783}" type="datetimeFigureOut">
              <a:rPr lang="en-US" smtClean="0"/>
              <a:t>5/20/2023</a:t>
            </a:fld>
            <a:endParaRPr lang="en-US"/>
          </a:p>
        </p:txBody>
      </p:sp>
      <p:sp>
        <p:nvSpPr>
          <p:cNvPr id="4" name="Footer Placeholder 3">
            <a:extLst>
              <a:ext uri="{FF2B5EF4-FFF2-40B4-BE49-F238E27FC236}">
                <a16:creationId xmlns:a16="http://schemas.microsoft.com/office/drawing/2014/main" id="{45CE4FF4-7CCC-30C3-CD7F-081DA6BE53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21E110-A9DD-DBA1-E3CD-1A44AF911DCC}"/>
              </a:ext>
            </a:extLst>
          </p:cNvPr>
          <p:cNvSpPr>
            <a:spLocks noGrp="1"/>
          </p:cNvSpPr>
          <p:nvPr>
            <p:ph type="sldNum" sz="quarter" idx="12"/>
          </p:nvPr>
        </p:nvSpPr>
        <p:spPr/>
        <p:txBody>
          <a:bodyPr/>
          <a:lstStyle/>
          <a:p>
            <a:fld id="{96A01E89-6501-43BA-9686-C7C3450397BB}" type="slidenum">
              <a:rPr lang="en-US" smtClean="0"/>
              <a:t>‹#›</a:t>
            </a:fld>
            <a:endParaRPr lang="en-US"/>
          </a:p>
        </p:txBody>
      </p:sp>
    </p:spTree>
    <p:extLst>
      <p:ext uri="{BB962C8B-B14F-4D97-AF65-F5344CB8AC3E}">
        <p14:creationId xmlns:p14="http://schemas.microsoft.com/office/powerpoint/2010/main" val="211579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E96B7-46AB-91FD-9DA0-2FA62D5249D0}"/>
              </a:ext>
            </a:extLst>
          </p:cNvPr>
          <p:cNvSpPr>
            <a:spLocks noGrp="1"/>
          </p:cNvSpPr>
          <p:nvPr>
            <p:ph type="dt" sz="half" idx="10"/>
          </p:nvPr>
        </p:nvSpPr>
        <p:spPr/>
        <p:txBody>
          <a:bodyPr/>
          <a:lstStyle/>
          <a:p>
            <a:fld id="{78A38443-08C9-4DA5-94E0-BC048F6A2783}" type="datetimeFigureOut">
              <a:rPr lang="en-US" smtClean="0"/>
              <a:t>5/20/2023</a:t>
            </a:fld>
            <a:endParaRPr lang="en-US"/>
          </a:p>
        </p:txBody>
      </p:sp>
      <p:sp>
        <p:nvSpPr>
          <p:cNvPr id="3" name="Footer Placeholder 2">
            <a:extLst>
              <a:ext uri="{FF2B5EF4-FFF2-40B4-BE49-F238E27FC236}">
                <a16:creationId xmlns:a16="http://schemas.microsoft.com/office/drawing/2014/main" id="{2A0D694A-AEE4-4052-6677-4EEDF6DEE7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5F77EB-40EC-53E8-28A7-3EA216780EC8}"/>
              </a:ext>
            </a:extLst>
          </p:cNvPr>
          <p:cNvSpPr>
            <a:spLocks noGrp="1"/>
          </p:cNvSpPr>
          <p:nvPr>
            <p:ph type="sldNum" sz="quarter" idx="12"/>
          </p:nvPr>
        </p:nvSpPr>
        <p:spPr/>
        <p:txBody>
          <a:bodyPr/>
          <a:lstStyle/>
          <a:p>
            <a:fld id="{96A01E89-6501-43BA-9686-C7C3450397BB}" type="slidenum">
              <a:rPr lang="en-US" smtClean="0"/>
              <a:t>‹#›</a:t>
            </a:fld>
            <a:endParaRPr lang="en-US"/>
          </a:p>
        </p:txBody>
      </p:sp>
    </p:spTree>
    <p:extLst>
      <p:ext uri="{BB962C8B-B14F-4D97-AF65-F5344CB8AC3E}">
        <p14:creationId xmlns:p14="http://schemas.microsoft.com/office/powerpoint/2010/main" val="138352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1667-6897-F95F-A8B3-ED9675937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70518A-56B3-4A6E-E99A-7371A5A9F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39EDA4-5EE4-1453-C75A-88648EBD6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AA4D1-0842-AE23-6658-1AF3497E5B13}"/>
              </a:ext>
            </a:extLst>
          </p:cNvPr>
          <p:cNvSpPr>
            <a:spLocks noGrp="1"/>
          </p:cNvSpPr>
          <p:nvPr>
            <p:ph type="dt" sz="half" idx="10"/>
          </p:nvPr>
        </p:nvSpPr>
        <p:spPr/>
        <p:txBody>
          <a:bodyPr/>
          <a:lstStyle/>
          <a:p>
            <a:fld id="{78A38443-08C9-4DA5-94E0-BC048F6A2783}" type="datetimeFigureOut">
              <a:rPr lang="en-US" smtClean="0"/>
              <a:t>5/20/2023</a:t>
            </a:fld>
            <a:endParaRPr lang="en-US"/>
          </a:p>
        </p:txBody>
      </p:sp>
      <p:sp>
        <p:nvSpPr>
          <p:cNvPr id="6" name="Footer Placeholder 5">
            <a:extLst>
              <a:ext uri="{FF2B5EF4-FFF2-40B4-BE49-F238E27FC236}">
                <a16:creationId xmlns:a16="http://schemas.microsoft.com/office/drawing/2014/main" id="{E166A0D7-C25A-EE18-31F6-62F636A28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20317-C400-7CB6-201E-9D9F14C8DE82}"/>
              </a:ext>
            </a:extLst>
          </p:cNvPr>
          <p:cNvSpPr>
            <a:spLocks noGrp="1"/>
          </p:cNvSpPr>
          <p:nvPr>
            <p:ph type="sldNum" sz="quarter" idx="12"/>
          </p:nvPr>
        </p:nvSpPr>
        <p:spPr/>
        <p:txBody>
          <a:bodyPr/>
          <a:lstStyle/>
          <a:p>
            <a:fld id="{96A01E89-6501-43BA-9686-C7C3450397BB}" type="slidenum">
              <a:rPr lang="en-US" smtClean="0"/>
              <a:t>‹#›</a:t>
            </a:fld>
            <a:endParaRPr lang="en-US"/>
          </a:p>
        </p:txBody>
      </p:sp>
    </p:spTree>
    <p:extLst>
      <p:ext uri="{BB962C8B-B14F-4D97-AF65-F5344CB8AC3E}">
        <p14:creationId xmlns:p14="http://schemas.microsoft.com/office/powerpoint/2010/main" val="155000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8297-07BC-62BF-D172-BFD4FCEE4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3AF7B0-40B5-1FE2-AA42-B9C0253B0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E2D60E-CB20-E0FE-0624-7684AEFC9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4D37E1-A86D-CBB0-F2E1-565B0AC7FB8B}"/>
              </a:ext>
            </a:extLst>
          </p:cNvPr>
          <p:cNvSpPr>
            <a:spLocks noGrp="1"/>
          </p:cNvSpPr>
          <p:nvPr>
            <p:ph type="dt" sz="half" idx="10"/>
          </p:nvPr>
        </p:nvSpPr>
        <p:spPr/>
        <p:txBody>
          <a:bodyPr/>
          <a:lstStyle/>
          <a:p>
            <a:fld id="{78A38443-08C9-4DA5-94E0-BC048F6A2783}" type="datetimeFigureOut">
              <a:rPr lang="en-US" smtClean="0"/>
              <a:t>5/20/2023</a:t>
            </a:fld>
            <a:endParaRPr lang="en-US"/>
          </a:p>
        </p:txBody>
      </p:sp>
      <p:sp>
        <p:nvSpPr>
          <p:cNvPr id="6" name="Footer Placeholder 5">
            <a:extLst>
              <a:ext uri="{FF2B5EF4-FFF2-40B4-BE49-F238E27FC236}">
                <a16:creationId xmlns:a16="http://schemas.microsoft.com/office/drawing/2014/main" id="{A79EB1C8-D7C8-405A-A93F-A73B4263E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BBBE3-3BDE-53F7-0F00-9BBCE268CD91}"/>
              </a:ext>
            </a:extLst>
          </p:cNvPr>
          <p:cNvSpPr>
            <a:spLocks noGrp="1"/>
          </p:cNvSpPr>
          <p:nvPr>
            <p:ph type="sldNum" sz="quarter" idx="12"/>
          </p:nvPr>
        </p:nvSpPr>
        <p:spPr/>
        <p:txBody>
          <a:bodyPr/>
          <a:lstStyle/>
          <a:p>
            <a:fld id="{96A01E89-6501-43BA-9686-C7C3450397BB}" type="slidenum">
              <a:rPr lang="en-US" smtClean="0"/>
              <a:t>‹#›</a:t>
            </a:fld>
            <a:endParaRPr lang="en-US"/>
          </a:p>
        </p:txBody>
      </p:sp>
    </p:spTree>
    <p:extLst>
      <p:ext uri="{BB962C8B-B14F-4D97-AF65-F5344CB8AC3E}">
        <p14:creationId xmlns:p14="http://schemas.microsoft.com/office/powerpoint/2010/main" val="2529869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C66B39-18AF-B61B-E0C0-3B2F02108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C74180-08B7-5FE8-0F63-B13122745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EFE7C-4111-D0CC-F1C1-5A9C27CE15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38443-08C9-4DA5-94E0-BC048F6A2783}" type="datetimeFigureOut">
              <a:rPr lang="en-US" smtClean="0"/>
              <a:t>5/20/2023</a:t>
            </a:fld>
            <a:endParaRPr lang="en-US"/>
          </a:p>
        </p:txBody>
      </p:sp>
      <p:sp>
        <p:nvSpPr>
          <p:cNvPr id="5" name="Footer Placeholder 4">
            <a:extLst>
              <a:ext uri="{FF2B5EF4-FFF2-40B4-BE49-F238E27FC236}">
                <a16:creationId xmlns:a16="http://schemas.microsoft.com/office/drawing/2014/main" id="{482FF966-CE1B-6777-5821-231E481726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ADB3C1-8314-288F-7FF2-2DCE01532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01E89-6501-43BA-9686-C7C3450397BB}" type="slidenum">
              <a:rPr lang="en-US" smtClean="0"/>
              <a:t>‹#›</a:t>
            </a:fld>
            <a:endParaRPr lang="en-US"/>
          </a:p>
        </p:txBody>
      </p:sp>
    </p:spTree>
    <p:extLst>
      <p:ext uri="{BB962C8B-B14F-4D97-AF65-F5344CB8AC3E}">
        <p14:creationId xmlns:p14="http://schemas.microsoft.com/office/powerpoint/2010/main" val="313224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cef.org/jordan/water-sanitation-and-hygiene" TargetMode="External"/><Relationship Id="rId2" Type="http://schemas.openxmlformats.org/officeDocument/2006/relationships/hyperlink" Target="https://water.org/our-impact/water-crisis" TargetMode="External"/><Relationship Id="rId1" Type="http://schemas.openxmlformats.org/officeDocument/2006/relationships/slideLayout" Target="../slideLayouts/slideLayout2.xml"/><Relationship Id="rId6" Type="http://schemas.openxmlformats.org/officeDocument/2006/relationships/hyperlink" Target="https://www.ecomena.org/water-jordan/" TargetMode="External"/><Relationship Id="rId5" Type="http://schemas.openxmlformats.org/officeDocument/2006/relationships/hyperlink" Target="https://earth.org/global_sustain/jordan-ranked-30th-in-the-global-sustainability-index" TargetMode="External"/><Relationship Id="rId4" Type="http://schemas.openxmlformats.org/officeDocument/2006/relationships/hyperlink" Target="https://www.worldwildlife.org/threats/water-scarcit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4EF0-C283-E46B-F530-C238B3839D21}"/>
              </a:ext>
            </a:extLst>
          </p:cNvPr>
          <p:cNvSpPr>
            <a:spLocks noGrp="1"/>
          </p:cNvSpPr>
          <p:nvPr>
            <p:ph type="ctrTitle"/>
          </p:nvPr>
        </p:nvSpPr>
        <p:spPr/>
        <p:txBody>
          <a:bodyPr/>
          <a:lstStyle/>
          <a:p>
            <a:r>
              <a:rPr lang="en-US" b="1" dirty="0"/>
              <a:t>Interdisciplinary Project</a:t>
            </a:r>
          </a:p>
        </p:txBody>
      </p:sp>
      <p:sp>
        <p:nvSpPr>
          <p:cNvPr id="3" name="Subtitle 2">
            <a:extLst>
              <a:ext uri="{FF2B5EF4-FFF2-40B4-BE49-F238E27FC236}">
                <a16:creationId xmlns:a16="http://schemas.microsoft.com/office/drawing/2014/main" id="{08C72515-6F9F-30FF-E781-CABB15030550}"/>
              </a:ext>
            </a:extLst>
          </p:cNvPr>
          <p:cNvSpPr>
            <a:spLocks noGrp="1"/>
          </p:cNvSpPr>
          <p:nvPr>
            <p:ph type="subTitle" idx="1"/>
          </p:nvPr>
        </p:nvSpPr>
        <p:spPr/>
        <p:txBody>
          <a:bodyPr/>
          <a:lstStyle/>
          <a:p>
            <a:r>
              <a:rPr lang="en-US" b="1" dirty="0"/>
              <a:t>By: Samir, Rashed, Mohammed, Hashem</a:t>
            </a:r>
          </a:p>
        </p:txBody>
      </p:sp>
    </p:spTree>
    <p:extLst>
      <p:ext uri="{BB962C8B-B14F-4D97-AF65-F5344CB8AC3E}">
        <p14:creationId xmlns:p14="http://schemas.microsoft.com/office/powerpoint/2010/main" val="198321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6DA9A5D-66F8-43C3-B6EC-5E7577ACA783}"/>
              </a:ext>
            </a:extLst>
          </p:cNvPr>
          <p:cNvSpPr/>
          <p:nvPr/>
        </p:nvSpPr>
        <p:spPr>
          <a:xfrm>
            <a:off x="3785768" y="2048884"/>
            <a:ext cx="2542620" cy="2249025"/>
          </a:xfrm>
          <a:prstGeom prst="ellipse">
            <a:avLst/>
          </a:prstGeom>
          <a:solidFill>
            <a:schemeClr val="accent1">
              <a:lumMod val="20000"/>
              <a:lumOff val="80000"/>
            </a:schemeClr>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5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We figured out that we need to use the technology revolution and the ease of use of smartphones to find the right solution to the problem of water losses. </a:t>
            </a:r>
            <a:endParaRPr lang="en-US" sz="1250" b="1" dirty="0">
              <a:effectLst/>
              <a:ea typeface="Calibri" panose="020F0502020204030204" pitchFamily="34" charset="0"/>
              <a:cs typeface="Arial" panose="020B0604020202020204" pitchFamily="34" charset="0"/>
            </a:endParaRPr>
          </a:p>
        </p:txBody>
      </p:sp>
      <p:sp>
        <p:nvSpPr>
          <p:cNvPr id="7" name="Oval 6">
            <a:extLst>
              <a:ext uri="{FF2B5EF4-FFF2-40B4-BE49-F238E27FC236}">
                <a16:creationId xmlns:a16="http://schemas.microsoft.com/office/drawing/2014/main" id="{114A2F12-2EB5-4DB1-B853-395A4CD3DAA5}"/>
              </a:ext>
            </a:extLst>
          </p:cNvPr>
          <p:cNvSpPr/>
          <p:nvPr/>
        </p:nvSpPr>
        <p:spPr>
          <a:xfrm>
            <a:off x="3745205" y="4473926"/>
            <a:ext cx="2542620" cy="2306955"/>
          </a:xfrm>
          <a:prstGeom prst="ellipse">
            <a:avLst/>
          </a:prstGeom>
          <a:solidFill>
            <a:schemeClr val="accent5">
              <a:lumMod val="60000"/>
              <a:lumOff val="4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5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The idea is to cooperate with the relevant authorities to implement wireless sensors in the small reservoirs in the houses to measure the water levels.</a:t>
            </a:r>
            <a:endParaRPr lang="en-US" sz="125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Oval 7">
            <a:extLst>
              <a:ext uri="{FF2B5EF4-FFF2-40B4-BE49-F238E27FC236}">
                <a16:creationId xmlns:a16="http://schemas.microsoft.com/office/drawing/2014/main" id="{9E3EF04A-6ED3-4D25-BB72-E164486FD0AF}"/>
              </a:ext>
            </a:extLst>
          </p:cNvPr>
          <p:cNvSpPr/>
          <p:nvPr/>
        </p:nvSpPr>
        <p:spPr>
          <a:xfrm>
            <a:off x="6632370" y="2016938"/>
            <a:ext cx="2611246" cy="2249025"/>
          </a:xfrm>
          <a:prstGeom prst="ellipse">
            <a:avLst/>
          </a:prstGeom>
          <a:solidFill>
            <a:schemeClr val="bg2"/>
          </a:solidFill>
          <a:ln w="508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3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The wireless sensors will be measuring the intake water pumped and the loss water after a programmed closure from the relevant authorities.</a:t>
            </a:r>
            <a:endParaRPr lang="en-US" sz="1300" b="1" dirty="0">
              <a:effectLst/>
              <a:ea typeface="Calibri" panose="020F0502020204030204" pitchFamily="34" charset="0"/>
              <a:cs typeface="Arial" panose="020B0604020202020204" pitchFamily="34" charset="0"/>
            </a:endParaRPr>
          </a:p>
        </p:txBody>
      </p:sp>
      <p:sp>
        <p:nvSpPr>
          <p:cNvPr id="9" name="Oval 8">
            <a:extLst>
              <a:ext uri="{FF2B5EF4-FFF2-40B4-BE49-F238E27FC236}">
                <a16:creationId xmlns:a16="http://schemas.microsoft.com/office/drawing/2014/main" id="{1D6D5F3B-BCC7-451E-8401-F143F37E9522}"/>
              </a:ext>
            </a:extLst>
          </p:cNvPr>
          <p:cNvSpPr/>
          <p:nvPr/>
        </p:nvSpPr>
        <p:spPr>
          <a:xfrm>
            <a:off x="6605328" y="4473926"/>
            <a:ext cx="2659080" cy="2306955"/>
          </a:xfrm>
          <a:prstGeom prst="ellipse">
            <a:avLst/>
          </a:prstGeom>
          <a:solidFill>
            <a:schemeClr val="accent5">
              <a:lumMod val="20000"/>
              <a:lumOff val="8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5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The Mobile application will be the link between the sensor and the user to inform him/her that a significant water loss is been attributed to their water level and this need to be modified.</a:t>
            </a:r>
            <a:endParaRPr lang="en-US" sz="1250" b="1" dirty="0">
              <a:effectLst/>
              <a:ea typeface="Calibri" panose="020F0502020204030204" pitchFamily="34" charset="0"/>
              <a:cs typeface="Arial" panose="020B0604020202020204" pitchFamily="34" charset="0"/>
            </a:endParaRPr>
          </a:p>
        </p:txBody>
      </p:sp>
      <p:sp>
        <p:nvSpPr>
          <p:cNvPr id="10" name="Oval 9">
            <a:extLst>
              <a:ext uri="{FF2B5EF4-FFF2-40B4-BE49-F238E27FC236}">
                <a16:creationId xmlns:a16="http://schemas.microsoft.com/office/drawing/2014/main" id="{10C84FAC-0996-414A-B98A-CB9C07F2DBC6}"/>
              </a:ext>
            </a:extLst>
          </p:cNvPr>
          <p:cNvSpPr/>
          <p:nvPr/>
        </p:nvSpPr>
        <p:spPr>
          <a:xfrm>
            <a:off x="9216574" y="2904523"/>
            <a:ext cx="2895600" cy="2722880"/>
          </a:xfrm>
          <a:prstGeom prst="ellipse">
            <a:avLst/>
          </a:prstGeom>
          <a:solidFill>
            <a:schemeClr val="accent1">
              <a:lumMod val="5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314" b="1" dirty="0">
                <a:solidFill>
                  <a:schemeClr val="bg1"/>
                </a:solidFill>
                <a:effectLst/>
                <a:latin typeface="Arial" panose="020B0604020202020204" pitchFamily="34" charset="0"/>
                <a:ea typeface="Calibri" panose="020F0502020204030204" pitchFamily="34" charset="0"/>
                <a:cs typeface="Arial" panose="020B0604020202020204" pitchFamily="34" charset="0"/>
              </a:rPr>
              <a:t>If there is no significant water loss, the application will show specific information for the knowledge of the user. But if there is a water loss the user and the relevant authorities will be notified for urgent actions.</a:t>
            </a:r>
            <a:endParaRPr lang="en-US" sz="1314" b="1" dirty="0">
              <a:solidFill>
                <a:schemeClr val="bg1"/>
              </a:solidFill>
              <a:effectLst/>
              <a:ea typeface="Calibri" panose="020F0502020204030204" pitchFamily="34" charset="0"/>
              <a:cs typeface="Arial" panose="020B0604020202020204" pitchFamily="34" charset="0"/>
            </a:endParaRPr>
          </a:p>
        </p:txBody>
      </p:sp>
      <p:pic>
        <p:nvPicPr>
          <p:cNvPr id="12" name="Content Placeholder 11">
            <a:extLst>
              <a:ext uri="{FF2B5EF4-FFF2-40B4-BE49-F238E27FC236}">
                <a16:creationId xmlns:a16="http://schemas.microsoft.com/office/drawing/2014/main" id="{36851F9F-8368-4880-B849-ACA54FFE5624}"/>
              </a:ext>
            </a:extLst>
          </p:cNvPr>
          <p:cNvPicPr>
            <a:picLocks noGrp="1" noChangeAspect="1"/>
          </p:cNvPicPr>
          <p:nvPr>
            <p:ph idx="1"/>
          </p:nvPr>
        </p:nvPicPr>
        <p:blipFill>
          <a:blip r:embed="rId2"/>
          <a:stretch>
            <a:fillRect/>
          </a:stretch>
        </p:blipFill>
        <p:spPr>
          <a:xfrm>
            <a:off x="545623" y="2611984"/>
            <a:ext cx="2895600" cy="3371850"/>
          </a:xfrm>
          <a:prstGeom prst="rect">
            <a:avLst/>
          </a:prstGeom>
        </p:spPr>
      </p:pic>
      <p:sp>
        <p:nvSpPr>
          <p:cNvPr id="13" name="Flowchart: Alternate Process 12">
            <a:extLst>
              <a:ext uri="{FF2B5EF4-FFF2-40B4-BE49-F238E27FC236}">
                <a16:creationId xmlns:a16="http://schemas.microsoft.com/office/drawing/2014/main" id="{2AAA24E7-61E1-45F1-A5A6-3A4232277C28}"/>
              </a:ext>
            </a:extLst>
          </p:cNvPr>
          <p:cNvSpPr/>
          <p:nvPr/>
        </p:nvSpPr>
        <p:spPr>
          <a:xfrm>
            <a:off x="486796" y="77119"/>
            <a:ext cx="11430320" cy="1795748"/>
          </a:xfrm>
          <a:prstGeom prst="flowChartAlternateProcess">
            <a:avLst/>
          </a:prstGeom>
          <a:gradFill>
            <a:gsLst>
              <a:gs pos="0">
                <a:schemeClr val="accent5">
                  <a:lumMod val="40000"/>
                  <a:lumOff val="60000"/>
                </a:schemeClr>
              </a:gs>
              <a:gs pos="50000">
                <a:schemeClr val="accent5">
                  <a:lumMod val="105000"/>
                  <a:satMod val="103000"/>
                  <a:tint val="73000"/>
                </a:schemeClr>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a:solidFill>
                  <a:schemeClr val="accent1">
                    <a:lumMod val="75000"/>
                  </a:schemeClr>
                </a:solidFill>
                <a:latin typeface="+mj-lt"/>
                <a:ea typeface="+mj-ea"/>
                <a:cs typeface="+mj-cs"/>
              </a:rPr>
              <a:t>Our Achievement (Solution) </a:t>
            </a:r>
            <a:br>
              <a:rPr lang="en-US" dirty="0"/>
            </a:br>
            <a:r>
              <a:rPr lang="en-US" sz="2200" b="1" dirty="0"/>
              <a:t>Two  of our colleagues in the group developed a smart mobile application as a part of a research of Fouad Farraj Award  as a contribution that will mitigate the water crises and be part of the crises solution in Jordan.</a:t>
            </a:r>
          </a:p>
        </p:txBody>
      </p:sp>
    </p:spTree>
    <p:extLst>
      <p:ext uri="{BB962C8B-B14F-4D97-AF65-F5344CB8AC3E}">
        <p14:creationId xmlns:p14="http://schemas.microsoft.com/office/powerpoint/2010/main" val="342159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D12EBC-B0D7-4F98-AAB3-0F7C0F66FD24}"/>
              </a:ext>
            </a:extLst>
          </p:cNvPr>
          <p:cNvSpPr>
            <a:spLocks noGrp="1"/>
          </p:cNvSpPr>
          <p:nvPr>
            <p:ph type="title"/>
          </p:nvPr>
        </p:nvSpPr>
        <p:spPr>
          <a:xfrm>
            <a:off x="579915" y="134119"/>
            <a:ext cx="10515600" cy="1325563"/>
          </a:xfrm>
        </p:spPr>
        <p:txBody>
          <a:bodyPr/>
          <a:lstStyle/>
          <a:p>
            <a:r>
              <a:rPr lang="en-US" b="1" dirty="0">
                <a:solidFill>
                  <a:schemeClr val="accent1">
                    <a:lumMod val="75000"/>
                  </a:schemeClr>
                </a:solidFill>
              </a:rPr>
              <a:t>Save Water Application Solution (SWA)</a:t>
            </a:r>
          </a:p>
        </p:txBody>
      </p:sp>
      <p:pic>
        <p:nvPicPr>
          <p:cNvPr id="13" name="Picture 12">
            <a:extLst>
              <a:ext uri="{FF2B5EF4-FFF2-40B4-BE49-F238E27FC236}">
                <a16:creationId xmlns:a16="http://schemas.microsoft.com/office/drawing/2014/main" id="{2A1D76BB-0DC7-4980-A443-E3AD89FED17E}"/>
              </a:ext>
            </a:extLst>
          </p:cNvPr>
          <p:cNvPicPr>
            <a:picLocks noChangeAspect="1"/>
          </p:cNvPicPr>
          <p:nvPr/>
        </p:nvPicPr>
        <p:blipFill>
          <a:blip r:embed="rId2"/>
          <a:stretch>
            <a:fillRect/>
          </a:stretch>
        </p:blipFill>
        <p:spPr>
          <a:xfrm>
            <a:off x="3619500" y="1355141"/>
            <a:ext cx="2476500" cy="4981575"/>
          </a:xfrm>
          <a:prstGeom prst="rect">
            <a:avLst/>
          </a:prstGeom>
        </p:spPr>
      </p:pic>
      <p:pic>
        <p:nvPicPr>
          <p:cNvPr id="15" name="Picture 14">
            <a:extLst>
              <a:ext uri="{FF2B5EF4-FFF2-40B4-BE49-F238E27FC236}">
                <a16:creationId xmlns:a16="http://schemas.microsoft.com/office/drawing/2014/main" id="{8435535C-D450-41A1-8A63-C8B62070CC40}"/>
              </a:ext>
            </a:extLst>
          </p:cNvPr>
          <p:cNvPicPr>
            <a:picLocks noChangeAspect="1"/>
          </p:cNvPicPr>
          <p:nvPr/>
        </p:nvPicPr>
        <p:blipFill>
          <a:blip r:embed="rId3"/>
          <a:stretch>
            <a:fillRect/>
          </a:stretch>
        </p:blipFill>
        <p:spPr>
          <a:xfrm>
            <a:off x="6354286" y="1355141"/>
            <a:ext cx="2619375" cy="5095875"/>
          </a:xfrm>
          <a:prstGeom prst="rect">
            <a:avLst/>
          </a:prstGeom>
        </p:spPr>
      </p:pic>
      <p:pic>
        <p:nvPicPr>
          <p:cNvPr id="17" name="Picture 16">
            <a:extLst>
              <a:ext uri="{FF2B5EF4-FFF2-40B4-BE49-F238E27FC236}">
                <a16:creationId xmlns:a16="http://schemas.microsoft.com/office/drawing/2014/main" id="{5822143A-94F4-4089-AFA6-8C9DB3C80053}"/>
              </a:ext>
            </a:extLst>
          </p:cNvPr>
          <p:cNvPicPr>
            <a:picLocks noChangeAspect="1"/>
          </p:cNvPicPr>
          <p:nvPr/>
        </p:nvPicPr>
        <p:blipFill>
          <a:blip r:embed="rId4"/>
          <a:stretch>
            <a:fillRect/>
          </a:stretch>
        </p:blipFill>
        <p:spPr>
          <a:xfrm>
            <a:off x="9231947" y="1355141"/>
            <a:ext cx="2552700" cy="4981575"/>
          </a:xfrm>
          <a:prstGeom prst="rect">
            <a:avLst/>
          </a:prstGeom>
        </p:spPr>
      </p:pic>
      <p:pic>
        <p:nvPicPr>
          <p:cNvPr id="18" name="Content Placeholder 11">
            <a:extLst>
              <a:ext uri="{FF2B5EF4-FFF2-40B4-BE49-F238E27FC236}">
                <a16:creationId xmlns:a16="http://schemas.microsoft.com/office/drawing/2014/main" id="{4AAFD8BF-D387-4B22-A7CF-756054C38F69}"/>
              </a:ext>
            </a:extLst>
          </p:cNvPr>
          <p:cNvPicPr>
            <a:picLocks noGrp="1" noChangeAspect="1"/>
          </p:cNvPicPr>
          <p:nvPr>
            <p:ph idx="1"/>
          </p:nvPr>
        </p:nvPicPr>
        <p:blipFill>
          <a:blip r:embed="rId5"/>
          <a:stretch>
            <a:fillRect/>
          </a:stretch>
        </p:blipFill>
        <p:spPr>
          <a:xfrm>
            <a:off x="684196" y="2269424"/>
            <a:ext cx="2523014" cy="3371850"/>
          </a:xfrm>
          <a:prstGeom prst="rect">
            <a:avLst/>
          </a:prstGeom>
        </p:spPr>
      </p:pic>
    </p:spTree>
    <p:extLst>
      <p:ext uri="{BB962C8B-B14F-4D97-AF65-F5344CB8AC3E}">
        <p14:creationId xmlns:p14="http://schemas.microsoft.com/office/powerpoint/2010/main" val="309896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017671-4917-4E84-9DB6-9A758973BDA6}"/>
              </a:ext>
            </a:extLst>
          </p:cNvPr>
          <p:cNvPicPr>
            <a:picLocks noChangeAspect="1"/>
          </p:cNvPicPr>
          <p:nvPr/>
        </p:nvPicPr>
        <p:blipFill>
          <a:blip r:embed="rId2"/>
          <a:stretch>
            <a:fillRect/>
          </a:stretch>
        </p:blipFill>
        <p:spPr>
          <a:xfrm>
            <a:off x="0" y="3807912"/>
            <a:ext cx="12191999" cy="3050087"/>
          </a:xfrm>
          <a:prstGeom prst="rect">
            <a:avLst/>
          </a:prstGeom>
        </p:spPr>
      </p:pic>
      <p:sp>
        <p:nvSpPr>
          <p:cNvPr id="2" name="Title 1">
            <a:extLst>
              <a:ext uri="{FF2B5EF4-FFF2-40B4-BE49-F238E27FC236}">
                <a16:creationId xmlns:a16="http://schemas.microsoft.com/office/drawing/2014/main" id="{D6C8E991-DBEA-483D-8F0D-8B638C020CF7}"/>
              </a:ext>
            </a:extLst>
          </p:cNvPr>
          <p:cNvSpPr>
            <a:spLocks noGrp="1"/>
          </p:cNvSpPr>
          <p:nvPr>
            <p:ph type="title"/>
          </p:nvPr>
        </p:nvSpPr>
        <p:spPr>
          <a:xfrm>
            <a:off x="675362" y="0"/>
            <a:ext cx="10515600" cy="1325563"/>
          </a:xfrm>
        </p:spPr>
        <p:txBody>
          <a:bodyPr/>
          <a:lstStyle/>
          <a:p>
            <a:r>
              <a:rPr lang="en-US" b="1" dirty="0">
                <a:solidFill>
                  <a:schemeClr val="accent1">
                    <a:lumMod val="75000"/>
                  </a:schemeClr>
                </a:solidFill>
              </a:rPr>
              <a:t>Conclusion</a:t>
            </a:r>
          </a:p>
        </p:txBody>
      </p:sp>
      <p:sp>
        <p:nvSpPr>
          <p:cNvPr id="3" name="Content Placeholder 2">
            <a:extLst>
              <a:ext uri="{FF2B5EF4-FFF2-40B4-BE49-F238E27FC236}">
                <a16:creationId xmlns:a16="http://schemas.microsoft.com/office/drawing/2014/main" id="{F36CC677-618B-4BB6-88B3-865466CDF86F}"/>
              </a:ext>
            </a:extLst>
          </p:cNvPr>
          <p:cNvSpPr>
            <a:spLocks noGrp="1"/>
          </p:cNvSpPr>
          <p:nvPr>
            <p:ph idx="1"/>
          </p:nvPr>
        </p:nvSpPr>
        <p:spPr>
          <a:xfrm>
            <a:off x="675362" y="976981"/>
            <a:ext cx="10988358" cy="4726237"/>
          </a:xfrm>
        </p:spPr>
        <p:txBody>
          <a:bodyPr>
            <a:normAutofit/>
          </a:bodyPr>
          <a:lstStyle/>
          <a:p>
            <a:pPr marL="0" indent="0" algn="just">
              <a:buNone/>
            </a:pPr>
            <a:r>
              <a:rPr lang="en-US" sz="2400" dirty="0"/>
              <a:t>Jordan is a country that lacks access to clean water due to water pollution and water shortage. </a:t>
            </a:r>
          </a:p>
          <a:p>
            <a:pPr marL="0" indent="0" algn="just">
              <a:buNone/>
            </a:pPr>
            <a:r>
              <a:rPr lang="en-US" sz="2400" dirty="0"/>
              <a:t>Water in Jordan gets less in many such as illegal usage and theft, also sometimes other global problems can affect it like climate change rapid population and intensive farming. </a:t>
            </a:r>
          </a:p>
          <a:p>
            <a:pPr marL="0" indent="0" algn="just">
              <a:buNone/>
            </a:pPr>
            <a:r>
              <a:rPr lang="en-US" sz="2400" dirty="0"/>
              <a:t>When water crisis is occurring in a certain place sometimes there can be like economic decline in addition, when water runs dry people can’t drink, wash neither feed crops. </a:t>
            </a:r>
          </a:p>
          <a:p>
            <a:pPr marL="0" indent="0" algn="just">
              <a:buNone/>
            </a:pPr>
            <a:r>
              <a:rPr lang="en-US" sz="2400" dirty="0"/>
              <a:t>Due to water pollution that has lacked access to clean and fresh water that is unsafe to drink. Water pollution comes from the sewage and wastewater.</a:t>
            </a:r>
          </a:p>
          <a:p>
            <a:pPr marL="0" indent="0" algn="just">
              <a:buNone/>
            </a:pPr>
            <a:r>
              <a:rPr lang="en-US" sz="2400" dirty="0"/>
              <a:t>Jordanians can solve this dilemma by building new water networks instead of the ones that have been damaged and broken. Moreover, Jordan can maximize the water theft punishments by developing the legislations.</a:t>
            </a:r>
          </a:p>
        </p:txBody>
      </p:sp>
    </p:spTree>
    <p:extLst>
      <p:ext uri="{BB962C8B-B14F-4D97-AF65-F5344CB8AC3E}">
        <p14:creationId xmlns:p14="http://schemas.microsoft.com/office/powerpoint/2010/main" val="1126868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E76F-B5A0-0209-8576-A3C75D21D863}"/>
              </a:ext>
            </a:extLst>
          </p:cNvPr>
          <p:cNvSpPr>
            <a:spLocks noGrp="1"/>
          </p:cNvSpPr>
          <p:nvPr>
            <p:ph type="title"/>
          </p:nvPr>
        </p:nvSpPr>
        <p:spPr>
          <a:xfrm>
            <a:off x="732182" y="293528"/>
            <a:ext cx="10515600" cy="1325563"/>
          </a:xfrm>
        </p:spPr>
        <p:txBody>
          <a:bodyPr>
            <a:normAutofit/>
          </a:bodyPr>
          <a:lstStyle/>
          <a:p>
            <a:r>
              <a:rPr lang="en-US" b="1" dirty="0">
                <a:solidFill>
                  <a:schemeClr val="accent1">
                    <a:lumMod val="75000"/>
                  </a:schemeClr>
                </a:solidFill>
              </a:rPr>
              <a:t>Resources (Citated)</a:t>
            </a:r>
          </a:p>
        </p:txBody>
      </p:sp>
      <p:sp>
        <p:nvSpPr>
          <p:cNvPr id="3" name="Content Placeholder 2">
            <a:extLst>
              <a:ext uri="{FF2B5EF4-FFF2-40B4-BE49-F238E27FC236}">
                <a16:creationId xmlns:a16="http://schemas.microsoft.com/office/drawing/2014/main" id="{B6352650-0E68-6BEB-C547-6736D6AF6003}"/>
              </a:ext>
            </a:extLst>
          </p:cNvPr>
          <p:cNvSpPr>
            <a:spLocks noGrp="1"/>
          </p:cNvSpPr>
          <p:nvPr>
            <p:ph idx="1"/>
          </p:nvPr>
        </p:nvSpPr>
        <p:spPr>
          <a:xfrm>
            <a:off x="732182" y="1619091"/>
            <a:ext cx="10515600" cy="4618080"/>
          </a:xfrm>
        </p:spPr>
        <p:txBody>
          <a:bodyPr anchor="t">
            <a:normAutofit/>
          </a:bodyPr>
          <a:lstStyle/>
          <a:p>
            <a:pPr marL="514350" indent="-514350" algn="just">
              <a:buFont typeface="+mj-lt"/>
              <a:buAutoNum type="arabicPeriod"/>
            </a:pPr>
            <a:r>
              <a:rPr lang="en-US" sz="2600" dirty="0">
                <a:effectLst/>
              </a:rPr>
              <a:t>Water crisis - learn about the global water crisis. Water.org. (n.d.). </a:t>
            </a:r>
            <a:r>
              <a:rPr lang="en-US" sz="2600" dirty="0">
                <a:effectLst/>
                <a:hlinkClick r:id="rId2"/>
              </a:rPr>
              <a:t>https://water.org/our-impact/water-crisis</a:t>
            </a:r>
            <a:endParaRPr lang="en-US" sz="2600" b="1" dirty="0"/>
          </a:p>
          <a:p>
            <a:pPr marL="514350" indent="-514350" algn="just">
              <a:buFont typeface="+mj-lt"/>
              <a:buAutoNum type="arabicPeriod"/>
            </a:pPr>
            <a:r>
              <a:rPr lang="en-US" sz="2600" dirty="0">
                <a:effectLst/>
              </a:rPr>
              <a:t>Water, sanitation and hygiene. UNICEF Jordan. (2020a, November 4). </a:t>
            </a:r>
            <a:r>
              <a:rPr lang="en-US" sz="2600" dirty="0">
                <a:effectLst/>
                <a:hlinkClick r:id="rId3"/>
              </a:rPr>
              <a:t>https://www.unicef.org/jordan/water-sanitation-and-hygiene</a:t>
            </a:r>
            <a:endParaRPr lang="en-US" sz="2600" dirty="0">
              <a:effectLst/>
            </a:endParaRPr>
          </a:p>
          <a:p>
            <a:pPr marL="514350" indent="-514350" algn="just">
              <a:buFont typeface="+mj-lt"/>
              <a:buAutoNum type="arabicPeriod"/>
            </a:pPr>
            <a:r>
              <a:rPr lang="en-US" sz="2600" dirty="0"/>
              <a:t>World Wildlife Fund. (n.d.). Water scarcity. WWF. </a:t>
            </a:r>
            <a:r>
              <a:rPr lang="en-US" sz="2600" dirty="0">
                <a:hlinkClick r:id="rId4"/>
              </a:rPr>
              <a:t>https://www.worldwildlife.org/threats/water-scarcity</a:t>
            </a:r>
            <a:endParaRPr lang="en-US" sz="2600" dirty="0"/>
          </a:p>
          <a:p>
            <a:pPr marL="514350" indent="-514350" algn="just">
              <a:buFont typeface="+mj-lt"/>
              <a:buAutoNum type="arabicPeriod"/>
            </a:pPr>
            <a:r>
              <a:rPr lang="en-US" sz="2600" dirty="0"/>
              <a:t> Mulhern, O. (2021, January 5). Jordan - ranked 30th in the global sustainability index. </a:t>
            </a:r>
            <a:r>
              <a:rPr lang="en-US" sz="2600" dirty="0" err="1"/>
              <a:t>Earth.Org</a:t>
            </a:r>
            <a:r>
              <a:rPr lang="en-US" sz="2600" dirty="0"/>
              <a:t>. </a:t>
            </a:r>
            <a:r>
              <a:rPr lang="en-US" sz="2600" dirty="0">
                <a:hlinkClick r:id="rId5"/>
              </a:rPr>
              <a:t>https://earth.org/global_sustain/jordan-ranked-30th-in-the-global-sustainability-index</a:t>
            </a:r>
            <a:endParaRPr lang="en-US" sz="2600" dirty="0"/>
          </a:p>
          <a:p>
            <a:pPr marL="514350" indent="-514350" algn="just">
              <a:buFont typeface="+mj-lt"/>
              <a:buAutoNum type="arabicPeriod"/>
            </a:pPr>
            <a:r>
              <a:rPr lang="en-US" sz="2600" dirty="0"/>
              <a:t>A. D. (2022, May 28). Water scarcity in Jordan: An overview. </a:t>
            </a:r>
            <a:r>
              <a:rPr lang="en-US" sz="2600" dirty="0" err="1"/>
              <a:t>EcoMENA</a:t>
            </a:r>
            <a:r>
              <a:rPr lang="en-US" sz="2600" dirty="0"/>
              <a:t>. </a:t>
            </a:r>
            <a:r>
              <a:rPr lang="en-US" sz="2600" dirty="0">
                <a:hlinkClick r:id="rId6"/>
              </a:rPr>
              <a:t>https://www.ecomena.org/water-jordan/</a:t>
            </a:r>
            <a:r>
              <a:rPr lang="en-US" sz="2600" dirty="0"/>
              <a:t>.</a:t>
            </a:r>
          </a:p>
          <a:p>
            <a:pPr algn="just"/>
            <a:endParaRPr lang="en-US" sz="2600" dirty="0"/>
          </a:p>
          <a:p>
            <a:pPr algn="just"/>
            <a:endParaRPr lang="en-US" sz="2600" dirty="0"/>
          </a:p>
          <a:p>
            <a:pPr algn="just"/>
            <a:endParaRPr lang="en-US" sz="2600" dirty="0"/>
          </a:p>
          <a:p>
            <a:pPr algn="just"/>
            <a:endParaRPr lang="en-US" sz="2600" dirty="0"/>
          </a:p>
          <a:p>
            <a:pPr algn="just"/>
            <a:endParaRPr lang="en-US" sz="2600" dirty="0"/>
          </a:p>
        </p:txBody>
      </p:sp>
    </p:spTree>
    <p:extLst>
      <p:ext uri="{BB962C8B-B14F-4D97-AF65-F5344CB8AC3E}">
        <p14:creationId xmlns:p14="http://schemas.microsoft.com/office/powerpoint/2010/main" val="520674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0274-4F94-0241-D834-D9D61CF5D08B}"/>
              </a:ext>
            </a:extLst>
          </p:cNvPr>
          <p:cNvSpPr>
            <a:spLocks noGrp="1"/>
          </p:cNvSpPr>
          <p:nvPr>
            <p:ph type="title"/>
          </p:nvPr>
        </p:nvSpPr>
        <p:spPr>
          <a:xfrm>
            <a:off x="838200" y="365125"/>
            <a:ext cx="10515600" cy="6234458"/>
          </a:xfrm>
        </p:spPr>
        <p:txBody>
          <a:bodyPr/>
          <a:lstStyle/>
          <a:p>
            <a:pPr algn="ctr"/>
            <a:r>
              <a:rPr lang="en-US" b="1" dirty="0"/>
              <a:t>Thank you for listening!</a:t>
            </a:r>
          </a:p>
        </p:txBody>
      </p:sp>
    </p:spTree>
    <p:extLst>
      <p:ext uri="{BB962C8B-B14F-4D97-AF65-F5344CB8AC3E}">
        <p14:creationId xmlns:p14="http://schemas.microsoft.com/office/powerpoint/2010/main" val="245095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8732-11D5-4980-B744-5C2701300008}"/>
              </a:ext>
            </a:extLst>
          </p:cNvPr>
          <p:cNvSpPr>
            <a:spLocks noGrp="1"/>
          </p:cNvSpPr>
          <p:nvPr>
            <p:ph type="title"/>
          </p:nvPr>
        </p:nvSpPr>
        <p:spPr>
          <a:xfrm>
            <a:off x="838200" y="834263"/>
            <a:ext cx="10515600" cy="1325563"/>
          </a:xfrm>
        </p:spPr>
        <p:txBody>
          <a:bodyPr/>
          <a:lstStyle/>
          <a:p>
            <a:r>
              <a:rPr lang="en-US" b="1" dirty="0">
                <a:solidFill>
                  <a:schemeClr val="accent1">
                    <a:lumMod val="75000"/>
                  </a:schemeClr>
                </a:solidFill>
              </a:rPr>
              <a:t>Table of Content </a:t>
            </a:r>
          </a:p>
        </p:txBody>
      </p:sp>
      <p:graphicFrame>
        <p:nvGraphicFramePr>
          <p:cNvPr id="4" name="Content Placeholder 3">
            <a:extLst>
              <a:ext uri="{FF2B5EF4-FFF2-40B4-BE49-F238E27FC236}">
                <a16:creationId xmlns:a16="http://schemas.microsoft.com/office/drawing/2014/main" id="{B747FCF9-6CC5-4B52-8D75-3F1981F13B90}"/>
              </a:ext>
            </a:extLst>
          </p:cNvPr>
          <p:cNvGraphicFramePr>
            <a:graphicFrameLocks noGrp="1"/>
          </p:cNvGraphicFramePr>
          <p:nvPr>
            <p:ph idx="1"/>
            <p:extLst>
              <p:ext uri="{D42A27DB-BD31-4B8C-83A1-F6EECF244321}">
                <p14:modId xmlns:p14="http://schemas.microsoft.com/office/powerpoint/2010/main" val="3211249003"/>
              </p:ext>
            </p:extLst>
          </p:nvPr>
        </p:nvGraphicFramePr>
        <p:xfrm>
          <a:off x="1027512" y="1929008"/>
          <a:ext cx="9965214" cy="3809665"/>
        </p:xfrm>
        <a:graphic>
          <a:graphicData uri="http://schemas.openxmlformats.org/drawingml/2006/table">
            <a:tbl>
              <a:tblPr firstRow="1" firstCol="1" bandRow="1">
                <a:tableStyleId>{7E9639D4-E3E2-4D34-9284-5A2195B3D0D7}</a:tableStyleId>
              </a:tblPr>
              <a:tblGrid>
                <a:gridCol w="7122575">
                  <a:extLst>
                    <a:ext uri="{9D8B030D-6E8A-4147-A177-3AD203B41FA5}">
                      <a16:colId xmlns:a16="http://schemas.microsoft.com/office/drawing/2014/main" val="3794943654"/>
                    </a:ext>
                  </a:extLst>
                </a:gridCol>
                <a:gridCol w="2842639">
                  <a:extLst>
                    <a:ext uri="{9D8B030D-6E8A-4147-A177-3AD203B41FA5}">
                      <a16:colId xmlns:a16="http://schemas.microsoft.com/office/drawing/2014/main" val="3892813"/>
                    </a:ext>
                  </a:extLst>
                </a:gridCol>
              </a:tblGrid>
              <a:tr h="593855">
                <a:tc>
                  <a:txBody>
                    <a:bodyPr/>
                    <a:lstStyle/>
                    <a:p>
                      <a:pPr marL="0" marR="0" algn="l" rtl="0">
                        <a:lnSpc>
                          <a:spcPct val="115000"/>
                        </a:lnSpc>
                        <a:spcBef>
                          <a:spcPts val="0"/>
                        </a:spcBef>
                        <a:spcAft>
                          <a:spcPts val="0"/>
                        </a:spcAft>
                      </a:pPr>
                      <a:r>
                        <a:rPr lang="en-US" sz="2400" dirty="0">
                          <a:effectLst/>
                        </a:rPr>
                        <a:t>Topic </a:t>
                      </a:r>
                      <a:endParaRPr lang="en-US" sz="1600" dirty="0">
                        <a:effectLst/>
                      </a:endParaRPr>
                    </a:p>
                  </a:txBody>
                  <a:tcPr marL="68580" marR="68580" marT="0" marB="0" anchor="ctr"/>
                </a:tc>
                <a:tc>
                  <a:txBody>
                    <a:bodyPr/>
                    <a:lstStyle/>
                    <a:p>
                      <a:pPr marL="0" marR="0" algn="l" rtl="0">
                        <a:lnSpc>
                          <a:spcPct val="115000"/>
                        </a:lnSpc>
                        <a:spcBef>
                          <a:spcPts val="0"/>
                        </a:spcBef>
                        <a:spcAft>
                          <a:spcPts val="0"/>
                        </a:spcAft>
                      </a:pPr>
                      <a:r>
                        <a:rPr lang="en-US" sz="2400" kern="1200" dirty="0">
                          <a:effectLst/>
                        </a:rPr>
                        <a:t>Slide Number</a:t>
                      </a:r>
                      <a:endParaRPr lang="en-US" sz="2400" b="1"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3805625696"/>
                  </a:ext>
                </a:extLst>
              </a:tr>
              <a:tr h="526485">
                <a:tc>
                  <a:txBody>
                    <a:bodyPr/>
                    <a:lstStyle/>
                    <a:p>
                      <a:pPr marL="0" marR="0" algn="l" rtl="0">
                        <a:lnSpc>
                          <a:spcPct val="100000"/>
                        </a:lnSpc>
                        <a:spcBef>
                          <a:spcPts val="0"/>
                        </a:spcBef>
                        <a:spcAft>
                          <a:spcPts val="0"/>
                        </a:spcAft>
                      </a:pPr>
                      <a:r>
                        <a:rPr lang="en-US" sz="2000" dirty="0">
                          <a:effectLst/>
                        </a:rPr>
                        <a:t>Introduction</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rtl="0">
                        <a:lnSpc>
                          <a:spcPct val="100000"/>
                        </a:lnSpc>
                        <a:spcBef>
                          <a:spcPts val="0"/>
                        </a:spcBef>
                        <a:spcAft>
                          <a:spcPts val="0"/>
                        </a:spcAft>
                      </a:pPr>
                      <a:r>
                        <a:rPr lang="en-US" sz="2000" dirty="0">
                          <a:effectLst/>
                        </a:rPr>
                        <a:t>3,4</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44313612"/>
                  </a:ext>
                </a:extLst>
              </a:tr>
              <a:tr h="486468">
                <a:tc>
                  <a:txBody>
                    <a:bodyPr/>
                    <a:lstStyle/>
                    <a:p>
                      <a:pPr marL="0" marR="0" algn="l" rtl="0">
                        <a:lnSpc>
                          <a:spcPct val="100000"/>
                        </a:lnSpc>
                        <a:spcBef>
                          <a:spcPts val="0"/>
                        </a:spcBef>
                        <a:spcAft>
                          <a:spcPts val="0"/>
                        </a:spcAft>
                      </a:pPr>
                      <a:r>
                        <a:rPr lang="en-US" sz="2000" dirty="0">
                          <a:effectLst/>
                        </a:rPr>
                        <a:t>The causes and consequences leading to water scarcity in Jordan</a:t>
                      </a:r>
                      <a:endParaRPr lang="en-US" sz="2000" b="0" dirty="0">
                        <a:effectLst/>
                      </a:endParaRPr>
                    </a:p>
                  </a:txBody>
                  <a:tcPr marL="68580" marR="68580" marT="0" marB="0" anchor="ctr"/>
                </a:tc>
                <a:tc>
                  <a:txBody>
                    <a:bodyPr/>
                    <a:lstStyle/>
                    <a:p>
                      <a:pPr marL="0" marR="0" algn="l" rtl="0">
                        <a:lnSpc>
                          <a:spcPct val="100000"/>
                        </a:lnSpc>
                        <a:spcBef>
                          <a:spcPts val="0"/>
                        </a:spcBef>
                        <a:spcAft>
                          <a:spcPts val="0"/>
                        </a:spcAft>
                      </a:pPr>
                      <a:r>
                        <a:rPr lang="en-US" sz="2000" dirty="0">
                          <a:effectLst/>
                        </a:rPr>
                        <a:t>5,6</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16813588"/>
                  </a:ext>
                </a:extLst>
              </a:tr>
              <a:tr h="437561">
                <a:tc>
                  <a:txBody>
                    <a:bodyPr/>
                    <a:lstStyle/>
                    <a:p>
                      <a:pPr marL="0" marR="0" algn="l" rtl="0">
                        <a:lnSpc>
                          <a:spcPct val="100000"/>
                        </a:lnSpc>
                        <a:spcBef>
                          <a:spcPts val="0"/>
                        </a:spcBef>
                        <a:spcAft>
                          <a:spcPts val="0"/>
                        </a:spcAft>
                      </a:pPr>
                      <a:r>
                        <a:rPr lang="en-US" sz="2000" kern="1200" dirty="0">
                          <a:effectLst/>
                        </a:rPr>
                        <a:t>Water pollution in Jordan</a:t>
                      </a:r>
                      <a:endParaRPr lang="en-US" sz="2000" b="0" kern="1200" dirty="0">
                        <a:solidFill>
                          <a:schemeClr val="lt1"/>
                        </a:solidFill>
                        <a:effectLst/>
                        <a:latin typeface="+mn-lt"/>
                        <a:ea typeface="+mn-ea"/>
                        <a:cs typeface="+mn-cs"/>
                      </a:endParaRPr>
                    </a:p>
                  </a:txBody>
                  <a:tcPr marL="68580" marR="68580" marT="0" marB="0" anchor="ctr"/>
                </a:tc>
                <a:tc>
                  <a:txBody>
                    <a:bodyPr/>
                    <a:lstStyle/>
                    <a:p>
                      <a:pPr marL="0" marR="0" algn="l" rtl="0">
                        <a:lnSpc>
                          <a:spcPct val="100000"/>
                        </a:lnSpc>
                        <a:spcBef>
                          <a:spcPts val="0"/>
                        </a:spcBef>
                        <a:spcAft>
                          <a:spcPts val="0"/>
                        </a:spcAft>
                      </a:pPr>
                      <a:r>
                        <a:rPr lang="en-US" sz="2000" dirty="0">
                          <a:effectLst/>
                        </a:rPr>
                        <a:t>7</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26608312"/>
                  </a:ext>
                </a:extLst>
              </a:tr>
              <a:tr h="476839">
                <a:tc>
                  <a:txBody>
                    <a:bodyPr/>
                    <a:lstStyle/>
                    <a:p>
                      <a:pPr marL="0" marR="0" algn="l" rtl="0">
                        <a:lnSpc>
                          <a:spcPct val="100000"/>
                        </a:lnSpc>
                        <a:spcBef>
                          <a:spcPts val="0"/>
                        </a:spcBef>
                        <a:spcAft>
                          <a:spcPts val="0"/>
                        </a:spcAft>
                      </a:pPr>
                      <a:r>
                        <a:rPr lang="en-US" sz="2000" kern="1200" dirty="0">
                          <a:effectLst/>
                        </a:rPr>
                        <a:t>Water shortage in Jordan</a:t>
                      </a:r>
                      <a:endParaRPr lang="en-US" sz="2000" b="0" kern="1200" dirty="0">
                        <a:solidFill>
                          <a:schemeClr val="lt1"/>
                        </a:solidFill>
                        <a:effectLst/>
                        <a:latin typeface="+mn-lt"/>
                        <a:ea typeface="+mn-ea"/>
                        <a:cs typeface="+mn-cs"/>
                      </a:endParaRPr>
                    </a:p>
                  </a:txBody>
                  <a:tcPr marL="68580" marR="68580" marT="0" marB="0" anchor="ctr"/>
                </a:tc>
                <a:tc>
                  <a:txBody>
                    <a:bodyPr/>
                    <a:lstStyle/>
                    <a:p>
                      <a:pPr marL="0" marR="0" algn="l" rtl="0">
                        <a:lnSpc>
                          <a:spcPct val="100000"/>
                        </a:lnSpc>
                        <a:spcBef>
                          <a:spcPts val="0"/>
                        </a:spcBef>
                        <a:spcAft>
                          <a:spcPts val="0"/>
                        </a:spcAft>
                      </a:pPr>
                      <a:r>
                        <a:rPr lang="en-US" sz="2000" dirty="0">
                          <a:effectLst/>
                        </a:rPr>
                        <a:t>8</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28019227"/>
                  </a:ext>
                </a:extLst>
              </a:tr>
              <a:tr h="447188">
                <a:tc>
                  <a:txBody>
                    <a:bodyPr/>
                    <a:lstStyle/>
                    <a:p>
                      <a:pPr marL="0" marR="0" algn="l" rtl="0">
                        <a:lnSpc>
                          <a:spcPct val="100000"/>
                        </a:lnSpc>
                        <a:spcBef>
                          <a:spcPts val="0"/>
                        </a:spcBef>
                        <a:spcAft>
                          <a:spcPts val="1000"/>
                        </a:spcAft>
                      </a:pPr>
                      <a:r>
                        <a:rPr lang="en-US" sz="2000" dirty="0">
                          <a:effectLst/>
                        </a:rPr>
                        <a:t>Proposals and Solutions </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rtl="0">
                        <a:lnSpc>
                          <a:spcPct val="100000"/>
                        </a:lnSpc>
                        <a:spcBef>
                          <a:spcPts val="0"/>
                        </a:spcBef>
                        <a:spcAft>
                          <a:spcPts val="0"/>
                        </a:spcAft>
                      </a:pPr>
                      <a:r>
                        <a:rPr lang="en-US" sz="2000" dirty="0">
                          <a:effectLst/>
                        </a:rPr>
                        <a:t>9,10,11</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5778822"/>
                  </a:ext>
                </a:extLst>
              </a:tr>
              <a:tr h="426645">
                <a:tc>
                  <a:txBody>
                    <a:bodyPr/>
                    <a:lstStyle/>
                    <a:p>
                      <a:pPr marL="0" marR="0" algn="l" rtl="0">
                        <a:lnSpc>
                          <a:spcPct val="100000"/>
                        </a:lnSpc>
                        <a:spcBef>
                          <a:spcPts val="0"/>
                        </a:spcBef>
                        <a:spcAft>
                          <a:spcPts val="0"/>
                        </a:spcAft>
                      </a:pPr>
                      <a:r>
                        <a:rPr lang="en-US" sz="2000" dirty="0">
                          <a:effectLst/>
                        </a:rPr>
                        <a:t>Conclusion</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rtl="0">
                        <a:lnSpc>
                          <a:spcPct val="100000"/>
                        </a:lnSpc>
                        <a:spcBef>
                          <a:spcPts val="0"/>
                        </a:spcBef>
                        <a:spcAft>
                          <a:spcPts val="0"/>
                        </a:spcAft>
                      </a:pPr>
                      <a:r>
                        <a:rPr lang="en-US" sz="2000" kern="1200" dirty="0">
                          <a:effectLst/>
                        </a:rPr>
                        <a:t>12</a:t>
                      </a:r>
                      <a:endParaRPr lang="en-US" sz="2000" b="0" kern="1200" dirty="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74767189"/>
                  </a:ext>
                </a:extLst>
              </a:tr>
              <a:tr h="414624">
                <a:tc>
                  <a:txBody>
                    <a:bodyPr/>
                    <a:lstStyle/>
                    <a:p>
                      <a:pPr marL="0" marR="0" algn="l" rtl="0">
                        <a:lnSpc>
                          <a:spcPct val="100000"/>
                        </a:lnSpc>
                        <a:spcBef>
                          <a:spcPts val="0"/>
                        </a:spcBef>
                        <a:spcAft>
                          <a:spcPts val="0"/>
                        </a:spcAft>
                      </a:pPr>
                      <a:r>
                        <a:rPr lang="en-US" sz="2000" dirty="0">
                          <a:effectLst/>
                        </a:rPr>
                        <a:t>Citation and Resources</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l" rtl="0">
                        <a:lnSpc>
                          <a:spcPct val="100000"/>
                        </a:lnSpc>
                        <a:spcBef>
                          <a:spcPts val="0"/>
                        </a:spcBef>
                        <a:spcAft>
                          <a:spcPts val="0"/>
                        </a:spcAft>
                      </a:pPr>
                      <a:r>
                        <a:rPr lang="en-US" sz="2000" dirty="0">
                          <a:effectLst/>
                        </a:rPr>
                        <a:t>13,14</a:t>
                      </a:r>
                      <a:endParaRPr lang="en-US" sz="20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73549819"/>
                  </a:ext>
                </a:extLst>
              </a:tr>
            </a:tbl>
          </a:graphicData>
        </a:graphic>
      </p:graphicFrame>
      <p:sp>
        <p:nvSpPr>
          <p:cNvPr id="5" name="Rectangle 1">
            <a:extLst>
              <a:ext uri="{FF2B5EF4-FFF2-40B4-BE49-F238E27FC236}">
                <a16:creationId xmlns:a16="http://schemas.microsoft.com/office/drawing/2014/main" id="{4830E987-DF8C-4384-A1F5-F6D0433E840C}"/>
              </a:ext>
            </a:extLst>
          </p:cNvPr>
          <p:cNvSpPr>
            <a:spLocks noChangeArrowheads="1"/>
          </p:cNvSpPr>
          <p:nvPr/>
        </p:nvSpPr>
        <p:spPr bwMode="auto">
          <a:xfrm>
            <a:off x="-4239931" y="-144601"/>
            <a:ext cx="198538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Table of Content</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276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C383-94FB-08EF-9EBB-88912DF04AEE}"/>
              </a:ext>
            </a:extLst>
          </p:cNvPr>
          <p:cNvSpPr>
            <a:spLocks noGrp="1"/>
          </p:cNvSpPr>
          <p:nvPr>
            <p:ph type="title"/>
          </p:nvPr>
        </p:nvSpPr>
        <p:spPr/>
        <p:txBody>
          <a:bodyPr>
            <a:normAutofit/>
          </a:bodyPr>
          <a:lstStyle/>
          <a:p>
            <a:r>
              <a:rPr lang="en-US" b="1" dirty="0">
                <a:solidFill>
                  <a:schemeClr val="accent1">
                    <a:lumMod val="75000"/>
                  </a:schemeClr>
                </a:solidFill>
              </a:rPr>
              <a:t>Water Crisis (Globally)</a:t>
            </a:r>
          </a:p>
        </p:txBody>
      </p:sp>
      <p:sp>
        <p:nvSpPr>
          <p:cNvPr id="3" name="Content Placeholder 2">
            <a:extLst>
              <a:ext uri="{FF2B5EF4-FFF2-40B4-BE49-F238E27FC236}">
                <a16:creationId xmlns:a16="http://schemas.microsoft.com/office/drawing/2014/main" id="{FFFEC700-2538-CF0C-E6F5-B1587613517F}"/>
              </a:ext>
            </a:extLst>
          </p:cNvPr>
          <p:cNvSpPr>
            <a:spLocks noGrp="1"/>
          </p:cNvSpPr>
          <p:nvPr>
            <p:ph idx="1"/>
          </p:nvPr>
        </p:nvSpPr>
        <p:spPr>
          <a:xfrm>
            <a:off x="838200" y="1421363"/>
            <a:ext cx="8185668" cy="4351338"/>
          </a:xfrm>
        </p:spPr>
        <p:txBody>
          <a:bodyPr anchor="ctr"/>
          <a:lstStyle/>
          <a:p>
            <a:pPr marL="0" marR="0" indent="0" algn="just">
              <a:lnSpc>
                <a:spcPct val="107000"/>
              </a:lnSpc>
              <a:spcBef>
                <a:spcPts val="0"/>
              </a:spcBef>
              <a:spcAft>
                <a:spcPts val="800"/>
              </a:spcAft>
              <a:buNone/>
            </a:pPr>
            <a:r>
              <a:rPr lang="en-US" sz="2600" kern="100" dirty="0">
                <a:effectLst/>
                <a:latin typeface="Calibri" panose="020F0502020204030204" pitchFamily="34" charset="0"/>
                <a:ea typeface="Calibri" panose="020F0502020204030204" pitchFamily="34" charset="0"/>
                <a:cs typeface="Arial" panose="020B0604020202020204" pitchFamily="34" charset="0"/>
              </a:rPr>
              <a:t>Water crisis is defined as having a serious lack of safe and clean water. Water connects every aspect of life. Access to safe water and sanitation can quickly turn problems into potential – empowering people with time for school and work, and contributing to improved health for women, children, and families around the world. Today, 771 million people – 1 in 10 – lack access to safe water.</a:t>
            </a:r>
          </a:p>
        </p:txBody>
      </p:sp>
      <p:pic>
        <p:nvPicPr>
          <p:cNvPr id="5" name="Picture 2" descr="Cartoon, drop, emoji, rain, smiley icon - Download on Iconfinder">
            <a:extLst>
              <a:ext uri="{FF2B5EF4-FFF2-40B4-BE49-F238E27FC236}">
                <a16:creationId xmlns:a16="http://schemas.microsoft.com/office/drawing/2014/main" id="{B099A03F-1088-43EC-B196-4FEE2C539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3276" y="2565767"/>
            <a:ext cx="3628724" cy="392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2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a16="http://schemas.microsoft.com/office/drawing/2014/main" id="{B6AB21E1-0E81-4853-8E72-3D858B0435C4}"/>
              </a:ext>
            </a:extLst>
          </p:cNvPr>
          <p:cNvSpPr/>
          <p:nvPr/>
        </p:nvSpPr>
        <p:spPr>
          <a:xfrm>
            <a:off x="137084" y="2806581"/>
            <a:ext cx="4244415" cy="2025921"/>
          </a:xfrm>
          <a:prstGeom prst="flowChartAlternateProcess">
            <a:avLst/>
          </a:prstGeom>
          <a:solidFill>
            <a:schemeClr val="accent5">
              <a:lumMod val="40000"/>
              <a:lumOff val="60000"/>
            </a:schemeClr>
          </a:solidFill>
          <a:ln w="50800" cmpd="sng">
            <a:solidFill>
              <a:srgbClr val="0070C0"/>
            </a:solidFill>
          </a:ln>
        </p:spPr>
        <p:style>
          <a:lnRef idx="1">
            <a:schemeClr val="accent5"/>
          </a:lnRef>
          <a:fillRef idx="3">
            <a:schemeClr val="accent5"/>
          </a:fillRef>
          <a:effectRef idx="2">
            <a:schemeClr val="accent5"/>
          </a:effectRef>
          <a:fontRef idx="minor">
            <a:schemeClr val="lt1"/>
          </a:fontRef>
        </p:style>
        <p:txBody>
          <a:bodyPr rtlCol="0" anchor="t"/>
          <a:lstStyle/>
          <a:p>
            <a:pPr algn="just"/>
            <a:r>
              <a:rPr lang="en-US" sz="1500" b="1" dirty="0">
                <a:solidFill>
                  <a:srgbClr val="333333"/>
                </a:solidFill>
                <a:latin typeface="Roboto" panose="02000000000000000000" pitchFamily="2" charset="0"/>
              </a:rPr>
              <a:t>The situation in informal settlements is of particular concern due to high rates of open defecation and the limited access to safe water. </a:t>
            </a:r>
          </a:p>
          <a:p>
            <a:pPr algn="just"/>
            <a:r>
              <a:rPr lang="en-US" sz="1500" b="1" dirty="0">
                <a:solidFill>
                  <a:srgbClr val="333333"/>
                </a:solidFill>
                <a:latin typeface="Roboto" panose="02000000000000000000" pitchFamily="2" charset="0"/>
              </a:rPr>
              <a:t>Vulnerable households are forced to spend a large portion of their limited incomes on limited and poor-quality services.</a:t>
            </a:r>
          </a:p>
          <a:p>
            <a:pPr algn="ctr"/>
            <a:endParaRPr lang="en-US" sz="1500" b="1" dirty="0"/>
          </a:p>
        </p:txBody>
      </p:sp>
      <p:sp>
        <p:nvSpPr>
          <p:cNvPr id="2" name="Title 1">
            <a:extLst>
              <a:ext uri="{FF2B5EF4-FFF2-40B4-BE49-F238E27FC236}">
                <a16:creationId xmlns:a16="http://schemas.microsoft.com/office/drawing/2014/main" id="{57DE41C8-0B3F-8377-4EB7-B173DFFF5A9E}"/>
              </a:ext>
            </a:extLst>
          </p:cNvPr>
          <p:cNvSpPr>
            <a:spLocks noGrp="1"/>
          </p:cNvSpPr>
          <p:nvPr>
            <p:ph type="title"/>
          </p:nvPr>
        </p:nvSpPr>
        <p:spPr>
          <a:xfrm>
            <a:off x="540026" y="73517"/>
            <a:ext cx="10515600" cy="840807"/>
          </a:xfrm>
        </p:spPr>
        <p:txBody>
          <a:bodyPr>
            <a:normAutofit/>
          </a:bodyPr>
          <a:lstStyle/>
          <a:p>
            <a:r>
              <a:rPr lang="en-US" b="1" dirty="0">
                <a:solidFill>
                  <a:schemeClr val="accent1">
                    <a:lumMod val="75000"/>
                  </a:schemeClr>
                </a:solidFill>
              </a:rPr>
              <a:t>Water Crisis (in Jordan)</a:t>
            </a:r>
          </a:p>
        </p:txBody>
      </p:sp>
      <p:sp>
        <p:nvSpPr>
          <p:cNvPr id="7" name="Flowchart: Alternate Process 6">
            <a:extLst>
              <a:ext uri="{FF2B5EF4-FFF2-40B4-BE49-F238E27FC236}">
                <a16:creationId xmlns:a16="http://schemas.microsoft.com/office/drawing/2014/main" id="{8B66BB24-769D-4F61-9E34-910C6379D3F3}"/>
              </a:ext>
            </a:extLst>
          </p:cNvPr>
          <p:cNvSpPr/>
          <p:nvPr/>
        </p:nvSpPr>
        <p:spPr>
          <a:xfrm>
            <a:off x="156727" y="933739"/>
            <a:ext cx="4787348" cy="1616775"/>
          </a:xfrm>
          <a:prstGeom prst="flowChartAlternateProcess">
            <a:avLst/>
          </a:prstGeom>
          <a:solidFill>
            <a:schemeClr val="accent5">
              <a:lumMod val="40000"/>
              <a:lumOff val="60000"/>
            </a:schemeClr>
          </a:solidFill>
          <a:ln w="50800" cmpd="sng">
            <a:solidFill>
              <a:srgbClr val="0070C0"/>
            </a:solidFill>
          </a:ln>
        </p:spPr>
        <p:style>
          <a:lnRef idx="1">
            <a:schemeClr val="accent5"/>
          </a:lnRef>
          <a:fillRef idx="3">
            <a:schemeClr val="accent5"/>
          </a:fillRef>
          <a:effectRef idx="2">
            <a:schemeClr val="accent5"/>
          </a:effectRef>
          <a:fontRef idx="minor">
            <a:schemeClr val="lt1"/>
          </a:fontRef>
        </p:style>
        <p:txBody>
          <a:bodyPr rtlCol="0" anchor="t"/>
          <a:lstStyle/>
          <a:p>
            <a:pPr algn="just"/>
            <a:r>
              <a:rPr lang="en-US" sz="1450" b="1" dirty="0">
                <a:solidFill>
                  <a:schemeClr val="tx2">
                    <a:lumMod val="50000"/>
                  </a:schemeClr>
                </a:solidFill>
                <a:latin typeface="Roboto" panose="02000000000000000000" pitchFamily="2" charset="0"/>
              </a:rPr>
              <a:t>Jordan is the second most water scarce country in the world. </a:t>
            </a:r>
          </a:p>
          <a:p>
            <a:pPr algn="just"/>
            <a:r>
              <a:rPr lang="en-US" sz="1450" b="1" dirty="0">
                <a:solidFill>
                  <a:schemeClr val="tx2">
                    <a:lumMod val="50000"/>
                  </a:schemeClr>
                </a:solidFill>
                <a:latin typeface="Roboto" panose="02000000000000000000" pitchFamily="2" charset="0"/>
              </a:rPr>
              <a:t>Jordan’s annual renewable water resources are less than 100 m</a:t>
            </a:r>
            <a:r>
              <a:rPr lang="en-US" sz="1450" b="1" baseline="30000" dirty="0">
                <a:solidFill>
                  <a:schemeClr val="tx2">
                    <a:lumMod val="50000"/>
                  </a:schemeClr>
                </a:solidFill>
                <a:latin typeface="Roboto" panose="02000000000000000000" pitchFamily="2" charset="0"/>
              </a:rPr>
              <a:t>3</a:t>
            </a:r>
            <a:r>
              <a:rPr lang="en-US" sz="1450" b="1" dirty="0">
                <a:solidFill>
                  <a:schemeClr val="tx2">
                    <a:lumMod val="50000"/>
                  </a:schemeClr>
                </a:solidFill>
                <a:latin typeface="Roboto" panose="02000000000000000000" pitchFamily="2" charset="0"/>
              </a:rPr>
              <a:t> per person, significantly below the threshold of 500 m</a:t>
            </a:r>
            <a:r>
              <a:rPr lang="en-US" sz="1450" b="1" baseline="30000" dirty="0">
                <a:solidFill>
                  <a:schemeClr val="tx2">
                    <a:lumMod val="50000"/>
                  </a:schemeClr>
                </a:solidFill>
                <a:latin typeface="Roboto" panose="02000000000000000000" pitchFamily="2" charset="0"/>
              </a:rPr>
              <a:t>3</a:t>
            </a:r>
            <a:r>
              <a:rPr lang="en-US" sz="1450" b="1" dirty="0">
                <a:solidFill>
                  <a:schemeClr val="tx2">
                    <a:lumMod val="50000"/>
                  </a:schemeClr>
                </a:solidFill>
                <a:latin typeface="Roboto" panose="02000000000000000000" pitchFamily="2" charset="0"/>
              </a:rPr>
              <a:t> per person which defines severe water scarcity. </a:t>
            </a:r>
          </a:p>
          <a:p>
            <a:pPr algn="ctr"/>
            <a:endParaRPr lang="en-US" sz="1450" b="1" dirty="0">
              <a:solidFill>
                <a:schemeClr val="tx2">
                  <a:lumMod val="50000"/>
                </a:schemeClr>
              </a:solidFill>
            </a:endParaRPr>
          </a:p>
        </p:txBody>
      </p:sp>
      <p:sp>
        <p:nvSpPr>
          <p:cNvPr id="8" name="Flowchart: Alternate Process 7">
            <a:extLst>
              <a:ext uri="{FF2B5EF4-FFF2-40B4-BE49-F238E27FC236}">
                <a16:creationId xmlns:a16="http://schemas.microsoft.com/office/drawing/2014/main" id="{3537CA2E-1CD2-4B15-A0D2-1A7E39F76AC6}"/>
              </a:ext>
            </a:extLst>
          </p:cNvPr>
          <p:cNvSpPr/>
          <p:nvPr/>
        </p:nvSpPr>
        <p:spPr>
          <a:xfrm>
            <a:off x="7287209" y="914324"/>
            <a:ext cx="4787348" cy="1711513"/>
          </a:xfrm>
          <a:prstGeom prst="flowChartAlternateProcess">
            <a:avLst/>
          </a:prstGeom>
          <a:solidFill>
            <a:schemeClr val="accent5">
              <a:lumMod val="40000"/>
              <a:lumOff val="60000"/>
            </a:schemeClr>
          </a:solidFill>
          <a:ln w="50800" cmpd="sng">
            <a:solidFill>
              <a:srgbClr val="0070C0"/>
            </a:solidFill>
          </a:ln>
        </p:spPr>
        <p:style>
          <a:lnRef idx="1">
            <a:schemeClr val="accent5"/>
          </a:lnRef>
          <a:fillRef idx="3">
            <a:schemeClr val="accent5"/>
          </a:fillRef>
          <a:effectRef idx="2">
            <a:schemeClr val="accent5"/>
          </a:effectRef>
          <a:fontRef idx="minor">
            <a:schemeClr val="lt1"/>
          </a:fontRef>
        </p:style>
        <p:txBody>
          <a:bodyPr rtlCol="0" anchor="t"/>
          <a:lstStyle/>
          <a:p>
            <a:pPr algn="just"/>
            <a:endParaRPr lang="en-US" sz="500" b="1" dirty="0">
              <a:solidFill>
                <a:schemeClr val="tx2">
                  <a:lumMod val="50000"/>
                </a:schemeClr>
              </a:solidFill>
              <a:latin typeface="Roboto" panose="02000000000000000000" pitchFamily="2" charset="0"/>
            </a:endParaRPr>
          </a:p>
          <a:p>
            <a:pPr algn="just"/>
            <a:r>
              <a:rPr lang="en-US" sz="1550" b="1" dirty="0">
                <a:solidFill>
                  <a:schemeClr val="tx2">
                    <a:lumMod val="50000"/>
                  </a:schemeClr>
                </a:solidFill>
                <a:latin typeface="Roboto" panose="02000000000000000000" pitchFamily="2" charset="0"/>
              </a:rPr>
              <a:t>Another compounding factor is the high levels of non-revenue water (water leakage, illegal connections, meter losses), estimated at 52%, as well as the perception that water is not a scare resource &amp; the high levels of subsidies. </a:t>
            </a:r>
          </a:p>
          <a:p>
            <a:pPr algn="just"/>
            <a:r>
              <a:rPr lang="en-US" sz="1550" dirty="0"/>
              <a:t>  </a:t>
            </a:r>
          </a:p>
        </p:txBody>
      </p:sp>
      <p:sp>
        <p:nvSpPr>
          <p:cNvPr id="11" name="Flowchart: Alternate Process 10">
            <a:extLst>
              <a:ext uri="{FF2B5EF4-FFF2-40B4-BE49-F238E27FC236}">
                <a16:creationId xmlns:a16="http://schemas.microsoft.com/office/drawing/2014/main" id="{3CB91F6B-F971-4606-BDFA-509E2AC77F76}"/>
              </a:ext>
            </a:extLst>
          </p:cNvPr>
          <p:cNvSpPr/>
          <p:nvPr/>
        </p:nvSpPr>
        <p:spPr>
          <a:xfrm>
            <a:off x="137085" y="5184668"/>
            <a:ext cx="4787348" cy="1480931"/>
          </a:xfrm>
          <a:prstGeom prst="flowChartAlternateProcess">
            <a:avLst/>
          </a:prstGeom>
          <a:solidFill>
            <a:schemeClr val="accent5">
              <a:lumMod val="40000"/>
              <a:lumOff val="60000"/>
            </a:schemeClr>
          </a:solidFill>
          <a:ln w="50800" cmpd="sng">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just"/>
            <a:r>
              <a:rPr lang="en-US" sz="1500" b="1" dirty="0">
                <a:solidFill>
                  <a:srgbClr val="333333"/>
                </a:solidFill>
                <a:latin typeface="Roboto" panose="02000000000000000000" pitchFamily="2" charset="0"/>
              </a:rPr>
              <a:t>Climate change is expected to have a significant impact on Jordan, most likely leading to increased temperatures, variation in precipitation patterns, extreme weather events, and flash flooding. </a:t>
            </a:r>
          </a:p>
        </p:txBody>
      </p:sp>
      <p:sp>
        <p:nvSpPr>
          <p:cNvPr id="12" name="Flowchart: Alternate Process 11">
            <a:extLst>
              <a:ext uri="{FF2B5EF4-FFF2-40B4-BE49-F238E27FC236}">
                <a16:creationId xmlns:a16="http://schemas.microsoft.com/office/drawing/2014/main" id="{82F315A2-6411-48D3-967C-B26112EE0F34}"/>
              </a:ext>
            </a:extLst>
          </p:cNvPr>
          <p:cNvSpPr/>
          <p:nvPr/>
        </p:nvSpPr>
        <p:spPr>
          <a:xfrm>
            <a:off x="7267567" y="5184667"/>
            <a:ext cx="4787348" cy="1480931"/>
          </a:xfrm>
          <a:prstGeom prst="flowChartAlternateProcess">
            <a:avLst/>
          </a:prstGeom>
          <a:solidFill>
            <a:schemeClr val="accent5">
              <a:lumMod val="40000"/>
              <a:lumOff val="60000"/>
            </a:schemeClr>
          </a:solidFill>
          <a:ln w="50800" cmpd="sng">
            <a:solidFill>
              <a:srgbClr val="0070C0"/>
            </a:solidFill>
          </a:ln>
        </p:spPr>
        <p:style>
          <a:lnRef idx="1">
            <a:schemeClr val="accent5"/>
          </a:lnRef>
          <a:fillRef idx="3">
            <a:schemeClr val="accent5"/>
          </a:fillRef>
          <a:effectRef idx="2">
            <a:schemeClr val="accent5"/>
          </a:effectRef>
          <a:fontRef idx="minor">
            <a:schemeClr val="lt1"/>
          </a:fontRef>
        </p:style>
        <p:txBody>
          <a:bodyPr rtlCol="0" anchor="t"/>
          <a:lstStyle/>
          <a:p>
            <a:pPr algn="just"/>
            <a:endParaRPr lang="en-US" sz="500" b="1" dirty="0">
              <a:solidFill>
                <a:schemeClr val="tx2">
                  <a:lumMod val="50000"/>
                </a:schemeClr>
              </a:solidFill>
              <a:latin typeface="Roboto" panose="02000000000000000000" pitchFamily="2" charset="0"/>
            </a:endParaRPr>
          </a:p>
          <a:p>
            <a:pPr algn="just"/>
            <a:r>
              <a:rPr lang="en-US" sz="1600" b="1" dirty="0">
                <a:solidFill>
                  <a:schemeClr val="tx2">
                    <a:lumMod val="50000"/>
                  </a:schemeClr>
                </a:solidFill>
                <a:latin typeface="Roboto" panose="02000000000000000000" pitchFamily="2" charset="0"/>
              </a:rPr>
              <a:t>Key hygiene norms, including handwashing, are well-practiced in Jordan, but gaps remain in access to basic hygiene items for vulnerable households.</a:t>
            </a:r>
            <a:endParaRPr lang="en-US" dirty="0"/>
          </a:p>
        </p:txBody>
      </p:sp>
      <p:sp>
        <p:nvSpPr>
          <p:cNvPr id="16" name="Flowchart: Alternate Process 15">
            <a:extLst>
              <a:ext uri="{FF2B5EF4-FFF2-40B4-BE49-F238E27FC236}">
                <a16:creationId xmlns:a16="http://schemas.microsoft.com/office/drawing/2014/main" id="{6B12E9EA-ABCD-4FA6-B9B4-19C7428ACBF8}"/>
              </a:ext>
            </a:extLst>
          </p:cNvPr>
          <p:cNvSpPr/>
          <p:nvPr/>
        </p:nvSpPr>
        <p:spPr>
          <a:xfrm>
            <a:off x="7620000" y="2881243"/>
            <a:ext cx="4434915" cy="1977637"/>
          </a:xfrm>
          <a:prstGeom prst="flowChartAlternateProcess">
            <a:avLst/>
          </a:prstGeom>
          <a:solidFill>
            <a:schemeClr val="accent5">
              <a:lumMod val="40000"/>
              <a:lumOff val="60000"/>
            </a:schemeClr>
          </a:solidFill>
          <a:ln w="50800" cmpd="sng">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just"/>
            <a:r>
              <a:rPr lang="en-US" sz="1600" b="1" dirty="0">
                <a:solidFill>
                  <a:schemeClr val="tx2">
                    <a:lumMod val="50000"/>
                  </a:schemeClr>
                </a:solidFill>
                <a:latin typeface="Roboto" panose="02000000000000000000" pitchFamily="2" charset="0"/>
              </a:rPr>
              <a:t>This will compromise the resilience of water and sanitation services making it more complex the achievement towards Sustainable Development Goal 6. </a:t>
            </a:r>
          </a:p>
        </p:txBody>
      </p:sp>
      <p:pic>
        <p:nvPicPr>
          <p:cNvPr id="6" name="Content Placeholder 5">
            <a:extLst>
              <a:ext uri="{FF2B5EF4-FFF2-40B4-BE49-F238E27FC236}">
                <a16:creationId xmlns:a16="http://schemas.microsoft.com/office/drawing/2014/main" id="{D955AF57-9FBA-405D-BA01-469DECD2E868}"/>
              </a:ext>
            </a:extLst>
          </p:cNvPr>
          <p:cNvPicPr>
            <a:picLocks noGrp="1" noChangeAspect="1"/>
          </p:cNvPicPr>
          <p:nvPr>
            <p:ph idx="1"/>
          </p:nvPr>
        </p:nvPicPr>
        <p:blipFill>
          <a:blip r:embed="rId2"/>
          <a:stretch>
            <a:fillRect/>
          </a:stretch>
        </p:blipFill>
        <p:spPr>
          <a:xfrm>
            <a:off x="4180864" y="1240111"/>
            <a:ext cx="3743936" cy="4999383"/>
          </a:xfrm>
          <a:prstGeom prst="ellipse">
            <a:avLst/>
          </a:prstGeom>
          <a:ln>
            <a:noFill/>
          </a:ln>
          <a:effectLst>
            <a:softEdge rad="112500"/>
          </a:effectLst>
        </p:spPr>
      </p:pic>
    </p:spTree>
    <p:extLst>
      <p:ext uri="{BB962C8B-B14F-4D97-AF65-F5344CB8AC3E}">
        <p14:creationId xmlns:p14="http://schemas.microsoft.com/office/powerpoint/2010/main" val="131658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EF6B-1FCE-3FFB-0253-C211F3A583DE}"/>
              </a:ext>
            </a:extLst>
          </p:cNvPr>
          <p:cNvSpPr>
            <a:spLocks noGrp="1"/>
          </p:cNvSpPr>
          <p:nvPr>
            <p:ph type="title"/>
          </p:nvPr>
        </p:nvSpPr>
        <p:spPr>
          <a:xfrm>
            <a:off x="442761" y="97667"/>
            <a:ext cx="10515600" cy="1325563"/>
          </a:xfrm>
        </p:spPr>
        <p:txBody>
          <a:bodyPr>
            <a:normAutofit/>
          </a:bodyPr>
          <a:lstStyle/>
          <a:p>
            <a:r>
              <a:rPr lang="en-US" b="1" dirty="0">
                <a:solidFill>
                  <a:schemeClr val="accent1">
                    <a:lumMod val="75000"/>
                  </a:schemeClr>
                </a:solidFill>
              </a:rPr>
              <a:t>Causes of Water Crisis In Jordan</a:t>
            </a:r>
          </a:p>
        </p:txBody>
      </p:sp>
      <p:sp>
        <p:nvSpPr>
          <p:cNvPr id="4" name="Content Placeholder 3">
            <a:extLst>
              <a:ext uri="{FF2B5EF4-FFF2-40B4-BE49-F238E27FC236}">
                <a16:creationId xmlns:a16="http://schemas.microsoft.com/office/drawing/2014/main" id="{520F4407-A7A0-414C-854A-2B0263550B8B}"/>
              </a:ext>
            </a:extLst>
          </p:cNvPr>
          <p:cNvSpPr>
            <a:spLocks noGrp="1"/>
          </p:cNvSpPr>
          <p:nvPr>
            <p:ph idx="1"/>
          </p:nvPr>
        </p:nvSpPr>
        <p:spPr>
          <a:xfrm>
            <a:off x="442761" y="1360750"/>
            <a:ext cx="7825339" cy="4351338"/>
          </a:xfrm>
        </p:spPr>
        <p:txBody>
          <a:bodyPr>
            <a:noAutofit/>
          </a:bodyPr>
          <a:lstStyle/>
          <a:p>
            <a:pPr algn="just">
              <a:lnSpc>
                <a:spcPct val="120000"/>
              </a:lnSpc>
              <a:spcBef>
                <a:spcPts val="0"/>
              </a:spcBef>
            </a:pPr>
            <a:r>
              <a:rPr lang="en-US" sz="2600" kern="100" dirty="0">
                <a:latin typeface="Calibri" panose="020F0502020204030204" pitchFamily="34" charset="0"/>
                <a:cs typeface="Arial" panose="020B0604020202020204" pitchFamily="34" charset="0"/>
              </a:rPr>
              <a:t>The demand exceeds the supply of water , and the gap between supply and demand is expected to widen.</a:t>
            </a:r>
          </a:p>
          <a:p>
            <a:pPr algn="just">
              <a:lnSpc>
                <a:spcPct val="120000"/>
              </a:lnSpc>
              <a:spcBef>
                <a:spcPts val="0"/>
              </a:spcBef>
            </a:pPr>
            <a:r>
              <a:rPr lang="en-US" sz="2600" kern="100" dirty="0">
                <a:latin typeface="Calibri" panose="020F0502020204030204" pitchFamily="34" charset="0"/>
                <a:cs typeface="Arial" panose="020B0604020202020204" pitchFamily="34" charset="0"/>
              </a:rPr>
              <a:t>The cost of using new sources such as water desalination is high. </a:t>
            </a:r>
          </a:p>
          <a:p>
            <a:pPr algn="just">
              <a:lnSpc>
                <a:spcPct val="120000"/>
              </a:lnSpc>
              <a:spcBef>
                <a:spcPts val="0"/>
              </a:spcBef>
            </a:pPr>
            <a:r>
              <a:rPr lang="en-US" sz="2600" kern="100" dirty="0">
                <a:latin typeface="Calibri" panose="020F0502020204030204" pitchFamily="34" charset="0"/>
                <a:cs typeface="Arial" panose="020B0604020202020204" pitchFamily="34" charset="0"/>
              </a:rPr>
              <a:t>Poor use of water where about 40-50% of it is lost.</a:t>
            </a:r>
          </a:p>
          <a:p>
            <a:pPr algn="just">
              <a:lnSpc>
                <a:spcPct val="120000"/>
              </a:lnSpc>
              <a:spcBef>
                <a:spcPts val="0"/>
              </a:spcBef>
            </a:pPr>
            <a:r>
              <a:rPr lang="en-US" sz="2600" kern="100" dirty="0">
                <a:latin typeface="Calibri" panose="020F0502020204030204" pitchFamily="34" charset="0"/>
                <a:cs typeface="Arial" panose="020B0604020202020204" pitchFamily="34" charset="0"/>
              </a:rPr>
              <a:t>Dilapidated water networks that are spread all over the country.</a:t>
            </a:r>
          </a:p>
          <a:p>
            <a:pPr algn="just">
              <a:lnSpc>
                <a:spcPct val="120000"/>
              </a:lnSpc>
              <a:spcBef>
                <a:spcPts val="0"/>
              </a:spcBef>
            </a:pPr>
            <a:r>
              <a:rPr lang="en-US" sz="2600" kern="100" dirty="0">
                <a:latin typeface="Calibri" panose="020F0502020204030204" pitchFamily="34" charset="0"/>
                <a:cs typeface="Arial" panose="020B0604020202020204" pitchFamily="34" charset="0"/>
              </a:rPr>
              <a:t>Sometimes illegal usage and theft.</a:t>
            </a:r>
          </a:p>
          <a:p>
            <a:pPr algn="just">
              <a:lnSpc>
                <a:spcPct val="120000"/>
              </a:lnSpc>
              <a:spcBef>
                <a:spcPts val="0"/>
              </a:spcBef>
            </a:pPr>
            <a:r>
              <a:rPr lang="en-US" sz="2600" kern="100" dirty="0">
                <a:latin typeface="Calibri" panose="020F0502020204030204" pitchFamily="34" charset="0"/>
                <a:cs typeface="Arial" panose="020B0604020202020204" pitchFamily="34" charset="0"/>
              </a:rPr>
              <a:t>Climate change, rapid population growth, increasing industrial development, these all are causes of water crisis in Jordan.</a:t>
            </a:r>
          </a:p>
        </p:txBody>
      </p:sp>
      <p:pic>
        <p:nvPicPr>
          <p:cNvPr id="6" name="Picture 2" descr="Jordan faces severe water supply crisis after low-precipitation rainy ...">
            <a:extLst>
              <a:ext uri="{FF2B5EF4-FFF2-40B4-BE49-F238E27FC236}">
                <a16:creationId xmlns:a16="http://schemas.microsoft.com/office/drawing/2014/main" id="{CF937287-F85E-4D17-9751-0C7F5582F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100" y="3869795"/>
            <a:ext cx="3769929" cy="26062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50D5043-BD9A-4E33-8EF9-66FF2DC8931B}"/>
              </a:ext>
            </a:extLst>
          </p:cNvPr>
          <p:cNvPicPr>
            <a:picLocks noChangeAspect="1"/>
          </p:cNvPicPr>
          <p:nvPr/>
        </p:nvPicPr>
        <p:blipFill>
          <a:blip r:embed="rId3"/>
          <a:stretch>
            <a:fillRect/>
          </a:stretch>
        </p:blipFill>
        <p:spPr>
          <a:xfrm>
            <a:off x="8268100" y="1196445"/>
            <a:ext cx="3769929" cy="2533600"/>
          </a:xfrm>
          <a:prstGeom prst="rect">
            <a:avLst/>
          </a:prstGeom>
        </p:spPr>
      </p:pic>
    </p:spTree>
    <p:extLst>
      <p:ext uri="{BB962C8B-B14F-4D97-AF65-F5344CB8AC3E}">
        <p14:creationId xmlns:p14="http://schemas.microsoft.com/office/powerpoint/2010/main" val="5235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4999-9206-4E65-A102-7D28BD7A1EF0}"/>
              </a:ext>
            </a:extLst>
          </p:cNvPr>
          <p:cNvSpPr>
            <a:spLocks noGrp="1"/>
          </p:cNvSpPr>
          <p:nvPr>
            <p:ph type="title"/>
          </p:nvPr>
        </p:nvSpPr>
        <p:spPr>
          <a:xfrm>
            <a:off x="756307" y="197318"/>
            <a:ext cx="10515600" cy="1325563"/>
          </a:xfrm>
        </p:spPr>
        <p:txBody>
          <a:bodyPr>
            <a:normAutofit/>
          </a:bodyPr>
          <a:lstStyle/>
          <a:p>
            <a:r>
              <a:rPr lang="en-US" b="1" dirty="0">
                <a:solidFill>
                  <a:schemeClr val="accent1">
                    <a:lumMod val="75000"/>
                  </a:schemeClr>
                </a:solidFill>
              </a:rPr>
              <a:t>Consequences of Water Crisis In Jordan</a:t>
            </a:r>
          </a:p>
        </p:txBody>
      </p:sp>
      <p:sp>
        <p:nvSpPr>
          <p:cNvPr id="3" name="Content Placeholder 2">
            <a:extLst>
              <a:ext uri="{FF2B5EF4-FFF2-40B4-BE49-F238E27FC236}">
                <a16:creationId xmlns:a16="http://schemas.microsoft.com/office/drawing/2014/main" id="{89FA2CDA-A76C-4CA6-9E19-E437F459E86F}"/>
              </a:ext>
            </a:extLst>
          </p:cNvPr>
          <p:cNvSpPr>
            <a:spLocks noGrp="1"/>
          </p:cNvSpPr>
          <p:nvPr>
            <p:ph idx="1"/>
          </p:nvPr>
        </p:nvSpPr>
        <p:spPr>
          <a:xfrm>
            <a:off x="756307" y="1343042"/>
            <a:ext cx="11095347" cy="1784628"/>
          </a:xfrm>
        </p:spPr>
        <p:txBody>
          <a:bodyPr/>
          <a:lstStyle/>
          <a:p>
            <a:pPr algn="just">
              <a:lnSpc>
                <a:spcPct val="100000"/>
              </a:lnSpc>
              <a:spcBef>
                <a:spcPts val="0"/>
              </a:spcBef>
            </a:pPr>
            <a:r>
              <a:rPr lang="en-US" sz="2600" kern="100" dirty="0">
                <a:latin typeface="Calibri" panose="020F0502020204030204" pitchFamily="34" charset="0"/>
                <a:cs typeface="Arial" panose="020B0604020202020204" pitchFamily="34" charset="0"/>
              </a:rPr>
              <a:t>Economic decline may occur.</a:t>
            </a:r>
          </a:p>
          <a:p>
            <a:pPr algn="just">
              <a:lnSpc>
                <a:spcPct val="100000"/>
              </a:lnSpc>
              <a:spcBef>
                <a:spcPts val="0"/>
              </a:spcBef>
            </a:pPr>
            <a:r>
              <a:rPr lang="en-US" sz="2600" kern="100" dirty="0">
                <a:latin typeface="Calibri" panose="020F0502020204030204" pitchFamily="34" charset="0"/>
                <a:cs typeface="Arial" panose="020B0604020202020204" pitchFamily="34" charset="0"/>
              </a:rPr>
              <a:t>When water runs dry, people can’t get enough to drink, wash, or feed crops.</a:t>
            </a:r>
          </a:p>
          <a:p>
            <a:pPr algn="just">
              <a:lnSpc>
                <a:spcPct val="100000"/>
              </a:lnSpc>
              <a:spcBef>
                <a:spcPts val="0"/>
              </a:spcBef>
            </a:pPr>
            <a:r>
              <a:rPr lang="en-US" sz="2600" kern="100" dirty="0">
                <a:latin typeface="Calibri" panose="020F0502020204030204" pitchFamily="34" charset="0"/>
                <a:cs typeface="Arial" panose="020B0604020202020204" pitchFamily="34" charset="0"/>
              </a:rPr>
              <a:t>Water dryness can lead do deadly diseases, including cholera and typhoid fever.</a:t>
            </a:r>
          </a:p>
          <a:p>
            <a:pPr algn="just">
              <a:lnSpc>
                <a:spcPct val="100000"/>
              </a:lnSpc>
              <a:spcBef>
                <a:spcPts val="0"/>
              </a:spcBef>
            </a:pPr>
            <a:r>
              <a:rPr lang="en-US" sz="2600" kern="100" dirty="0">
                <a:latin typeface="Calibri" panose="020F0502020204030204" pitchFamily="34" charset="0"/>
                <a:cs typeface="Arial" panose="020B0604020202020204" pitchFamily="34" charset="0"/>
              </a:rPr>
              <a:t>When water becomes scarce, natural landscapes often lose out.</a:t>
            </a:r>
            <a:endParaRPr lang="en-US" dirty="0"/>
          </a:p>
          <a:p>
            <a:pPr algn="just">
              <a:lnSpc>
                <a:spcPct val="100000"/>
              </a:lnSpc>
              <a:spcBef>
                <a:spcPts val="0"/>
              </a:spcBef>
            </a:pPr>
            <a:endParaRPr lang="en-US" dirty="0"/>
          </a:p>
          <a:p>
            <a:pPr algn="just">
              <a:lnSpc>
                <a:spcPct val="100000"/>
              </a:lnSpc>
              <a:spcBef>
                <a:spcPts val="0"/>
              </a:spcBef>
            </a:pPr>
            <a:endParaRPr lang="en-US" dirty="0"/>
          </a:p>
        </p:txBody>
      </p:sp>
      <p:pic>
        <p:nvPicPr>
          <p:cNvPr id="4" name="Picture 3">
            <a:extLst>
              <a:ext uri="{FF2B5EF4-FFF2-40B4-BE49-F238E27FC236}">
                <a16:creationId xmlns:a16="http://schemas.microsoft.com/office/drawing/2014/main" id="{D92BC0F0-75B7-4141-94DC-EAABABFEEA35}"/>
              </a:ext>
            </a:extLst>
          </p:cNvPr>
          <p:cNvPicPr>
            <a:picLocks noChangeAspect="1"/>
          </p:cNvPicPr>
          <p:nvPr/>
        </p:nvPicPr>
        <p:blipFill>
          <a:blip r:embed="rId2"/>
          <a:stretch>
            <a:fillRect/>
          </a:stretch>
        </p:blipFill>
        <p:spPr>
          <a:xfrm>
            <a:off x="1644315" y="3321350"/>
            <a:ext cx="8903369" cy="3339332"/>
          </a:xfrm>
          <a:prstGeom prst="rect">
            <a:avLst/>
          </a:prstGeom>
        </p:spPr>
      </p:pic>
    </p:spTree>
    <p:extLst>
      <p:ext uri="{BB962C8B-B14F-4D97-AF65-F5344CB8AC3E}">
        <p14:creationId xmlns:p14="http://schemas.microsoft.com/office/powerpoint/2010/main" val="206429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9EF5-FA38-4CB6-A2F5-6CCE0FECAF57}"/>
              </a:ext>
            </a:extLst>
          </p:cNvPr>
          <p:cNvSpPr>
            <a:spLocks noGrp="1"/>
          </p:cNvSpPr>
          <p:nvPr>
            <p:ph type="title"/>
          </p:nvPr>
        </p:nvSpPr>
        <p:spPr/>
        <p:txBody>
          <a:bodyPr>
            <a:normAutofit/>
          </a:bodyPr>
          <a:lstStyle/>
          <a:p>
            <a:r>
              <a:rPr lang="en-US" b="1" dirty="0">
                <a:solidFill>
                  <a:schemeClr val="accent1">
                    <a:lumMod val="75000"/>
                  </a:schemeClr>
                </a:solidFill>
              </a:rPr>
              <a:t>Water Pollution in Jordan </a:t>
            </a:r>
          </a:p>
        </p:txBody>
      </p:sp>
      <p:sp>
        <p:nvSpPr>
          <p:cNvPr id="3" name="Content Placeholder 2">
            <a:extLst>
              <a:ext uri="{FF2B5EF4-FFF2-40B4-BE49-F238E27FC236}">
                <a16:creationId xmlns:a16="http://schemas.microsoft.com/office/drawing/2014/main" id="{156A5837-A9AE-41FE-85B5-918BD35D6F29}"/>
              </a:ext>
            </a:extLst>
          </p:cNvPr>
          <p:cNvSpPr>
            <a:spLocks noGrp="1"/>
          </p:cNvSpPr>
          <p:nvPr>
            <p:ph idx="1"/>
          </p:nvPr>
        </p:nvSpPr>
        <p:spPr>
          <a:xfrm>
            <a:off x="820051" y="1599285"/>
            <a:ext cx="6980582" cy="4351338"/>
          </a:xfrm>
        </p:spPr>
        <p:txBody>
          <a:bodyPr>
            <a:noAutofit/>
          </a:bodyPr>
          <a:lstStyle/>
          <a:p>
            <a:pPr marL="0" indent="0" algn="just">
              <a:lnSpc>
                <a:spcPct val="110000"/>
              </a:lnSpc>
              <a:spcBef>
                <a:spcPts val="0"/>
              </a:spcBef>
              <a:buNone/>
            </a:pPr>
            <a:r>
              <a:rPr lang="en-US" sz="2600" kern="100" dirty="0">
                <a:latin typeface="Calibri" panose="020F0502020204030204" pitchFamily="34" charset="0"/>
                <a:cs typeface="Arial" panose="020B0604020202020204" pitchFamily="34" charset="0"/>
              </a:rPr>
              <a:t>Due to water pollution, contaminated and unsafe water is another contributing factor of water crisis. </a:t>
            </a:r>
          </a:p>
          <a:p>
            <a:pPr marL="0" indent="0" algn="just">
              <a:lnSpc>
                <a:spcPct val="110000"/>
              </a:lnSpc>
              <a:spcBef>
                <a:spcPts val="0"/>
              </a:spcBef>
              <a:buNone/>
            </a:pPr>
            <a:r>
              <a:rPr lang="en-US" sz="2600" kern="100" dirty="0">
                <a:latin typeface="Calibri" panose="020F0502020204030204" pitchFamily="34" charset="0"/>
                <a:cs typeface="Arial" panose="020B0604020202020204" pitchFamily="34" charset="0"/>
              </a:rPr>
              <a:t>Water pollution can come from a number of sources, including sewage and wastewater. </a:t>
            </a:r>
          </a:p>
          <a:p>
            <a:pPr marL="0" indent="0" algn="just">
              <a:lnSpc>
                <a:spcPct val="110000"/>
              </a:lnSpc>
              <a:spcBef>
                <a:spcPts val="0"/>
              </a:spcBef>
              <a:buNone/>
            </a:pPr>
            <a:r>
              <a:rPr lang="en-US" sz="2600" kern="100" dirty="0">
                <a:latin typeface="Calibri" panose="020F0502020204030204" pitchFamily="34" charset="0"/>
                <a:cs typeface="Arial" panose="020B0604020202020204" pitchFamily="34" charset="0"/>
              </a:rPr>
              <a:t>Consequently, precious water resources get contaminated resulting in less fresh water and drinking water available. </a:t>
            </a:r>
          </a:p>
          <a:p>
            <a:pPr marL="0" indent="0" algn="just">
              <a:lnSpc>
                <a:spcPct val="110000"/>
              </a:lnSpc>
              <a:spcBef>
                <a:spcPts val="0"/>
              </a:spcBef>
              <a:buNone/>
            </a:pPr>
            <a:r>
              <a:rPr lang="en-US" sz="2600" kern="100" dirty="0">
                <a:latin typeface="Calibri" panose="020F0502020204030204" pitchFamily="34" charset="0"/>
                <a:cs typeface="Arial" panose="020B0604020202020204" pitchFamily="34" charset="0"/>
              </a:rPr>
              <a:t>Pollution is due to over-pumping of aquifers, seepage from landfill sites, and improper disposal of dangerous chemicals.</a:t>
            </a:r>
          </a:p>
        </p:txBody>
      </p:sp>
      <p:pic>
        <p:nvPicPr>
          <p:cNvPr id="4" name="Picture 2" descr="Sustainable Agriculture: Perspectives for Jordan Valley | EcoMENA">
            <a:extLst>
              <a:ext uri="{FF2B5EF4-FFF2-40B4-BE49-F238E27FC236}">
                <a16:creationId xmlns:a16="http://schemas.microsoft.com/office/drawing/2014/main" id="{886E29B1-3418-46C8-8273-94CAAC218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659" y="2515895"/>
            <a:ext cx="4015564" cy="251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85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EF15-C4D4-4014-BB39-3596DA46EFDD}"/>
              </a:ext>
            </a:extLst>
          </p:cNvPr>
          <p:cNvSpPr>
            <a:spLocks noGrp="1"/>
          </p:cNvSpPr>
          <p:nvPr>
            <p:ph type="title"/>
          </p:nvPr>
        </p:nvSpPr>
        <p:spPr>
          <a:xfrm>
            <a:off x="838200" y="245856"/>
            <a:ext cx="10515600" cy="1325563"/>
          </a:xfrm>
        </p:spPr>
        <p:txBody>
          <a:bodyPr/>
          <a:lstStyle/>
          <a:p>
            <a:br>
              <a:rPr lang="en-US" b="1" dirty="0">
                <a:solidFill>
                  <a:schemeClr val="accent1">
                    <a:lumMod val="75000"/>
                  </a:schemeClr>
                </a:solidFill>
              </a:rPr>
            </a:br>
            <a:r>
              <a:rPr lang="en-US" b="1" dirty="0">
                <a:solidFill>
                  <a:schemeClr val="accent1">
                    <a:lumMod val="75000"/>
                  </a:schemeClr>
                </a:solidFill>
              </a:rPr>
              <a:t>Water Shortage in Jordan</a:t>
            </a:r>
          </a:p>
        </p:txBody>
      </p:sp>
      <p:sp>
        <p:nvSpPr>
          <p:cNvPr id="3" name="Content Placeholder 2">
            <a:extLst>
              <a:ext uri="{FF2B5EF4-FFF2-40B4-BE49-F238E27FC236}">
                <a16:creationId xmlns:a16="http://schemas.microsoft.com/office/drawing/2014/main" id="{E006ECE7-DD77-4F5F-AA15-BDACCB414FC3}"/>
              </a:ext>
            </a:extLst>
          </p:cNvPr>
          <p:cNvSpPr>
            <a:spLocks noGrp="1"/>
          </p:cNvSpPr>
          <p:nvPr>
            <p:ph idx="1"/>
          </p:nvPr>
        </p:nvSpPr>
        <p:spPr>
          <a:xfrm>
            <a:off x="857729" y="1571419"/>
            <a:ext cx="7198756" cy="4694628"/>
          </a:xfrm>
        </p:spPr>
        <p:txBody>
          <a:bodyPr anchor="ctr">
            <a:normAutofit/>
          </a:bodyPr>
          <a:lstStyle/>
          <a:p>
            <a:pPr marL="0" indent="0" algn="just">
              <a:buNone/>
            </a:pPr>
            <a:r>
              <a:rPr lang="en-US" sz="2600" kern="100" dirty="0">
                <a:latin typeface="Calibri" panose="020F0502020204030204" pitchFamily="34" charset="0"/>
                <a:cs typeface="Arial" panose="020B0604020202020204" pitchFamily="34" charset="0"/>
              </a:rPr>
              <a:t>The current per capita water supply in the country is 200 cubic meters per year which is almost one-third of the global average. </a:t>
            </a:r>
          </a:p>
          <a:p>
            <a:pPr marL="0" indent="0" algn="just">
              <a:buNone/>
            </a:pPr>
            <a:r>
              <a:rPr lang="en-US" sz="2600" kern="100" dirty="0">
                <a:latin typeface="Calibri" panose="020F0502020204030204" pitchFamily="34" charset="0"/>
                <a:cs typeface="Arial" panose="020B0604020202020204" pitchFamily="34" charset="0"/>
              </a:rPr>
              <a:t>Water shortage in Jordan is caused by unsustainable groundwater extraction.</a:t>
            </a:r>
          </a:p>
          <a:p>
            <a:pPr marL="0" indent="0" algn="just">
              <a:buNone/>
            </a:pPr>
            <a:r>
              <a:rPr lang="en-US" sz="2600" kern="100" dirty="0">
                <a:latin typeface="Calibri" panose="020F0502020204030204" pitchFamily="34" charset="0"/>
                <a:cs typeface="Arial" panose="020B0604020202020204" pitchFamily="34" charset="0"/>
              </a:rPr>
              <a:t>Drought causes water shortage in Jordan since it can refuse access to clean water in Jordan. </a:t>
            </a:r>
          </a:p>
          <a:p>
            <a:pPr marL="0" indent="0" algn="just">
              <a:buNone/>
            </a:pPr>
            <a:r>
              <a:rPr lang="en-US" sz="2600" kern="100" dirty="0">
                <a:latin typeface="Calibri" panose="020F0502020204030204" pitchFamily="34" charset="0"/>
                <a:cs typeface="Arial" panose="020B0604020202020204" pitchFamily="34" charset="0"/>
              </a:rPr>
              <a:t>Water shortage increases stress on water resources that are significant to Jordanian’s lives.</a:t>
            </a:r>
          </a:p>
        </p:txBody>
      </p:sp>
      <p:pic>
        <p:nvPicPr>
          <p:cNvPr id="4" name="Picture 2" descr="Concerns over water shortages jump in Jordan amid coronavirus lockdown ...">
            <a:extLst>
              <a:ext uri="{FF2B5EF4-FFF2-40B4-BE49-F238E27FC236}">
                <a16:creationId xmlns:a16="http://schemas.microsoft.com/office/drawing/2014/main" id="{CB051C20-042C-4345-9E32-A1D5026E1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015" y="1571418"/>
            <a:ext cx="3974816" cy="446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81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4008-970E-4393-AE1B-74BBB9429E10}"/>
              </a:ext>
            </a:extLst>
          </p:cNvPr>
          <p:cNvSpPr>
            <a:spLocks noGrp="1"/>
          </p:cNvSpPr>
          <p:nvPr>
            <p:ph type="title"/>
          </p:nvPr>
        </p:nvSpPr>
        <p:spPr>
          <a:xfrm>
            <a:off x="838200" y="422877"/>
            <a:ext cx="10515600" cy="1325563"/>
          </a:xfrm>
        </p:spPr>
        <p:txBody>
          <a:bodyPr/>
          <a:lstStyle/>
          <a:p>
            <a:r>
              <a:rPr lang="en-US" b="1" dirty="0">
                <a:solidFill>
                  <a:schemeClr val="accent1">
                    <a:lumMod val="75000"/>
                  </a:schemeClr>
                </a:solidFill>
              </a:rPr>
              <a:t>Proposals and Solutions </a:t>
            </a:r>
            <a:endParaRPr lang="en-US" b="1" dirty="0"/>
          </a:p>
        </p:txBody>
      </p:sp>
      <p:sp>
        <p:nvSpPr>
          <p:cNvPr id="5" name="Content Placeholder 4">
            <a:extLst>
              <a:ext uri="{FF2B5EF4-FFF2-40B4-BE49-F238E27FC236}">
                <a16:creationId xmlns:a16="http://schemas.microsoft.com/office/drawing/2014/main" id="{77846D33-8F3F-4070-B3E4-12D21B30643F}"/>
              </a:ext>
            </a:extLst>
          </p:cNvPr>
          <p:cNvSpPr>
            <a:spLocks noGrp="1"/>
          </p:cNvSpPr>
          <p:nvPr>
            <p:ph idx="1"/>
          </p:nvPr>
        </p:nvSpPr>
        <p:spPr>
          <a:xfrm>
            <a:off x="838200" y="1636680"/>
            <a:ext cx="10515600" cy="3826219"/>
          </a:xfrm>
        </p:spPr>
        <p:txBody>
          <a:bodyPr>
            <a:noAutofit/>
          </a:bodyPr>
          <a:lstStyle/>
          <a:p>
            <a:pPr>
              <a:lnSpc>
                <a:spcPct val="100000"/>
              </a:lnSpc>
              <a:spcBef>
                <a:spcPts val="0"/>
              </a:spcBef>
            </a:pPr>
            <a:r>
              <a:rPr lang="en-US" sz="2600" kern="100" dirty="0">
                <a:latin typeface="Calibri" panose="020F0502020204030204" pitchFamily="34" charset="0"/>
                <a:cs typeface="Arial" panose="020B0604020202020204" pitchFamily="34" charset="0"/>
              </a:rPr>
              <a:t>Reform the water sector by managing </a:t>
            </a:r>
          </a:p>
          <a:p>
            <a:pPr marL="0" indent="0">
              <a:lnSpc>
                <a:spcPct val="100000"/>
              </a:lnSpc>
              <a:spcBef>
                <a:spcPts val="0"/>
              </a:spcBef>
              <a:buNone/>
            </a:pPr>
            <a:r>
              <a:rPr lang="en-US" sz="2600" kern="100" dirty="0">
                <a:latin typeface="Calibri" panose="020F0502020204030204" pitchFamily="34" charset="0"/>
                <a:cs typeface="Arial" panose="020B0604020202020204" pitchFamily="34" charset="0"/>
              </a:rPr>
              <a:t>   and using water resources carefully.</a:t>
            </a:r>
          </a:p>
          <a:p>
            <a:pPr marL="0" indent="0">
              <a:lnSpc>
                <a:spcPct val="100000"/>
              </a:lnSpc>
              <a:spcBef>
                <a:spcPts val="0"/>
              </a:spcBef>
              <a:buNone/>
            </a:pPr>
            <a:endParaRPr lang="en-US" sz="1000" kern="100" dirty="0">
              <a:latin typeface="Calibri" panose="020F0502020204030204" pitchFamily="34" charset="0"/>
              <a:cs typeface="Arial" panose="020B0604020202020204" pitchFamily="34" charset="0"/>
            </a:endParaRPr>
          </a:p>
          <a:p>
            <a:pPr>
              <a:lnSpc>
                <a:spcPct val="100000"/>
              </a:lnSpc>
              <a:spcBef>
                <a:spcPts val="0"/>
              </a:spcBef>
            </a:pPr>
            <a:r>
              <a:rPr lang="en-US" sz="2600" kern="100" dirty="0">
                <a:latin typeface="Calibri" panose="020F0502020204030204" pitchFamily="34" charset="0"/>
                <a:cs typeface="Arial" panose="020B0604020202020204" pitchFamily="34" charset="0"/>
              </a:rPr>
              <a:t>Work on the implementation of the Bahrain conveyor project and develop the Disi Basin.</a:t>
            </a:r>
          </a:p>
          <a:p>
            <a:pPr marL="0" indent="0">
              <a:lnSpc>
                <a:spcPct val="100000"/>
              </a:lnSpc>
              <a:spcBef>
                <a:spcPts val="0"/>
              </a:spcBef>
              <a:buNone/>
            </a:pPr>
            <a:endParaRPr lang="en-US" sz="1000" kern="100" dirty="0">
              <a:latin typeface="Calibri" panose="020F0502020204030204" pitchFamily="34" charset="0"/>
              <a:cs typeface="Arial" panose="020B0604020202020204" pitchFamily="34" charset="0"/>
            </a:endParaRPr>
          </a:p>
          <a:p>
            <a:pPr>
              <a:lnSpc>
                <a:spcPct val="100000"/>
              </a:lnSpc>
              <a:spcBef>
                <a:spcPts val="0"/>
              </a:spcBef>
            </a:pPr>
            <a:r>
              <a:rPr lang="en-US" sz="2600" kern="100" dirty="0">
                <a:latin typeface="Calibri" panose="020F0502020204030204" pitchFamily="34" charset="0"/>
                <a:cs typeface="Arial" panose="020B0604020202020204" pitchFamily="34" charset="0"/>
              </a:rPr>
              <a:t>Groundwater replenishment.</a:t>
            </a:r>
          </a:p>
          <a:p>
            <a:pPr marL="0" indent="0">
              <a:lnSpc>
                <a:spcPct val="100000"/>
              </a:lnSpc>
              <a:spcBef>
                <a:spcPts val="0"/>
              </a:spcBef>
              <a:buNone/>
            </a:pPr>
            <a:endParaRPr lang="en-US" sz="1000" kern="100" dirty="0">
              <a:latin typeface="Calibri" panose="020F0502020204030204" pitchFamily="34" charset="0"/>
              <a:cs typeface="Arial" panose="020B0604020202020204" pitchFamily="34" charset="0"/>
            </a:endParaRPr>
          </a:p>
          <a:p>
            <a:pPr>
              <a:lnSpc>
                <a:spcPct val="100000"/>
              </a:lnSpc>
              <a:spcBef>
                <a:spcPts val="0"/>
              </a:spcBef>
            </a:pPr>
            <a:r>
              <a:rPr lang="en-US" sz="2600" kern="100" dirty="0">
                <a:latin typeface="Calibri" panose="020F0502020204030204" pitchFamily="34" charset="0"/>
                <a:cs typeface="Arial" panose="020B0604020202020204" pitchFamily="34" charset="0"/>
              </a:rPr>
              <a:t>Using new technological methods for water treatment, such as sea desalination.</a:t>
            </a:r>
          </a:p>
          <a:p>
            <a:pPr marL="0" indent="0">
              <a:lnSpc>
                <a:spcPct val="100000"/>
              </a:lnSpc>
              <a:spcBef>
                <a:spcPts val="0"/>
              </a:spcBef>
              <a:buNone/>
            </a:pPr>
            <a:endParaRPr lang="en-US" sz="1000" kern="100" dirty="0">
              <a:latin typeface="Calibri" panose="020F0502020204030204" pitchFamily="34" charset="0"/>
              <a:cs typeface="Arial" panose="020B0604020202020204" pitchFamily="34" charset="0"/>
            </a:endParaRPr>
          </a:p>
          <a:p>
            <a:pPr>
              <a:lnSpc>
                <a:spcPct val="100000"/>
              </a:lnSpc>
              <a:spcBef>
                <a:spcPts val="0"/>
              </a:spcBef>
            </a:pPr>
            <a:r>
              <a:rPr lang="en-US" sz="2600" kern="100" dirty="0">
                <a:latin typeface="Calibri" panose="020F0502020204030204" pitchFamily="34" charset="0"/>
                <a:cs typeface="Arial" panose="020B0604020202020204" pitchFamily="34" charset="0"/>
              </a:rPr>
              <a:t>Water safety and public health.</a:t>
            </a:r>
          </a:p>
          <a:p>
            <a:pPr marL="0" indent="0">
              <a:lnSpc>
                <a:spcPct val="100000"/>
              </a:lnSpc>
              <a:spcBef>
                <a:spcPts val="0"/>
              </a:spcBef>
              <a:buNone/>
            </a:pPr>
            <a:endParaRPr lang="en-US" sz="1000" kern="100" dirty="0">
              <a:latin typeface="Calibri" panose="020F0502020204030204" pitchFamily="34" charset="0"/>
              <a:cs typeface="Arial" panose="020B0604020202020204" pitchFamily="34" charset="0"/>
            </a:endParaRPr>
          </a:p>
          <a:p>
            <a:pPr>
              <a:lnSpc>
                <a:spcPct val="100000"/>
              </a:lnSpc>
              <a:spcBef>
                <a:spcPts val="0"/>
              </a:spcBef>
            </a:pPr>
            <a:r>
              <a:rPr lang="en-US" sz="2600" kern="100" dirty="0">
                <a:latin typeface="Calibri" panose="020F0502020204030204" pitchFamily="34" charset="0"/>
                <a:cs typeface="Arial" panose="020B0604020202020204" pitchFamily="34" charset="0"/>
              </a:rPr>
              <a:t>To install new water networks all around Jordan.</a:t>
            </a:r>
          </a:p>
          <a:p>
            <a:pPr marL="0" indent="0">
              <a:lnSpc>
                <a:spcPct val="100000"/>
              </a:lnSpc>
              <a:spcBef>
                <a:spcPts val="0"/>
              </a:spcBef>
              <a:buNone/>
            </a:pPr>
            <a:endParaRPr lang="en-US" sz="1000" kern="100" dirty="0">
              <a:latin typeface="Calibri" panose="020F0502020204030204" pitchFamily="34" charset="0"/>
              <a:cs typeface="Arial" panose="020B0604020202020204" pitchFamily="34" charset="0"/>
            </a:endParaRPr>
          </a:p>
          <a:p>
            <a:pPr>
              <a:lnSpc>
                <a:spcPct val="100000"/>
              </a:lnSpc>
              <a:spcBef>
                <a:spcPts val="0"/>
              </a:spcBef>
            </a:pPr>
            <a:r>
              <a:rPr lang="en-US" sz="2600" kern="100" dirty="0">
                <a:latin typeface="Calibri" panose="020F0502020204030204" pitchFamily="34" charset="0"/>
                <a:cs typeface="Arial" panose="020B0604020202020204" pitchFamily="34" charset="0"/>
              </a:rPr>
              <a:t>To maximize the water theft punishments by developing the legislations. </a:t>
            </a:r>
          </a:p>
        </p:txBody>
      </p:sp>
      <p:pic>
        <p:nvPicPr>
          <p:cNvPr id="3" name="Picture 2">
            <a:extLst>
              <a:ext uri="{FF2B5EF4-FFF2-40B4-BE49-F238E27FC236}">
                <a16:creationId xmlns:a16="http://schemas.microsoft.com/office/drawing/2014/main" id="{E7FC114C-DDA0-441D-AE5D-89743D88EA08}"/>
              </a:ext>
            </a:extLst>
          </p:cNvPr>
          <p:cNvPicPr>
            <a:picLocks noChangeAspect="1"/>
          </p:cNvPicPr>
          <p:nvPr/>
        </p:nvPicPr>
        <p:blipFill>
          <a:blip r:embed="rId2"/>
          <a:stretch>
            <a:fillRect/>
          </a:stretch>
        </p:blipFill>
        <p:spPr>
          <a:xfrm>
            <a:off x="6602930" y="104717"/>
            <a:ext cx="4543123" cy="2500896"/>
          </a:xfrm>
          <a:prstGeom prst="rect">
            <a:avLst/>
          </a:prstGeom>
        </p:spPr>
      </p:pic>
    </p:spTree>
    <p:extLst>
      <p:ext uri="{BB962C8B-B14F-4D97-AF65-F5344CB8AC3E}">
        <p14:creationId xmlns:p14="http://schemas.microsoft.com/office/powerpoint/2010/main" val="4036344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1224</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Roboto</vt:lpstr>
      <vt:lpstr>Office Theme</vt:lpstr>
      <vt:lpstr>Interdisciplinary Project</vt:lpstr>
      <vt:lpstr>Table of Content </vt:lpstr>
      <vt:lpstr>Water Crisis (Globally)</vt:lpstr>
      <vt:lpstr>Water Crisis (in Jordan)</vt:lpstr>
      <vt:lpstr>Causes of Water Crisis In Jordan</vt:lpstr>
      <vt:lpstr>Consequences of Water Crisis In Jordan</vt:lpstr>
      <vt:lpstr>Water Pollution in Jordan </vt:lpstr>
      <vt:lpstr> Water Shortage in Jordan</vt:lpstr>
      <vt:lpstr>Proposals and Solutions </vt:lpstr>
      <vt:lpstr>PowerPoint Presentation</vt:lpstr>
      <vt:lpstr>Save Water Application Solution (SWA)</vt:lpstr>
      <vt:lpstr>Conclusion</vt:lpstr>
      <vt:lpstr>Resources (Citated)</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Interdisciplinary Project</dc:title>
  <dc:creator>Samir Malky</dc:creator>
  <cp:lastModifiedBy>Lina AlAdham</cp:lastModifiedBy>
  <cp:revision>100</cp:revision>
  <dcterms:created xsi:type="dcterms:W3CDTF">2023-05-11T08:58:04Z</dcterms:created>
  <dcterms:modified xsi:type="dcterms:W3CDTF">2023-05-20T02:09:52Z</dcterms:modified>
</cp:coreProperties>
</file>