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1"/>
  </p:notesMasterIdLst>
  <p:sldIdLst>
    <p:sldId id="256" r:id="rId2"/>
    <p:sldId id="257" r:id="rId3"/>
    <p:sldId id="258" r:id="rId4"/>
    <p:sldId id="259" r:id="rId5"/>
    <p:sldId id="260" r:id="rId6"/>
    <p:sldId id="262" r:id="rId7"/>
    <p:sldId id="261"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78163" autoAdjust="0"/>
  </p:normalViewPr>
  <p:slideViewPr>
    <p:cSldViewPr snapToGrid="0">
      <p:cViewPr varScale="1">
        <p:scale>
          <a:sx n="96" d="100"/>
          <a:sy n="96" d="100"/>
        </p:scale>
        <p:origin x="28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F1B5-E81B-4D2D-BF17-2CF5D3ACFE33}"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366A8-6656-4ED2-B19E-9EB1A083BE80}" type="slidenum">
              <a:rPr lang="en-US" smtClean="0"/>
              <a:t>‹#›</a:t>
            </a:fld>
            <a:endParaRPr lang="en-US"/>
          </a:p>
        </p:txBody>
      </p:sp>
    </p:spTree>
    <p:extLst>
      <p:ext uri="{BB962C8B-B14F-4D97-AF65-F5344CB8AC3E}">
        <p14:creationId xmlns:p14="http://schemas.microsoft.com/office/powerpoint/2010/main" val="93126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1</a:t>
            </a:fld>
            <a:endParaRPr lang="en-US"/>
          </a:p>
        </p:txBody>
      </p:sp>
    </p:spTree>
    <p:extLst>
      <p:ext uri="{BB962C8B-B14F-4D97-AF65-F5344CB8AC3E}">
        <p14:creationId xmlns:p14="http://schemas.microsoft.com/office/powerpoint/2010/main" val="320237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alibri" panose="020F0502020204030204" pitchFamily="34" charset="0"/>
              <a:buChar char="•"/>
            </a:pPr>
            <a:r>
              <a:rPr lang="en-US" sz="1200" b="0" i="0" kern="1200" dirty="0">
                <a:solidFill>
                  <a:schemeClr val="tx1"/>
                </a:solidFill>
                <a:effectLst/>
                <a:latin typeface="+mn-lt"/>
                <a:ea typeface="+mn-ea"/>
                <a:cs typeface="+mn-cs"/>
              </a:rPr>
              <a:t>An earthquake is the ground shaking caused by a sudden slip on a fault. Stresses in the earth's outer layer push the sides of the fault together.</a:t>
            </a:r>
            <a:r>
              <a:rPr lang="en-US" dirty="0"/>
              <a:t> The point where the earthquake starts is called the focus. The point at ground level directly above the focus is called the epicenter. The force of the earthquake (and destruction) is most severe at the epicenter and lessens gradually away from the center.</a:t>
            </a:r>
          </a:p>
          <a:p>
            <a:pPr lvl="1">
              <a:buFont typeface="Calibri" panose="020F0502020204030204" pitchFamily="34" charset="0"/>
              <a:buChar char="•"/>
            </a:pPr>
            <a:endParaRPr lang="en-US" dirty="0"/>
          </a:p>
          <a:p>
            <a:pPr lvl="1">
              <a:buFont typeface="Calibri" panose="020F0502020204030204" pitchFamily="34" charset="0"/>
              <a:buChar char="•"/>
            </a:pPr>
            <a:r>
              <a:rPr lang="en-US" dirty="0"/>
              <a:t>Earthquakes happen in waves and are called seismic waves. The waves travel in circles away from the epicenter and can travel thousands of kilometers.  Smaller earthquakes usually happen after the main one and are called after-shocks.</a:t>
            </a:r>
          </a:p>
          <a:p>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2</a:t>
            </a:fld>
            <a:endParaRPr lang="en-US"/>
          </a:p>
        </p:txBody>
      </p:sp>
    </p:spTree>
    <p:extLst>
      <p:ext uri="{BB962C8B-B14F-4D97-AF65-F5344CB8AC3E}">
        <p14:creationId xmlns:p14="http://schemas.microsoft.com/office/powerpoint/2010/main" val="403074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tectonic plates are always slowly moving, but they get stuck at their edges due to friction. When the stress on the edge overcomes the friction, there is an earthquake that releases energy in waves that travel through the earth's crust and cause the shaking that we feel.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latin typeface="Calibri" panose="020F0502020204030204" pitchFamily="34" charset="0"/>
                <a:ea typeface="+mn-ea"/>
                <a:cs typeface="Arial" panose="020B0604020202020204" pitchFamily="34" charset="0"/>
              </a:rPr>
              <a:t>Earthquakes happen because of the constant movement in tectonic plates of the earth’s crust.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chemeClr val="tx1"/>
              </a:solidFill>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3</a:t>
            </a:fld>
            <a:endParaRPr lang="en-US"/>
          </a:p>
        </p:txBody>
      </p:sp>
    </p:spTree>
    <p:extLst>
      <p:ext uri="{BB962C8B-B14F-4D97-AF65-F5344CB8AC3E}">
        <p14:creationId xmlns:p14="http://schemas.microsoft.com/office/powerpoint/2010/main" val="31710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cannot prevent natural earthquakes from occurring but we can significantly mitigate their effects by identifying hazards, building safer structures, and providing education on earthquake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Some countries where they have a lot of earthquakes, like Japan, design and build their buildings on special foundations that have giant spring pads that allow the building to move with the earthquake to avoid its collapse.</a:t>
            </a:r>
            <a:endParaRPr lang="en-US" sz="1600" kern="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4</a:t>
            </a:fld>
            <a:endParaRPr lang="en-US"/>
          </a:p>
        </p:txBody>
      </p:sp>
    </p:spTree>
    <p:extLst>
      <p:ext uri="{BB962C8B-B14F-4D97-AF65-F5344CB8AC3E}">
        <p14:creationId xmlns:p14="http://schemas.microsoft.com/office/powerpoint/2010/main" val="363687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Seismometers allow us to detect and measure earthquakes by converting vibrations due to seismic waves into electrical signals, which we can then display as seismograms on a computer screen.</a:t>
            </a: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5</a:t>
            </a:fld>
            <a:endParaRPr lang="en-US"/>
          </a:p>
        </p:txBody>
      </p:sp>
    </p:spTree>
    <p:extLst>
      <p:ext uri="{BB962C8B-B14F-4D97-AF65-F5344CB8AC3E}">
        <p14:creationId xmlns:p14="http://schemas.microsoft.com/office/powerpoint/2010/main" val="126136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factors that affect intensity are the distance away from the epicenter, the depth of the earthquake, the population density of the area affected by the earthquake, the local geology of the are, the type of building construction in the area, and the duration of the shaking.</a:t>
            </a:r>
          </a:p>
          <a:p>
            <a:pPr marL="0" indent="0">
              <a:buNone/>
            </a:pPr>
            <a:r>
              <a:rPr lang="en-US" sz="1200" b="0" i="0" kern="1200" dirty="0">
                <a:solidFill>
                  <a:srgbClr val="FFFFFF"/>
                </a:solidFill>
                <a:effectLst/>
                <a:latin typeface="+mn-lt"/>
                <a:ea typeface="+mn-ea"/>
                <a:cs typeface="+mn-cs"/>
              </a:rPr>
              <a:t>Earthquakes vary greatly in intensity. Some are very mild, and we do not even feel them, while others are extremely destructive.</a:t>
            </a:r>
          </a:p>
          <a:p>
            <a:pPr marL="0" indent="0">
              <a:buNone/>
            </a:pPr>
            <a:endParaRPr lang="en-US" sz="1200" dirty="0">
              <a:solidFill>
                <a:srgbClr val="FFFFFF"/>
              </a:solidFill>
            </a:endParaRPr>
          </a:p>
          <a:p>
            <a:pPr marL="0" indent="0">
              <a:buNone/>
            </a:pPr>
            <a:r>
              <a:rPr lang="en-US" sz="1200" dirty="0">
                <a:solidFill>
                  <a:srgbClr val="FFFFFF"/>
                </a:solidFill>
              </a:rPr>
              <a:t>Scientists developed a scale for measuring earthquake intensity called the </a:t>
            </a:r>
            <a:r>
              <a:rPr lang="en-US" sz="1200" b="1" dirty="0">
                <a:solidFill>
                  <a:srgbClr val="FFFFFF"/>
                </a:solidFill>
              </a:rPr>
              <a:t>Richter Scale</a:t>
            </a:r>
            <a:r>
              <a:rPr lang="en-US" sz="1200" dirty="0">
                <a:solidFill>
                  <a:srgbClr val="FFFFFF"/>
                </a:solidFill>
              </a:rPr>
              <a:t> from 1 to 10. </a:t>
            </a:r>
          </a:p>
          <a:p>
            <a:pPr marL="0" indent="0">
              <a:buNone/>
            </a:pPr>
            <a:r>
              <a:rPr lang="en-US" sz="1200" b="0" i="0" kern="1200" dirty="0">
                <a:solidFill>
                  <a:srgbClr val="FFFFFF"/>
                </a:solidFill>
                <a:effectLst/>
                <a:latin typeface="+mn-lt"/>
                <a:ea typeface="+mn-ea"/>
                <a:cs typeface="+mn-cs"/>
              </a:rPr>
              <a:t>The </a:t>
            </a:r>
            <a:r>
              <a:rPr lang="en-US" sz="1200" b="1" dirty="0">
                <a:solidFill>
                  <a:srgbClr val="FFFFFF"/>
                </a:solidFill>
              </a:rPr>
              <a:t>Richter Scale</a:t>
            </a:r>
            <a:r>
              <a:rPr lang="en-US" sz="1200" dirty="0">
                <a:solidFill>
                  <a:srgbClr val="FFFFFF"/>
                </a:solidFill>
              </a:rPr>
              <a:t> is logarithmic, meaning that each number is 10x stronger than the number before.</a:t>
            </a:r>
          </a:p>
          <a:p>
            <a:pPr marL="0" indent="0">
              <a:buNone/>
            </a:pPr>
            <a:r>
              <a:rPr lang="en-US" sz="1200" dirty="0">
                <a:solidFill>
                  <a:srgbClr val="FFFFFF"/>
                </a:solidFill>
              </a:rPr>
              <a:t>So, an earthquake of magnitude 7 is 10 times stronger than 6. And a quake of magnitude 8 is 10 times stronger than 7.</a:t>
            </a:r>
            <a:endParaRPr lang="en-JO"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6</a:t>
            </a:fld>
            <a:endParaRPr lang="en-US"/>
          </a:p>
        </p:txBody>
      </p:sp>
    </p:spTree>
    <p:extLst>
      <p:ext uri="{BB962C8B-B14F-4D97-AF65-F5344CB8AC3E}">
        <p14:creationId xmlns:p14="http://schemas.microsoft.com/office/powerpoint/2010/main" val="348118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Some environmental effects of earthquakes include: surface faulting, tsunamis, soil liquefactions, ground resonance, landslides and ground failure.</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7</a:t>
            </a:fld>
            <a:endParaRPr lang="en-US"/>
          </a:p>
        </p:txBody>
      </p:sp>
    </p:spTree>
    <p:extLst>
      <p:ext uri="{BB962C8B-B14F-4D97-AF65-F5344CB8AC3E}">
        <p14:creationId xmlns:p14="http://schemas.microsoft.com/office/powerpoint/2010/main" val="234348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Feb 10, 2023</a:t>
            </a: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8</a:t>
            </a:fld>
            <a:endParaRPr lang="en-US"/>
          </a:p>
        </p:txBody>
      </p:sp>
    </p:spTree>
    <p:extLst>
      <p:ext uri="{BB962C8B-B14F-4D97-AF65-F5344CB8AC3E}">
        <p14:creationId xmlns:p14="http://schemas.microsoft.com/office/powerpoint/2010/main" val="287841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D366A8-6656-4ED2-B19E-9EB1A083BE80}" type="slidenum">
              <a:rPr lang="en-US" smtClean="0"/>
              <a:t>9</a:t>
            </a:fld>
            <a:endParaRPr lang="en-US"/>
          </a:p>
        </p:txBody>
      </p:sp>
    </p:spTree>
    <p:extLst>
      <p:ext uri="{BB962C8B-B14F-4D97-AF65-F5344CB8AC3E}">
        <p14:creationId xmlns:p14="http://schemas.microsoft.com/office/powerpoint/2010/main" val="297396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81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123929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224225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282190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53737-32EC-4A52-86F3-39589343C08E}"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4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753737-32EC-4A52-86F3-39589343C08E}"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32006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53737-32EC-4A52-86F3-39589343C08E}"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42347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753737-32EC-4A52-86F3-39589343C08E}"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118834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753737-32EC-4A52-86F3-39589343C08E}" type="datetimeFigureOut">
              <a:rPr lang="en-US" smtClean="0"/>
              <a:t>5/20/2023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7715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753737-32EC-4A52-86F3-39589343C08E}" type="datetimeFigureOut">
              <a:rPr lang="en-US" smtClean="0"/>
              <a:t>5/20/2023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3A1245-725C-4F8B-B535-8447E82EE15E}" type="slidenum">
              <a:rPr lang="en-US" smtClean="0"/>
              <a:t>‹#›</a:t>
            </a:fld>
            <a:endParaRPr lang="en-US"/>
          </a:p>
        </p:txBody>
      </p:sp>
    </p:spTree>
    <p:extLst>
      <p:ext uri="{BB962C8B-B14F-4D97-AF65-F5344CB8AC3E}">
        <p14:creationId xmlns:p14="http://schemas.microsoft.com/office/powerpoint/2010/main" val="38129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753737-32EC-4A52-86F3-39589343C08E}"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136073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753737-32EC-4A52-86F3-39589343C08E}" type="datetimeFigureOut">
              <a:rPr lang="en-US" smtClean="0"/>
              <a:t>5/20/2023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3A1245-725C-4F8B-B535-8447E82EE15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46089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zX4-Mi7QCQ"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www.usgs.gov/programs/earthquake-hazards/earthquake-magnitude-energy-release-and-shaking-intensity" TargetMode="External"/><Relationship Id="rId7" Type="http://schemas.openxmlformats.org/officeDocument/2006/relationships/hyperlink" Target="https://www.emsc-csem.org/Earthquake/worl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cedc.caltech.edu/recent/Quakes/quakes0.html" TargetMode="External"/><Relationship Id="rId5" Type="http://schemas.openxmlformats.org/officeDocument/2006/relationships/hyperlink" Target="https://seismo.berkeley.edu/seismo.real.time.map.html" TargetMode="External"/><Relationship Id="rId4" Type="http://schemas.openxmlformats.org/officeDocument/2006/relationships/hyperlink" Target="https://spaceplace.nasa.gov/earthquake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49E0-61A5-4502-A638-796AC8BAAB97}"/>
              </a:ext>
            </a:extLst>
          </p:cNvPr>
          <p:cNvSpPr>
            <a:spLocks noGrp="1"/>
          </p:cNvSpPr>
          <p:nvPr>
            <p:ph type="ctrTitle"/>
          </p:nvPr>
        </p:nvSpPr>
        <p:spPr>
          <a:xfrm>
            <a:off x="979517" y="710464"/>
            <a:ext cx="6255026" cy="5054008"/>
          </a:xfrm>
        </p:spPr>
        <p:txBody>
          <a:bodyPr anchor="ctr">
            <a:normAutofit/>
          </a:bodyPr>
          <a:lstStyle/>
          <a:p>
            <a:pPr algn="r"/>
            <a:r>
              <a:rPr lang="en-US" dirty="0"/>
              <a:t>Earthquakes</a:t>
            </a:r>
          </a:p>
        </p:txBody>
      </p:sp>
      <p:sp>
        <p:nvSpPr>
          <p:cNvPr id="3" name="Subtitle 2">
            <a:extLst>
              <a:ext uri="{FF2B5EF4-FFF2-40B4-BE49-F238E27FC236}">
                <a16:creationId xmlns:a16="http://schemas.microsoft.com/office/drawing/2014/main" id="{0F2F8103-84A5-4410-ADFA-F7A680A9CC45}"/>
              </a:ext>
            </a:extLst>
          </p:cNvPr>
          <p:cNvSpPr>
            <a:spLocks noGrp="1"/>
          </p:cNvSpPr>
          <p:nvPr>
            <p:ph type="subTitle" idx="1"/>
          </p:nvPr>
        </p:nvSpPr>
        <p:spPr>
          <a:xfrm>
            <a:off x="7870995" y="643467"/>
            <a:ext cx="3341488" cy="5054008"/>
          </a:xfrm>
        </p:spPr>
        <p:txBody>
          <a:bodyPr anchor="ctr">
            <a:normAutofit/>
          </a:bodyPr>
          <a:lstStyle/>
          <a:p>
            <a:r>
              <a:rPr lang="en-US" dirty="0"/>
              <a:t>By Karam Gammoh and Sanad MASANNAT 6E</a:t>
            </a:r>
          </a:p>
        </p:txBody>
      </p:sp>
    </p:spTree>
    <p:extLst>
      <p:ext uri="{BB962C8B-B14F-4D97-AF65-F5344CB8AC3E}">
        <p14:creationId xmlns:p14="http://schemas.microsoft.com/office/powerpoint/2010/main" val="2737848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4372-A0C8-4C05-8E2E-075DA93C9EC7}"/>
              </a:ext>
            </a:extLst>
          </p:cNvPr>
          <p:cNvSpPr>
            <a:spLocks noGrp="1"/>
          </p:cNvSpPr>
          <p:nvPr>
            <p:ph type="title"/>
          </p:nvPr>
        </p:nvSpPr>
        <p:spPr/>
        <p:txBody>
          <a:bodyPr>
            <a:normAutofit/>
          </a:bodyPr>
          <a:lstStyle/>
          <a:p>
            <a:r>
              <a:rPr lang="en-US" dirty="0"/>
              <a:t>What are Earthquakes?</a:t>
            </a:r>
          </a:p>
        </p:txBody>
      </p:sp>
      <p:grpSp>
        <p:nvGrpSpPr>
          <p:cNvPr id="6" name="Group 5">
            <a:extLst>
              <a:ext uri="{FF2B5EF4-FFF2-40B4-BE49-F238E27FC236}">
                <a16:creationId xmlns:a16="http://schemas.microsoft.com/office/drawing/2014/main" id="{A3FD417C-9BFA-A45F-7537-3D9DDB7C6CA7}"/>
              </a:ext>
            </a:extLst>
          </p:cNvPr>
          <p:cNvGrpSpPr/>
          <p:nvPr/>
        </p:nvGrpSpPr>
        <p:grpSpPr>
          <a:xfrm>
            <a:off x="743116" y="2415209"/>
            <a:ext cx="3977972" cy="3339762"/>
            <a:chOff x="405883" y="2063498"/>
            <a:chExt cx="3797628" cy="3328989"/>
          </a:xfrm>
        </p:grpSpPr>
        <p:pic>
          <p:nvPicPr>
            <p:cNvPr id="1026" name="Picture 2" descr="Earthquakes">
              <a:extLst>
                <a:ext uri="{FF2B5EF4-FFF2-40B4-BE49-F238E27FC236}">
                  <a16:creationId xmlns:a16="http://schemas.microsoft.com/office/drawing/2014/main" id="{FE949B80-7927-4EC4-940C-4890583768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502"/>
            <a:stretch/>
          </p:blipFill>
          <p:spPr bwMode="auto">
            <a:xfrm>
              <a:off x="405883" y="2063498"/>
              <a:ext cx="3797628" cy="3328989"/>
            </a:xfrm>
            <a:prstGeom prst="rect">
              <a:avLst/>
            </a:prstGeom>
            <a:solidFill>
              <a:srgbClr val="CCECFF"/>
            </a:solidFill>
            <a:effectLst/>
          </p:spPr>
        </p:pic>
        <p:sp>
          <p:nvSpPr>
            <p:cNvPr id="5" name="Rectangle 4">
              <a:extLst>
                <a:ext uri="{FF2B5EF4-FFF2-40B4-BE49-F238E27FC236}">
                  <a16:creationId xmlns:a16="http://schemas.microsoft.com/office/drawing/2014/main" id="{FF2AE74E-1B33-946A-1776-8784D710A038}"/>
                </a:ext>
              </a:extLst>
            </p:cNvPr>
            <p:cNvSpPr/>
            <p:nvPr/>
          </p:nvSpPr>
          <p:spPr>
            <a:xfrm>
              <a:off x="3657600" y="2709451"/>
              <a:ext cx="545911" cy="2295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p>
          </p:txBody>
        </p:sp>
      </p:grpSp>
      <p:pic>
        <p:nvPicPr>
          <p:cNvPr id="3" name="Picture 2" descr="https://caltechsites-prod.s3.amazonaws.com/scienceexchange/images/what-happens-earthquake-diagram_.max-1000x1000.png">
            <a:extLst>
              <a:ext uri="{FF2B5EF4-FFF2-40B4-BE49-F238E27FC236}">
                <a16:creationId xmlns:a16="http://schemas.microsoft.com/office/drawing/2014/main" id="{2263C7D1-91DB-43C6-91E4-EE21CF6EF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504" y="2530102"/>
            <a:ext cx="4287741" cy="306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4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FF4A-B8E2-4498-8A05-279CA1EF3F85}"/>
              </a:ext>
            </a:extLst>
          </p:cNvPr>
          <p:cNvSpPr>
            <a:spLocks noGrp="1"/>
          </p:cNvSpPr>
          <p:nvPr>
            <p:ph type="title"/>
          </p:nvPr>
        </p:nvSpPr>
        <p:spPr/>
        <p:txBody>
          <a:bodyPr>
            <a:normAutofit/>
          </a:bodyPr>
          <a:lstStyle/>
          <a:p>
            <a:r>
              <a:rPr lang="en-US" dirty="0"/>
              <a:t>What are the causes of Earthquakes?</a:t>
            </a:r>
          </a:p>
        </p:txBody>
      </p:sp>
      <p:pic>
        <p:nvPicPr>
          <p:cNvPr id="2052" name="Picture 4" descr="Turkey earthquake: Where did it hit and why was it so deadly? - BBC News">
            <a:extLst>
              <a:ext uri="{FF2B5EF4-FFF2-40B4-BE49-F238E27FC236}">
                <a16:creationId xmlns:a16="http://schemas.microsoft.com/office/drawing/2014/main" id="{25BDF385-FB6A-43A7-B7ED-04BA6A1D2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15"/>
          <a:stretch/>
        </p:blipFill>
        <p:spPr bwMode="auto">
          <a:xfrm>
            <a:off x="1821810" y="2146912"/>
            <a:ext cx="3525704" cy="29514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D | Induced Earthquakes">
            <a:extLst>
              <a:ext uri="{FF2B5EF4-FFF2-40B4-BE49-F238E27FC236}">
                <a16:creationId xmlns:a16="http://schemas.microsoft.com/office/drawing/2014/main" id="{E9741C53-E6C4-4E2D-B051-D190A27A0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575" y="2273538"/>
            <a:ext cx="4115113" cy="291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65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F526-FC71-4FA4-89E4-D5D8A6851EC0}"/>
              </a:ext>
            </a:extLst>
          </p:cNvPr>
          <p:cNvSpPr>
            <a:spLocks noGrp="1"/>
          </p:cNvSpPr>
          <p:nvPr>
            <p:ph type="title"/>
          </p:nvPr>
        </p:nvSpPr>
        <p:spPr/>
        <p:txBody>
          <a:bodyPr>
            <a:normAutofit/>
          </a:bodyPr>
          <a:lstStyle/>
          <a:p>
            <a:r>
              <a:rPr lang="en-US"/>
              <a:t>What protection measures can we take against earthquakes?</a:t>
            </a:r>
            <a:endParaRPr lang="en-US" dirty="0"/>
          </a:p>
        </p:txBody>
      </p:sp>
      <p:sp>
        <p:nvSpPr>
          <p:cNvPr id="3" name="Content Placeholder 2">
            <a:extLst>
              <a:ext uri="{FF2B5EF4-FFF2-40B4-BE49-F238E27FC236}">
                <a16:creationId xmlns:a16="http://schemas.microsoft.com/office/drawing/2014/main" id="{DBA6CE90-E7A5-7E32-F7F9-A646964D7B8C}"/>
              </a:ext>
            </a:extLst>
          </p:cNvPr>
          <p:cNvSpPr txBox="1">
            <a:spLocks/>
          </p:cNvSpPr>
          <p:nvPr/>
        </p:nvSpPr>
        <p:spPr>
          <a:xfrm>
            <a:off x="2033285" y="2821101"/>
            <a:ext cx="4365026" cy="142791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endParaRPr lang="en-US" sz="2400" kern="1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clothing, cartoon, clipart&#10;&#10;Description automatically generated">
            <a:extLst>
              <a:ext uri="{FF2B5EF4-FFF2-40B4-BE49-F238E27FC236}">
                <a16:creationId xmlns:a16="http://schemas.microsoft.com/office/drawing/2014/main" id="{5B1DD862-EB05-6FC0-02B8-B17E05BC4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952" y="2214449"/>
            <a:ext cx="4089328" cy="2930685"/>
          </a:xfrm>
          <a:prstGeom prst="rect">
            <a:avLst/>
          </a:prstGeom>
        </p:spPr>
      </p:pic>
      <p:pic>
        <p:nvPicPr>
          <p:cNvPr id="7" name="Picture 6" descr="A picture containing diagram, sketch, line, design&#10;&#10;Description automatically generated">
            <a:extLst>
              <a:ext uri="{FF2B5EF4-FFF2-40B4-BE49-F238E27FC236}">
                <a16:creationId xmlns:a16="http://schemas.microsoft.com/office/drawing/2014/main" id="{E8CBBBD2-0925-36A5-CC70-9CBCAF087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94" y="2564296"/>
            <a:ext cx="5096508" cy="2378091"/>
          </a:xfrm>
          <a:prstGeom prst="rect">
            <a:avLst/>
          </a:prstGeom>
        </p:spPr>
      </p:pic>
      <p:sp>
        <p:nvSpPr>
          <p:cNvPr id="8" name="Content Placeholder 2">
            <a:extLst>
              <a:ext uri="{FF2B5EF4-FFF2-40B4-BE49-F238E27FC236}">
                <a16:creationId xmlns:a16="http://schemas.microsoft.com/office/drawing/2014/main" id="{FD2B5615-466D-E202-E33D-B202A31A1A3A}"/>
              </a:ext>
            </a:extLst>
          </p:cNvPr>
          <p:cNvSpPr txBox="1">
            <a:spLocks/>
          </p:cNvSpPr>
          <p:nvPr/>
        </p:nvSpPr>
        <p:spPr>
          <a:xfrm>
            <a:off x="2033284" y="4405674"/>
            <a:ext cx="4365026" cy="147892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pPr>
            <a:endParaRPr lang="en-US" sz="24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4516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C598-1434-4294-BE9D-04B21DBD16FA}"/>
              </a:ext>
            </a:extLst>
          </p:cNvPr>
          <p:cNvSpPr>
            <a:spLocks noGrp="1"/>
          </p:cNvSpPr>
          <p:nvPr>
            <p:ph type="title"/>
          </p:nvPr>
        </p:nvSpPr>
        <p:spPr>
          <a:xfrm>
            <a:off x="1111551" y="417443"/>
            <a:ext cx="6481944" cy="1450757"/>
          </a:xfrm>
        </p:spPr>
        <p:txBody>
          <a:bodyPr>
            <a:normAutofit/>
          </a:bodyPr>
          <a:lstStyle/>
          <a:p>
            <a:r>
              <a:rPr lang="en-US" sz="3600" dirty="0"/>
              <a:t>What are some methods to predict and detect earthquakes?</a:t>
            </a:r>
          </a:p>
        </p:txBody>
      </p:sp>
      <p:pic>
        <p:nvPicPr>
          <p:cNvPr id="4098" name="Picture 2" descr="The latest in earthquake detection? Artificial intelligence | World  Economic Forum">
            <a:extLst>
              <a:ext uri="{FF2B5EF4-FFF2-40B4-BE49-F238E27FC236}">
                <a16:creationId xmlns:a16="http://schemas.microsoft.com/office/drawing/2014/main" id="{9D329DB9-2C86-4E5C-AFB4-F211549434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93893" y="2218286"/>
            <a:ext cx="5163250" cy="32390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1.bp.blogspot.com/-rWmVHChwN0k/XpXtgiu221I/AAAAAAAADXg/eE5a3Mp9xTMkRImcDZ12a8Irfii750kIACNcBGAsYHQ/s1600/VolcanicHazards.jpg">
            <a:extLst>
              <a:ext uri="{FF2B5EF4-FFF2-40B4-BE49-F238E27FC236}">
                <a16:creationId xmlns:a16="http://schemas.microsoft.com/office/drawing/2014/main" id="{1F5EC9BA-19A2-49F3-9821-23A018F7C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86" y="2217138"/>
            <a:ext cx="5163250" cy="324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8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71E6-A66C-4BF9-8298-2DC7990EBEAC}"/>
              </a:ext>
            </a:extLst>
          </p:cNvPr>
          <p:cNvSpPr>
            <a:spLocks noGrp="1"/>
          </p:cNvSpPr>
          <p:nvPr>
            <p:ph type="title"/>
          </p:nvPr>
        </p:nvSpPr>
        <p:spPr>
          <a:xfrm>
            <a:off x="1004211" y="188844"/>
            <a:ext cx="5977937" cy="1666501"/>
          </a:xfrm>
        </p:spPr>
        <p:txBody>
          <a:bodyPr>
            <a:normAutofit/>
          </a:bodyPr>
          <a:lstStyle/>
          <a:p>
            <a:r>
              <a:rPr lang="en-US" sz="4000" dirty="0">
                <a:solidFill>
                  <a:schemeClr val="tx1"/>
                </a:solidFill>
              </a:rPr>
              <a:t>How are earthquakes measured?</a:t>
            </a:r>
          </a:p>
        </p:txBody>
      </p:sp>
      <p:pic>
        <p:nvPicPr>
          <p:cNvPr id="5" name="Picture 4" descr="Why is it so hard to predict earthquakes? | Science and Technology | Al  Jazeera">
            <a:extLst>
              <a:ext uri="{FF2B5EF4-FFF2-40B4-BE49-F238E27FC236}">
                <a16:creationId xmlns:a16="http://schemas.microsoft.com/office/drawing/2014/main" id="{CFDC9B48-BC84-8D8F-B297-6490BF5407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8790" y="1848679"/>
            <a:ext cx="3935896" cy="4344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se2.mm.bing.net/th?id=OIP.oF8meMJD5bZ5_ZzR43xCMQHaIZ&amp;pid=Api&amp;P=0">
            <a:extLst>
              <a:ext uri="{FF2B5EF4-FFF2-40B4-BE49-F238E27FC236}">
                <a16:creationId xmlns:a16="http://schemas.microsoft.com/office/drawing/2014/main" id="{994B000F-CDF1-4459-9BC7-AC7A73F93E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4211" y="1848679"/>
            <a:ext cx="3856024" cy="436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737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B107-ECCB-420A-919F-DD3B97B05277}"/>
              </a:ext>
            </a:extLst>
          </p:cNvPr>
          <p:cNvSpPr>
            <a:spLocks noGrp="1"/>
          </p:cNvSpPr>
          <p:nvPr>
            <p:ph type="title"/>
          </p:nvPr>
        </p:nvSpPr>
        <p:spPr/>
        <p:txBody>
          <a:bodyPr>
            <a:normAutofit/>
          </a:bodyPr>
          <a:lstStyle/>
          <a:p>
            <a:r>
              <a:rPr lang="en-US" dirty="0"/>
              <a:t>The impact earthquakes have on the environment</a:t>
            </a:r>
          </a:p>
        </p:txBody>
      </p:sp>
      <p:pic>
        <p:nvPicPr>
          <p:cNvPr id="5124" name="Picture 4" descr="11.4 The Impacts of Earthquakes – Physical Geology">
            <a:extLst>
              <a:ext uri="{FF2B5EF4-FFF2-40B4-BE49-F238E27FC236}">
                <a16:creationId xmlns:a16="http://schemas.microsoft.com/office/drawing/2014/main" id="{EB2104F0-F614-4B92-A1E8-CE3374FE9A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57"/>
          <a:stretch/>
        </p:blipFill>
        <p:spPr bwMode="auto">
          <a:xfrm>
            <a:off x="783935" y="1888435"/>
            <a:ext cx="3430256" cy="42120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chef-1.bbci.co.uk/news/1024/media/images/51660000/jpg/_51660904_011518787-1.jpg">
            <a:extLst>
              <a:ext uri="{FF2B5EF4-FFF2-40B4-BE49-F238E27FC236}">
                <a16:creationId xmlns:a16="http://schemas.microsoft.com/office/drawing/2014/main" id="{B22D1432-13E1-47E0-B068-44320A918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574" y="2186609"/>
            <a:ext cx="5548244" cy="312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76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D7DB-D2BC-4855-A460-99A72446C21A}"/>
              </a:ext>
            </a:extLst>
          </p:cNvPr>
          <p:cNvSpPr>
            <a:spLocks noGrp="1"/>
          </p:cNvSpPr>
          <p:nvPr>
            <p:ph type="title"/>
          </p:nvPr>
        </p:nvSpPr>
        <p:spPr/>
        <p:txBody>
          <a:bodyPr>
            <a:normAutofit/>
          </a:bodyPr>
          <a:lstStyle/>
          <a:p>
            <a:r>
              <a:rPr lang="en-US" dirty="0"/>
              <a:t>Video of a large earthquake in Turkey.</a:t>
            </a:r>
          </a:p>
        </p:txBody>
      </p:sp>
      <p:pic>
        <p:nvPicPr>
          <p:cNvPr id="10" name="Online Media 9" title="CAUGHT ON CAMERA: Buildings collapse following earthquake in Turkey &amp;amp; Syria">
            <a:hlinkClick r:id="" action="ppaction://media"/>
            <a:extLst>
              <a:ext uri="{FF2B5EF4-FFF2-40B4-BE49-F238E27FC236}">
                <a16:creationId xmlns:a16="http://schemas.microsoft.com/office/drawing/2014/main" id="{7BD52385-3A66-4E7F-9E52-72156B4A793E}"/>
              </a:ext>
            </a:extLst>
          </p:cNvPr>
          <p:cNvPicPr>
            <a:picLocks noGrp="1" noRot="1" noChangeAspect="1"/>
          </p:cNvPicPr>
          <p:nvPr>
            <p:ph idx="1"/>
            <a:videoFile r:link="rId1"/>
          </p:nvPr>
        </p:nvPicPr>
        <p:blipFill>
          <a:blip r:embed="rId4"/>
          <a:stretch>
            <a:fillRect/>
          </a:stretch>
        </p:blipFill>
        <p:spPr>
          <a:xfrm>
            <a:off x="2079625" y="1871663"/>
            <a:ext cx="7580313" cy="4264025"/>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2112389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1738-47AC-453D-8B4D-327FD8EA0C7A}"/>
              </a:ext>
            </a:extLst>
          </p:cNvPr>
          <p:cNvSpPr>
            <a:spLocks noGrp="1"/>
          </p:cNvSpPr>
          <p:nvPr>
            <p:ph type="title"/>
          </p:nvPr>
        </p:nvSpPr>
        <p:spPr>
          <a:xfrm>
            <a:off x="659780" y="353973"/>
            <a:ext cx="10515600" cy="1325563"/>
          </a:xfrm>
        </p:spPr>
        <p:txBody>
          <a:bodyPr/>
          <a:lstStyle/>
          <a:p>
            <a:r>
              <a:rPr lang="en-US" dirty="0"/>
              <a:t>Thank you!</a:t>
            </a:r>
          </a:p>
        </p:txBody>
      </p:sp>
      <p:sp>
        <p:nvSpPr>
          <p:cNvPr id="3" name="Content Placeholder 2">
            <a:extLst>
              <a:ext uri="{FF2B5EF4-FFF2-40B4-BE49-F238E27FC236}">
                <a16:creationId xmlns:a16="http://schemas.microsoft.com/office/drawing/2014/main" id="{3C202014-CFB5-4C8A-B877-126156A40C03}"/>
              </a:ext>
            </a:extLst>
          </p:cNvPr>
          <p:cNvSpPr>
            <a:spLocks noGrp="1"/>
          </p:cNvSpPr>
          <p:nvPr>
            <p:ph idx="1"/>
          </p:nvPr>
        </p:nvSpPr>
        <p:spPr/>
        <p:txBody>
          <a:bodyPr/>
          <a:lstStyle/>
          <a:p>
            <a:pPr marL="0" indent="0">
              <a:buNone/>
            </a:pPr>
            <a:r>
              <a:rPr lang="en-US" dirty="0"/>
              <a:t>Official Resources:</a:t>
            </a:r>
          </a:p>
          <a:p>
            <a:r>
              <a:rPr lang="en-US" dirty="0">
                <a:hlinkClick r:id="rId3"/>
              </a:rPr>
              <a:t>https://www.usgs.gov/programs/earthquake-hazards/earthquake-magnitude-energy-release-and-shaking-intensity</a:t>
            </a:r>
            <a:endParaRPr lang="en-US" dirty="0"/>
          </a:p>
          <a:p>
            <a:r>
              <a:rPr lang="en-US" dirty="0">
                <a:hlinkClick r:id="rId4"/>
              </a:rPr>
              <a:t>https://spaceplace.nasa.gov/earthquakes/en/</a:t>
            </a:r>
            <a:endParaRPr lang="en-US" dirty="0"/>
          </a:p>
          <a:p>
            <a:r>
              <a:rPr lang="en-US" dirty="0">
                <a:hlinkClick r:id="rId5"/>
              </a:rPr>
              <a:t>https://seismo.berkeley.edu/seismo.real.time.map.html</a:t>
            </a:r>
            <a:endParaRPr lang="en-US" dirty="0"/>
          </a:p>
          <a:p>
            <a:r>
              <a:rPr lang="en-US" dirty="0">
                <a:hlinkClick r:id="rId6"/>
              </a:rPr>
              <a:t>https://scedc.caltech.edu/recent/Quakes/quakes0.html</a:t>
            </a:r>
            <a:endParaRPr lang="en-US" dirty="0"/>
          </a:p>
          <a:p>
            <a:r>
              <a:rPr lang="en-US" dirty="0">
                <a:hlinkClick r:id="rId7"/>
              </a:rPr>
              <a:t>https://www.emsc-csem.org/Earthquake/world/</a:t>
            </a:r>
            <a:endParaRPr lang="en-US" dirty="0"/>
          </a:p>
        </p:txBody>
      </p:sp>
    </p:spTree>
    <p:extLst>
      <p:ext uri="{BB962C8B-B14F-4D97-AF65-F5344CB8AC3E}">
        <p14:creationId xmlns:p14="http://schemas.microsoft.com/office/powerpoint/2010/main" val="352716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TotalTime>
  <Words>317</Words>
  <Application>Microsoft Office PowerPoint</Application>
  <PresentationFormat>Widescreen</PresentationFormat>
  <Paragraphs>46</Paragraphs>
  <Slides>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Earthquakes</vt:lpstr>
      <vt:lpstr>What are Earthquakes?</vt:lpstr>
      <vt:lpstr>What are the causes of Earthquakes?</vt:lpstr>
      <vt:lpstr>What protection measures can we take against earthquakes?</vt:lpstr>
      <vt:lpstr>What are some methods to predict and detect earthquakes?</vt:lpstr>
      <vt:lpstr>How are earthquakes measured?</vt:lpstr>
      <vt:lpstr>The impact earthquakes have on the environment</vt:lpstr>
      <vt:lpstr>Video of a large earthquake in Turkey.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R.Saman</dc:creator>
  <cp:lastModifiedBy>Ramzi Masannat</cp:lastModifiedBy>
  <cp:revision>23</cp:revision>
  <dcterms:created xsi:type="dcterms:W3CDTF">2023-05-03T08:52:13Z</dcterms:created>
  <dcterms:modified xsi:type="dcterms:W3CDTF">2023-05-20T13:48:52Z</dcterms:modified>
</cp:coreProperties>
</file>