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67" r:id="rId4"/>
  </p:sldMasterIdLst>
  <p:notesMasterIdLst>
    <p:notesMasterId r:id="rId12"/>
  </p:notesMasterIdLst>
  <p:handoutMasterIdLst>
    <p:handoutMasterId r:id="rId13"/>
  </p:handoutMasterIdLst>
  <p:sldIdLst>
    <p:sldId id="268" r:id="rId5"/>
    <p:sldId id="261" r:id="rId6"/>
    <p:sldId id="259" r:id="rId7"/>
    <p:sldId id="269" r:id="rId8"/>
    <p:sldId id="271" r:id="rId9"/>
    <p:sldId id="272" r:id="rId10"/>
    <p:sldId id="27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5" autoAdjust="0"/>
  </p:normalViewPr>
  <p:slideViewPr>
    <p:cSldViewPr snapToGrid="0" snapToObjects="1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>
        <p:scale>
          <a:sx n="100" d="100"/>
          <a:sy n="100" d="100"/>
        </p:scale>
        <p:origin x="2592" y="-84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73E014-A6AA-472C-8E12-1D9B2DEC57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AA60B8-51CB-4CEB-8F1F-B3D7B7F00C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2B26F-7429-404A-9C5E-0E429E02A42E}" type="datetimeFigureOut">
              <a:rPr lang="en-US" smtClean="0"/>
              <a:t>5/20/2023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884C44-A5E4-4BDA-B29B-03462F0688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0CB09A-41E4-4E88-82E6-007D826251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AED79-B44F-46F7-9A9D-EC94587FA3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231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A0E3A-0C98-4EA0-AAC9-F2996360A904}" type="datetimeFigureOut">
              <a:rPr lang="en-US" smtClean="0"/>
              <a:t>5/20/2023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AE1FE-786B-4B83-86A4-F53D629261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498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AE1FE-786B-4B83-86A4-F53D629261B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85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AE1FE-786B-4B83-86A4-F53D629261B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328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AE1FE-786B-4B83-86A4-F53D629261B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840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AE1FE-786B-4B83-86A4-F53D629261B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381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7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89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5960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375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0453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380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321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13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43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39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65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2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23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29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066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3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523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light spots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79" y="-5953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56611" y="546150"/>
            <a:ext cx="3386128" cy="1290064"/>
          </a:xfrm>
        </p:spPr>
        <p:txBody>
          <a:bodyPr>
            <a:noAutofit/>
          </a:bodyPr>
          <a:lstStyle/>
          <a:p>
            <a:r>
              <a:rPr lang="ar-JO" sz="6600" dirty="0" smtClean="0"/>
              <a:t>السمنة</a:t>
            </a:r>
            <a:endParaRPr lang="en-US" sz="6600" dirty="0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F05262DB-6398-4AF9-96A3-041CFB112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7522" y="5328102"/>
            <a:ext cx="3935256" cy="426388"/>
          </a:xfrm>
        </p:spPr>
        <p:txBody>
          <a:bodyPr>
            <a:noAutofit/>
          </a:bodyPr>
          <a:lstStyle/>
          <a:p>
            <a:r>
              <a:rPr lang="en-US" sz="2400" dirty="0" smtClean="0"/>
              <a:t>By: Jordan Abu joudeh</a:t>
            </a:r>
            <a:endParaRPr lang="en-US" sz="24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Freeform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6942" y="3030596"/>
            <a:ext cx="5558302" cy="312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41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A9D17E3F-9160-4D16-8F1D-F8FE94E2A5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13" name="Picture 12" descr="light spots">
            <a:extLst>
              <a:ext uri="{FF2B5EF4-FFF2-40B4-BE49-F238E27FC236}">
                <a16:creationId xmlns:a16="http://schemas.microsoft.com/office/drawing/2014/main" id="{91359E98-53EA-154C-9838-95AAA23C9E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20" y="8957"/>
            <a:ext cx="12191980" cy="6857990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93DBB853-C277-42C7-80D0-110A8842ED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D2CA353-4AC3-432A-8704-A618563EECF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1685CFF-C2D8-4119-9CDA-5049148537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119C20C9-05B5-4384-9F4E-B4B8FA299CD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F78ACAA7-E69F-43D4-919F-59DCA6482D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15">
              <a:extLst>
                <a:ext uri="{FF2B5EF4-FFF2-40B4-BE49-F238E27FC236}">
                  <a16:creationId xmlns:a16="http://schemas.microsoft.com/office/drawing/2014/main" id="{96704AC3-E553-4428-AD42-796DD344AD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eform 16">
              <a:extLst>
                <a:ext uri="{FF2B5EF4-FFF2-40B4-BE49-F238E27FC236}">
                  <a16:creationId xmlns:a16="http://schemas.microsoft.com/office/drawing/2014/main" id="{3144CE2D-2D9E-4E16-92AA-F685E45492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reeform 17">
              <a:extLst>
                <a:ext uri="{FF2B5EF4-FFF2-40B4-BE49-F238E27FC236}">
                  <a16:creationId xmlns:a16="http://schemas.microsoft.com/office/drawing/2014/main" id="{CD4C0C99-C139-4838-92A2-2C05514812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eform 18">
              <a:extLst>
                <a:ext uri="{FF2B5EF4-FFF2-40B4-BE49-F238E27FC236}">
                  <a16:creationId xmlns:a16="http://schemas.microsoft.com/office/drawing/2014/main" id="{6D356AA9-ECE0-4E40-A277-44AC6EF765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eform 19">
              <a:extLst>
                <a:ext uri="{FF2B5EF4-FFF2-40B4-BE49-F238E27FC236}">
                  <a16:creationId xmlns:a16="http://schemas.microsoft.com/office/drawing/2014/main" id="{5A9C3CFE-942C-43DB-9652-8B2647552B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20">
              <a:extLst>
                <a:ext uri="{FF2B5EF4-FFF2-40B4-BE49-F238E27FC236}">
                  <a16:creationId xmlns:a16="http://schemas.microsoft.com/office/drawing/2014/main" id="{F3DDB2C0-7B2C-4BA5-8ECA-4632746722D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21">
              <a:extLst>
                <a:ext uri="{FF2B5EF4-FFF2-40B4-BE49-F238E27FC236}">
                  <a16:creationId xmlns:a16="http://schemas.microsoft.com/office/drawing/2014/main" id="{CCB346B3-FD72-422B-9688-F54E77399A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22">
              <a:extLst>
                <a:ext uri="{FF2B5EF4-FFF2-40B4-BE49-F238E27FC236}">
                  <a16:creationId xmlns:a16="http://schemas.microsoft.com/office/drawing/2014/main" id="{A5E738B1-537A-48F5-B99B-72BF4EA8B0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5CAAAF8-C872-447C-BCD0-F5CD3016C5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50" name="Freeform 27">
              <a:extLst>
                <a:ext uri="{FF2B5EF4-FFF2-40B4-BE49-F238E27FC236}">
                  <a16:creationId xmlns:a16="http://schemas.microsoft.com/office/drawing/2014/main" id="{3CD192F9-4898-4362-B1A2-3DDAA54614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28">
              <a:extLst>
                <a:ext uri="{FF2B5EF4-FFF2-40B4-BE49-F238E27FC236}">
                  <a16:creationId xmlns:a16="http://schemas.microsoft.com/office/drawing/2014/main" id="{25658BAB-0A60-4CAE-B735-5297A284A9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29">
              <a:extLst>
                <a:ext uri="{FF2B5EF4-FFF2-40B4-BE49-F238E27FC236}">
                  <a16:creationId xmlns:a16="http://schemas.microsoft.com/office/drawing/2014/main" id="{B176DB7C-2C45-4E08-956B-5D2E339C75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30">
              <a:extLst>
                <a:ext uri="{FF2B5EF4-FFF2-40B4-BE49-F238E27FC236}">
                  <a16:creationId xmlns:a16="http://schemas.microsoft.com/office/drawing/2014/main" id="{671B014E-7E67-4978-A9AB-7C6E2F99FDA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31">
              <a:extLst>
                <a:ext uri="{FF2B5EF4-FFF2-40B4-BE49-F238E27FC236}">
                  <a16:creationId xmlns:a16="http://schemas.microsoft.com/office/drawing/2014/main" id="{193156F8-3B15-4064-8C4B-F21ED4F376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32">
              <a:extLst>
                <a:ext uri="{FF2B5EF4-FFF2-40B4-BE49-F238E27FC236}">
                  <a16:creationId xmlns:a16="http://schemas.microsoft.com/office/drawing/2014/main" id="{96B721A4-876F-43D1-B231-585A55B38F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33">
              <a:extLst>
                <a:ext uri="{FF2B5EF4-FFF2-40B4-BE49-F238E27FC236}">
                  <a16:creationId xmlns:a16="http://schemas.microsoft.com/office/drawing/2014/main" id="{3D9AB238-BB7F-4D15-83B0-BD6CA92CC7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34">
              <a:extLst>
                <a:ext uri="{FF2B5EF4-FFF2-40B4-BE49-F238E27FC236}">
                  <a16:creationId xmlns:a16="http://schemas.microsoft.com/office/drawing/2014/main" id="{85F91E03-6B79-4561-AADA-9D9EE519498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eform 35">
              <a:extLst>
                <a:ext uri="{FF2B5EF4-FFF2-40B4-BE49-F238E27FC236}">
                  <a16:creationId xmlns:a16="http://schemas.microsoft.com/office/drawing/2014/main" id="{A2B05A7B-02BB-4384-AB3F-6300769C06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reeform 36">
              <a:extLst>
                <a:ext uri="{FF2B5EF4-FFF2-40B4-BE49-F238E27FC236}">
                  <a16:creationId xmlns:a16="http://schemas.microsoft.com/office/drawing/2014/main" id="{10C0CEA7-547A-4AB3-99B0-971B1E98AB9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reeform 37">
              <a:extLst>
                <a:ext uri="{FF2B5EF4-FFF2-40B4-BE49-F238E27FC236}">
                  <a16:creationId xmlns:a16="http://schemas.microsoft.com/office/drawing/2014/main" id="{643A7C23-A309-4BDC-AC90-7E150B0A7A4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reeform 38">
              <a:extLst>
                <a:ext uri="{FF2B5EF4-FFF2-40B4-BE49-F238E27FC236}">
                  <a16:creationId xmlns:a16="http://schemas.microsoft.com/office/drawing/2014/main" id="{CDFCEA60-6323-4E47-A467-83E3D32C0B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42D62A3B-08B7-4F45-B0BC-A23B2CC9C3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5" name="Freeform 11">
            <a:extLst>
              <a:ext uri="{FF2B5EF4-FFF2-40B4-BE49-F238E27FC236}">
                <a16:creationId xmlns:a16="http://schemas.microsoft.com/office/drawing/2014/main" id="{7527CAFC-17AC-48FE-AB33-811D38361F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1224" y="1778633"/>
            <a:ext cx="5253643" cy="4579336"/>
          </a:xfrm>
        </p:spPr>
        <p:txBody>
          <a:bodyPr>
            <a:noAutofit/>
          </a:bodyPr>
          <a:lstStyle/>
          <a:p>
            <a:pPr marL="0" indent="0" algn="r">
              <a:lnSpc>
                <a:spcPct val="150000"/>
              </a:lnSpc>
              <a:buNone/>
            </a:pPr>
            <a:r>
              <a:rPr lang="ar-JO" sz="2000" dirty="0"/>
              <a:t>أعلنت الصحافة أن السمنة </a:t>
            </a:r>
            <a:r>
              <a:rPr lang="ar-JO" sz="2000" dirty="0" smtClean="0"/>
              <a:t>هي , </a:t>
            </a:r>
            <a:r>
              <a:rPr lang="ar-JO" sz="2000" b="1" dirty="0"/>
              <a:t>السمنة</a:t>
            </a:r>
            <a:r>
              <a:rPr lang="ar-JO" sz="2000" dirty="0"/>
              <a:t> ببساطة هي ازدياد الخلايا الدهنية في الجسم مما يؤدي إلى ازدياد الوزن، وتكون </a:t>
            </a:r>
            <a:r>
              <a:rPr lang="ar-JO" sz="2000" b="1" dirty="0"/>
              <a:t>السمنة</a:t>
            </a:r>
            <a:r>
              <a:rPr lang="ar-JO" sz="2000" dirty="0"/>
              <a:t> مفرطة أو مرضية إذا أصبحت تهدد عضو أو أكثر من الجسم بالمرض.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ar-JO" sz="2000" dirty="0"/>
              <a:t/>
            </a:r>
            <a:br>
              <a:rPr lang="ar-JO" sz="2000" dirty="0"/>
            </a:br>
            <a:r>
              <a:rPr lang="ar-JO" sz="2000" dirty="0"/>
              <a:t/>
            </a:r>
            <a:br>
              <a:rPr lang="ar-JO" sz="2000" dirty="0"/>
            </a:b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790560" y="457483"/>
            <a:ext cx="3857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000" dirty="0"/>
              <a:t>ما هي </a:t>
            </a:r>
            <a:r>
              <a:rPr lang="ar-JO" sz="4000" dirty="0" smtClean="0"/>
              <a:t>السمنة؟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999" y="1914738"/>
            <a:ext cx="5520777" cy="414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57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900" y="565921"/>
            <a:ext cx="8911687" cy="1280890"/>
          </a:xfrm>
        </p:spPr>
        <p:txBody>
          <a:bodyPr>
            <a:normAutofit/>
          </a:bodyPr>
          <a:lstStyle/>
          <a:p>
            <a:pPr algn="r"/>
            <a:r>
              <a:rPr lang="ar-JO" dirty="0"/>
              <a:t>أعراض السمنة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4422" y="1573704"/>
            <a:ext cx="4863165" cy="4907280"/>
          </a:xfrm>
        </p:spPr>
        <p:txBody>
          <a:bodyPr/>
          <a:lstStyle/>
          <a:p>
            <a:pPr marL="0" indent="0" algn="r">
              <a:buNone/>
            </a:pPr>
            <a:r>
              <a:rPr lang="ar-JO" sz="2000" dirty="0"/>
              <a:t>أعلنت الصحافة أن بعض الأعراض </a:t>
            </a:r>
            <a:r>
              <a:rPr lang="ar-JO" sz="2000" dirty="0" smtClean="0"/>
              <a:t>هي:  </a:t>
            </a:r>
            <a:r>
              <a:rPr lang="ar-JO" sz="2000" dirty="0"/>
              <a:t>هيمرض</a:t>
            </a:r>
            <a:r>
              <a:rPr lang="ar-JO" sz="2000" dirty="0"/>
              <a:t> القلب والسكتات الدماغية</a:t>
            </a:r>
            <a:r>
              <a:rPr lang="ar-JO" sz="2000" dirty="0" smtClean="0"/>
              <a:t>.</a:t>
            </a:r>
            <a:endParaRPr lang="en-US" sz="2000" dirty="0" smtClean="0"/>
          </a:p>
          <a:p>
            <a:pPr marL="0" indent="0" algn="r">
              <a:buNone/>
            </a:pPr>
            <a:r>
              <a:rPr lang="ar-JO" sz="2000" dirty="0"/>
              <a:t>داء السكري من النوع الثاني</a:t>
            </a:r>
            <a:r>
              <a:rPr lang="ar-JO" sz="2000" dirty="0" smtClean="0"/>
              <a:t>.</a:t>
            </a:r>
            <a:endParaRPr lang="en-US" sz="2000" dirty="0" smtClean="0"/>
          </a:p>
          <a:p>
            <a:pPr marL="0" indent="0" algn="r">
              <a:buNone/>
            </a:pPr>
            <a:r>
              <a:rPr lang="ar-JO" sz="2000" dirty="0"/>
              <a:t>أنواع معينة من السرطان</a:t>
            </a:r>
            <a:r>
              <a:rPr lang="ar-JO" sz="2000" dirty="0" smtClean="0"/>
              <a:t>.</a:t>
            </a:r>
            <a:endParaRPr lang="en-US" sz="2000" dirty="0" smtClean="0"/>
          </a:p>
          <a:p>
            <a:pPr marL="0" indent="0" algn="r">
              <a:buNone/>
            </a:pPr>
            <a:r>
              <a:rPr lang="ar-JO" sz="2000" dirty="0"/>
              <a:t>مشكلات الهضم</a:t>
            </a:r>
            <a:r>
              <a:rPr lang="ar-JO" sz="2000" dirty="0" smtClean="0"/>
              <a:t>.</a:t>
            </a:r>
            <a:endParaRPr lang="en-US" sz="2000" dirty="0" smtClean="0"/>
          </a:p>
          <a:p>
            <a:pPr marL="0" indent="0" algn="r">
              <a:buNone/>
            </a:pPr>
            <a:r>
              <a:rPr lang="ar-JO" sz="2000" dirty="0"/>
              <a:t>انقطاع النفس النومي</a:t>
            </a:r>
            <a:r>
              <a:rPr lang="ar-JO" sz="2000" dirty="0" smtClean="0"/>
              <a:t>.</a:t>
            </a:r>
            <a:endParaRPr lang="en-US" sz="2000" dirty="0" smtClean="0"/>
          </a:p>
          <a:p>
            <a:pPr marL="0" indent="0" algn="r">
              <a:buNone/>
            </a:pPr>
            <a:r>
              <a:rPr lang="ar-JO" sz="2000" dirty="0"/>
              <a:t>الالتهاب المفصلي العظمي</a:t>
            </a:r>
            <a:r>
              <a:rPr lang="ar-JO" sz="2000" dirty="0" smtClean="0"/>
              <a:t>.</a:t>
            </a:r>
            <a:endParaRPr lang="en-US" sz="2000" dirty="0" smtClean="0"/>
          </a:p>
          <a:p>
            <a:pPr marL="0" indent="0" algn="r">
              <a:buNone/>
            </a:pPr>
            <a:r>
              <a:rPr lang="ar-JO" sz="2000" b="1" dirty="0"/>
              <a:t>أعراض</a:t>
            </a:r>
            <a:r>
              <a:rPr lang="ar-JO" sz="2000" dirty="0"/>
              <a:t> كوفيد 19 حادة.</a:t>
            </a:r>
          </a:p>
          <a:p>
            <a:pPr marL="0" indent="0" algn="r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022" y="1410393"/>
            <a:ext cx="481965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267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913716" y="624110"/>
            <a:ext cx="3316576" cy="830617"/>
          </a:xfrm>
        </p:spPr>
        <p:txBody>
          <a:bodyPr>
            <a:normAutofit/>
          </a:bodyPr>
          <a:lstStyle/>
          <a:p>
            <a:pPr algn="r"/>
            <a:r>
              <a:rPr lang="ar-JO" dirty="0"/>
              <a:t>أسباب السمنة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616931" y="2208415"/>
            <a:ext cx="4613361" cy="4225636"/>
          </a:xfrm>
        </p:spPr>
        <p:txBody>
          <a:bodyPr/>
          <a:lstStyle/>
          <a:p>
            <a:pPr marL="0" indent="0" algn="r">
              <a:buNone/>
            </a:pPr>
            <a:r>
              <a:rPr lang="ar-JO" dirty="0"/>
              <a:t>أعلنت الصحافة أن بعض أسباب السمنة </a:t>
            </a:r>
            <a:r>
              <a:rPr lang="ar-JO" dirty="0" smtClean="0"/>
              <a:t>هي</a:t>
            </a:r>
            <a:r>
              <a:rPr lang="ar-JO" dirty="0"/>
              <a:t>:</a:t>
            </a:r>
            <a:endParaRPr lang="ar-JO" dirty="0" smtClean="0"/>
          </a:p>
          <a:p>
            <a:pPr marL="0" indent="0" algn="r">
              <a:buNone/>
            </a:pPr>
            <a:r>
              <a:rPr lang="ar-JO" sz="2000" dirty="0"/>
              <a:t>طبيعة النمط الغذائي للفرد أو </a:t>
            </a:r>
            <a:r>
              <a:rPr lang="ar-JO" sz="2000" dirty="0" smtClean="0"/>
              <a:t>الأسرة.</a:t>
            </a:r>
            <a:endParaRPr lang="ar-JO" sz="2000" dirty="0"/>
          </a:p>
          <a:p>
            <a:pPr marL="0" indent="0" algn="r">
              <a:buNone/>
            </a:pPr>
            <a:r>
              <a:rPr lang="ar-JO" sz="2000" dirty="0" smtClean="0"/>
              <a:t>من </a:t>
            </a:r>
            <a:r>
              <a:rPr lang="ar-JO" sz="2000" dirty="0"/>
              <a:t>لديه تاريخ مرضي عائلي</a:t>
            </a:r>
            <a:r>
              <a:rPr lang="ar-JO" sz="2000" dirty="0" smtClean="0"/>
              <a:t>.</a:t>
            </a:r>
          </a:p>
          <a:p>
            <a:pPr marL="0" indent="0" algn="r">
              <a:buNone/>
            </a:pPr>
            <a:r>
              <a:rPr lang="ar-JO" sz="2000" dirty="0"/>
              <a:t>غياب أو قلة ممارسة الرياضة.</a:t>
            </a:r>
          </a:p>
          <a:p>
            <a:pPr marL="0" indent="0" algn="r">
              <a:buNone/>
            </a:pPr>
            <a:r>
              <a:rPr lang="ar-JO" sz="2000" dirty="0"/>
              <a:t>من لديه تاريخ مرضي عائلي.</a:t>
            </a:r>
          </a:p>
          <a:p>
            <a:pPr marL="0" indent="0" algn="r">
              <a:buNone/>
            </a:pPr>
            <a:r>
              <a:rPr lang="ar-JO" sz="2000" dirty="0"/>
              <a:t>التقدم بالعمر.</a:t>
            </a:r>
          </a:p>
          <a:p>
            <a:pPr marL="0" indent="0" algn="r">
              <a:buNone/>
            </a:pPr>
            <a:endParaRPr lang="ar-JO" dirty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853" y="824668"/>
            <a:ext cx="4409122" cy="575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85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1083" y="624110"/>
            <a:ext cx="3524394" cy="1280890"/>
          </a:xfrm>
        </p:spPr>
        <p:txBody>
          <a:bodyPr>
            <a:normAutofit/>
          </a:bodyPr>
          <a:lstStyle/>
          <a:p>
            <a:pPr algn="r"/>
            <a:r>
              <a:rPr lang="ar-JO" sz="4400" dirty="0"/>
              <a:t>علاج السمنة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9811" y="2134473"/>
            <a:ext cx="4355666" cy="2661971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JO" sz="2000" dirty="0"/>
              <a:t>أعلنت الصحافة أن بعض علاجات السمنة </a:t>
            </a:r>
            <a:r>
              <a:rPr lang="ar-JO" sz="2000" dirty="0" smtClean="0"/>
              <a:t>هي</a:t>
            </a:r>
            <a:r>
              <a:rPr lang="ar-JO" sz="2000" dirty="0"/>
              <a:t>:</a:t>
            </a:r>
            <a:endParaRPr lang="en-US" sz="2000" dirty="0" smtClean="0"/>
          </a:p>
          <a:p>
            <a:pPr marL="0" indent="0" algn="r">
              <a:buNone/>
            </a:pPr>
            <a:r>
              <a:rPr lang="ar-JO" sz="2000" dirty="0" smtClean="0"/>
              <a:t>زيادة </a:t>
            </a:r>
            <a:r>
              <a:rPr lang="ar-JO" sz="2000" dirty="0"/>
              <a:t>الأنشطة البدنية أو ممارسة التمارين </a:t>
            </a:r>
            <a:r>
              <a:rPr lang="ar-JO" sz="2000" dirty="0" smtClean="0"/>
              <a:t>الرياضية.</a:t>
            </a:r>
            <a:r>
              <a:rPr lang="ar-JO" sz="2000" dirty="0"/>
              <a:t> </a:t>
            </a:r>
            <a:endParaRPr lang="en-US" sz="2000" dirty="0"/>
          </a:p>
        </p:txBody>
      </p:sp>
      <p:pic>
        <p:nvPicPr>
          <p:cNvPr id="3076" name="Picture 4" descr="الطرق المستخدمة في علاج السمنة - ويب ط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99" y="1854874"/>
            <a:ext cx="5854528" cy="322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2100" b="0" i="0" u="none" strike="noStrike" cap="none" normalizeH="0" baseline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anose="020B0604020202020204" pitchFamily="34" charset="0"/>
              </a:rPr>
              <a:t>أعلنت الصحافة أن بعض علاجات السمنة هي</a:t>
            </a: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099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JO" dirty="0"/>
              <a:t>خبر صحفي عن السمنة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8086" y="2133600"/>
            <a:ext cx="6367347" cy="3369425"/>
          </a:xfrm>
        </p:spPr>
        <p:txBody>
          <a:bodyPr/>
          <a:lstStyle/>
          <a:p>
            <a:pPr marL="0" indent="0" algn="r">
              <a:buNone/>
            </a:pPr>
            <a:r>
              <a:rPr lang="ar-JO" b="1" dirty="0"/>
              <a:t>السمنة</a:t>
            </a:r>
            <a:r>
              <a:rPr lang="ar-JO" dirty="0"/>
              <a:t> ببساطة هي ازدياد الخلايا الدهنية في الجسم مما يؤدي إلى ازدياد الوزن، وتكون </a:t>
            </a:r>
            <a:r>
              <a:rPr lang="ar-JO" b="1" dirty="0"/>
              <a:t>السمنة</a:t>
            </a:r>
            <a:r>
              <a:rPr lang="ar-JO" dirty="0"/>
              <a:t> مفرطة أو مرضية إذا أصبحت تهدد عضو أو أكثر من الجسم بالمرض.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299" y="2458143"/>
            <a:ext cx="3716955" cy="274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37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70516" y="2512778"/>
            <a:ext cx="17622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400" dirty="0">
                <a:solidFill>
                  <a:schemeClr val="accent2"/>
                </a:solidFill>
              </a:rPr>
              <a:t>شكرًا</a:t>
            </a:r>
            <a:endParaRPr lang="en-US" sz="4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79819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Status xmlns="71af3243-3dd4-4a8d-8c0d-dd76da1f02a5">Not started</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b385d60f68dd989dca1fdc827799d85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11b479caf7b199da365455750e457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791FE0-E525-44F5-B24B-E8E5757CF5F2}">
  <ds:schemaRefs>
    <ds:schemaRef ds:uri="http://schemas.openxmlformats.org/package/2006/metadata/core-properties"/>
    <ds:schemaRef ds:uri="http://purl.org/dc/dcmitype/"/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71af3243-3dd4-4a8d-8c0d-dd76da1f02a5"/>
    <ds:schemaRef ds:uri="http://schemas.microsoft.com/office/infopath/2007/PartnerControls"/>
    <ds:schemaRef ds:uri="16c05727-aa75-4e4a-9b5f-8a80a1165891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E7010E9-D0D4-4763-90A3-DBAE37445A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6428C60-BADF-461E-ACB1-6AC412BA55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Event design</Template>
  <TotalTime>0</TotalTime>
  <Words>100</Words>
  <Application>Microsoft Office PowerPoint</Application>
  <PresentationFormat>Widescreen</PresentationFormat>
  <Paragraphs>31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Century Gothic</vt:lpstr>
      <vt:lpstr>inherit</vt:lpstr>
      <vt:lpstr>Tahoma</vt:lpstr>
      <vt:lpstr>Wingdings 3</vt:lpstr>
      <vt:lpstr>Wisp</vt:lpstr>
      <vt:lpstr>السمنة</vt:lpstr>
      <vt:lpstr>PowerPoint Presentation</vt:lpstr>
      <vt:lpstr>أعراض السمنة</vt:lpstr>
      <vt:lpstr>أسباب السمنة</vt:lpstr>
      <vt:lpstr>علاج السمنة</vt:lpstr>
      <vt:lpstr>خبر صحفي عن السمنة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2023-05-15T15:19:35Z</dcterms:created>
  <dcterms:modified xsi:type="dcterms:W3CDTF">2023-05-20T13:42:44Z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