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900CC"/>
    <a:srgbClr val="FFCC00"/>
    <a:srgbClr val="0000FF"/>
    <a:srgbClr val="0099CC"/>
    <a:srgbClr val="E8780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D231-0112-4FC6-89C3-D0720114BB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AEB97-4661-4475-941A-5CB437D06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04A8B0-B0D3-4D5D-9696-DFB6B48EC605}"/>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5" name="Footer Placeholder 4">
            <a:extLst>
              <a:ext uri="{FF2B5EF4-FFF2-40B4-BE49-F238E27FC236}">
                <a16:creationId xmlns:a16="http://schemas.microsoft.com/office/drawing/2014/main" id="{240F77AF-284E-4913-8D8C-3C8B7B607B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17490C-2947-4998-ADA5-328594D56C76}"/>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393338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539E-E36D-472F-9942-F1AF79A7E4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921B4-EA43-4942-BD2D-97ADF938E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3964B-19E5-4496-9437-08E7E7A653E5}"/>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5" name="Footer Placeholder 4">
            <a:extLst>
              <a:ext uri="{FF2B5EF4-FFF2-40B4-BE49-F238E27FC236}">
                <a16:creationId xmlns:a16="http://schemas.microsoft.com/office/drawing/2014/main" id="{2C272B0D-35DF-42A1-914A-970D842E7F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9A08F3-6A22-433D-AAE1-A72298D25C87}"/>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376174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98F80-34E0-4A06-8A8B-5C354EB1F5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9961-9A27-467C-BD2E-763B9FDA8D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D5B52-6BFC-4DB7-954D-7A2E840CB027}"/>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5" name="Footer Placeholder 4">
            <a:extLst>
              <a:ext uri="{FF2B5EF4-FFF2-40B4-BE49-F238E27FC236}">
                <a16:creationId xmlns:a16="http://schemas.microsoft.com/office/drawing/2014/main" id="{16CD6F71-28CF-47DE-A969-E9CC93ABE1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10F4CF-2A43-403E-A19A-FC56E2DDA974}"/>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109670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E104-5BD1-4C6F-B539-425C62DF74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5DDC3-3079-48D7-A405-24B0AA855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F9C1B-D77F-4FA6-8BBE-4F9A5CCB74A2}"/>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5" name="Footer Placeholder 4">
            <a:extLst>
              <a:ext uri="{FF2B5EF4-FFF2-40B4-BE49-F238E27FC236}">
                <a16:creationId xmlns:a16="http://schemas.microsoft.com/office/drawing/2014/main" id="{1D3B0925-79A7-4A1B-B50F-1F330EA746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F3D901-D6EE-4990-AD8E-D5B40B187FBB}"/>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10125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4251-DC74-467D-8075-744CA598F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DBBA2-7857-4B46-AAB3-8C9B15565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A42-30CB-448B-AB15-762EF9E128A2}"/>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5" name="Footer Placeholder 4">
            <a:extLst>
              <a:ext uri="{FF2B5EF4-FFF2-40B4-BE49-F238E27FC236}">
                <a16:creationId xmlns:a16="http://schemas.microsoft.com/office/drawing/2014/main" id="{30A18916-B028-4BEB-8C13-886259456E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F62E49-EAAA-4849-88FF-20FCE14C53D0}"/>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422076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06F6-23AF-4602-8E40-1D350DBE4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04253-4100-413A-919C-98637E75C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63CDE-8856-4417-B8EA-13577E93C1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2687E-7CC2-4FF1-B7F3-DA739A35556A}"/>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6" name="Footer Placeholder 5">
            <a:extLst>
              <a:ext uri="{FF2B5EF4-FFF2-40B4-BE49-F238E27FC236}">
                <a16:creationId xmlns:a16="http://schemas.microsoft.com/office/drawing/2014/main" id="{301B7363-27C6-40CA-9D08-74C748513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AE2E47-96CE-4114-8672-D1140BBB475B}"/>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220922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33EA-0BB5-490A-A95A-D1E4E471AB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524634-2B51-4B6D-9061-4039A26D8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A74AEE-8EFC-459C-9099-AD5FBC97E4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D97264-82FF-48C7-AC93-4A16E3015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9947BE-E16C-46EE-A459-38F64D4360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ACF7E-559F-4878-9744-B39AD92C4D42}"/>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8" name="Footer Placeholder 7">
            <a:extLst>
              <a:ext uri="{FF2B5EF4-FFF2-40B4-BE49-F238E27FC236}">
                <a16:creationId xmlns:a16="http://schemas.microsoft.com/office/drawing/2014/main" id="{A5014E41-0793-454E-B959-9DED4C0177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CD8CF0-66E9-4C45-91A2-2128D872562D}"/>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165016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390D-B64C-48CD-9DC5-322DA5A870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FD9FD-A256-40E1-824D-E6B3CD4E1943}"/>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4" name="Footer Placeholder 3">
            <a:extLst>
              <a:ext uri="{FF2B5EF4-FFF2-40B4-BE49-F238E27FC236}">
                <a16:creationId xmlns:a16="http://schemas.microsoft.com/office/drawing/2014/main" id="{DC74318D-9043-4EB5-B0CC-E7C7CCE9AD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C32BAC-61A9-4F67-9DA0-10643B3CDBC9}"/>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374114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738B0-5997-4427-B647-91DC9A9EBBCE}"/>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3" name="Footer Placeholder 2">
            <a:extLst>
              <a:ext uri="{FF2B5EF4-FFF2-40B4-BE49-F238E27FC236}">
                <a16:creationId xmlns:a16="http://schemas.microsoft.com/office/drawing/2014/main" id="{B4077B9B-E4BF-44C6-8213-464AAE8C3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4B7BEA-8CDD-4C0A-98FA-AA698ED4A7BA}"/>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409153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15A2-1740-401B-BA98-007D54383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9C881B-FA19-43BC-B2D1-839F389F6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FD6686-DC11-48D3-A58E-2A4E7D32D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12D5-694F-42A2-BB6B-8F50B141EDA5}"/>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6" name="Footer Placeholder 5">
            <a:extLst>
              <a:ext uri="{FF2B5EF4-FFF2-40B4-BE49-F238E27FC236}">
                <a16:creationId xmlns:a16="http://schemas.microsoft.com/office/drawing/2014/main" id="{090505AE-ECA4-4AF8-BF32-328122AFD9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AF007C-DE97-4330-ADB0-6EB68CFCC3E2}"/>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299049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B355-99FB-4231-8D46-C371B5609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1D084-1CD9-4DFD-8935-15D716170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2C655F-C6FA-4C3A-ACB8-730AFE591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13146-E4D7-4B19-91C5-699E0A61B775}"/>
              </a:ext>
            </a:extLst>
          </p:cNvPr>
          <p:cNvSpPr>
            <a:spLocks noGrp="1"/>
          </p:cNvSpPr>
          <p:nvPr>
            <p:ph type="dt" sz="half" idx="10"/>
          </p:nvPr>
        </p:nvSpPr>
        <p:spPr/>
        <p:txBody>
          <a:bodyPr/>
          <a:lstStyle/>
          <a:p>
            <a:fld id="{6F91F364-AF82-49CF-8920-AF09A1184118}" type="datetimeFigureOut">
              <a:rPr lang="en-US" smtClean="0"/>
              <a:t>5/17/2023</a:t>
            </a:fld>
            <a:endParaRPr lang="en-US" dirty="0"/>
          </a:p>
        </p:txBody>
      </p:sp>
      <p:sp>
        <p:nvSpPr>
          <p:cNvPr id="6" name="Footer Placeholder 5">
            <a:extLst>
              <a:ext uri="{FF2B5EF4-FFF2-40B4-BE49-F238E27FC236}">
                <a16:creationId xmlns:a16="http://schemas.microsoft.com/office/drawing/2014/main" id="{C125E4DC-CDB7-4CF9-B56B-D946A20D96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F9CF25-31A8-41AB-BB7A-B38567B7731D}"/>
              </a:ext>
            </a:extLst>
          </p:cNvPr>
          <p:cNvSpPr>
            <a:spLocks noGrp="1"/>
          </p:cNvSpPr>
          <p:nvPr>
            <p:ph type="sldNum" sz="quarter" idx="12"/>
          </p:nvPr>
        </p:nvSpPr>
        <p:spPr/>
        <p:txBody>
          <a:bodyPr/>
          <a:lstStyle/>
          <a:p>
            <a:fld id="{7E0A6E29-D97E-4039-BE8E-243F47B98AE8}" type="slidenum">
              <a:rPr lang="en-US" smtClean="0"/>
              <a:t>‹#›</a:t>
            </a:fld>
            <a:endParaRPr lang="en-US" dirty="0"/>
          </a:p>
        </p:txBody>
      </p:sp>
    </p:spTree>
    <p:extLst>
      <p:ext uri="{BB962C8B-B14F-4D97-AF65-F5344CB8AC3E}">
        <p14:creationId xmlns:p14="http://schemas.microsoft.com/office/powerpoint/2010/main" val="21327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2C8A6-320C-4B2A-A074-E6D6F6F05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A09DCD-38A2-4E42-B49E-19A6F54E1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9D34B-418E-4425-AE5B-AEC871144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1F364-AF82-49CF-8920-AF09A1184118}" type="datetimeFigureOut">
              <a:rPr lang="en-US" smtClean="0"/>
              <a:t>5/17/2023</a:t>
            </a:fld>
            <a:endParaRPr lang="en-US" dirty="0"/>
          </a:p>
        </p:txBody>
      </p:sp>
      <p:sp>
        <p:nvSpPr>
          <p:cNvPr id="5" name="Footer Placeholder 4">
            <a:extLst>
              <a:ext uri="{FF2B5EF4-FFF2-40B4-BE49-F238E27FC236}">
                <a16:creationId xmlns:a16="http://schemas.microsoft.com/office/drawing/2014/main" id="{1AF713EE-AA91-460B-A929-CCD5AC986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2F76DB-F208-44ED-8195-E6342D798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A6E29-D97E-4039-BE8E-243F47B98AE8}" type="slidenum">
              <a:rPr lang="en-US" smtClean="0"/>
              <a:t>‹#›</a:t>
            </a:fld>
            <a:endParaRPr lang="en-US" dirty="0"/>
          </a:p>
        </p:txBody>
      </p:sp>
    </p:spTree>
    <p:extLst>
      <p:ext uri="{BB962C8B-B14F-4D97-AF65-F5344CB8AC3E}">
        <p14:creationId xmlns:p14="http://schemas.microsoft.com/office/powerpoint/2010/main" val="295173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F231-6538-413C-A471-49ADEFC4FCBD}"/>
              </a:ext>
            </a:extLst>
          </p:cNvPr>
          <p:cNvSpPr>
            <a:spLocks noGrp="1"/>
          </p:cNvSpPr>
          <p:nvPr>
            <p:ph type="ctrTitle"/>
          </p:nvPr>
        </p:nvSpPr>
        <p:spPr/>
        <p:txBody>
          <a:bodyPr/>
          <a:lstStyle/>
          <a:p>
            <a:r>
              <a:rPr lang="en-US" b="1" dirty="0">
                <a:solidFill>
                  <a:schemeClr val="bg1"/>
                </a:solidFill>
              </a:rPr>
              <a:t>Notre Patrie</a:t>
            </a:r>
          </a:p>
        </p:txBody>
      </p:sp>
      <p:sp>
        <p:nvSpPr>
          <p:cNvPr id="3" name="Subtitle 2">
            <a:extLst>
              <a:ext uri="{FF2B5EF4-FFF2-40B4-BE49-F238E27FC236}">
                <a16:creationId xmlns:a16="http://schemas.microsoft.com/office/drawing/2014/main" id="{C870B7E2-9619-4F95-B58B-624290AF85C8}"/>
              </a:ext>
            </a:extLst>
          </p:cNvPr>
          <p:cNvSpPr>
            <a:spLocks noGrp="1"/>
          </p:cNvSpPr>
          <p:nvPr>
            <p:ph type="subTitle" idx="1"/>
          </p:nvPr>
        </p:nvSpPr>
        <p:spPr/>
        <p:txBody>
          <a:bodyPr/>
          <a:lstStyle/>
          <a:p>
            <a:r>
              <a:rPr lang="en-US" b="1" dirty="0">
                <a:solidFill>
                  <a:schemeClr val="bg1"/>
                </a:solidFill>
              </a:rPr>
              <a:t>Par: Natali Nijmeh, Yasmina Alam, Tina Bqaeen</a:t>
            </a:r>
          </a:p>
        </p:txBody>
      </p:sp>
    </p:spTree>
    <p:extLst>
      <p:ext uri="{BB962C8B-B14F-4D97-AF65-F5344CB8AC3E}">
        <p14:creationId xmlns:p14="http://schemas.microsoft.com/office/powerpoint/2010/main" val="12814999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artisticCrisscrossEtching trans="51000" pressure="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3EF088-F98E-45DB-9B4C-989D4E06B542}"/>
              </a:ext>
            </a:extLst>
          </p:cNvPr>
          <p:cNvSpPr>
            <a:spLocks noGrp="1"/>
          </p:cNvSpPr>
          <p:nvPr>
            <p:ph idx="1"/>
          </p:nvPr>
        </p:nvSpPr>
        <p:spPr>
          <a:xfrm>
            <a:off x="1316502" y="1606329"/>
            <a:ext cx="10515600" cy="4351338"/>
          </a:xfrm>
        </p:spPr>
        <p:txBody>
          <a:bodyPr/>
          <a:lstStyle/>
          <a:p>
            <a:pPr marL="0" indent="0">
              <a:buNone/>
            </a:pPr>
            <a:r>
              <a:rPr lang="fr-FR" b="1" dirty="0">
                <a:solidFill>
                  <a:schemeClr val="bg2">
                    <a:lumMod val="10000"/>
                  </a:schemeClr>
                </a:solidFill>
                <a:latin typeface="Abadi" panose="020B0604020104020204" pitchFamily="34" charset="0"/>
              </a:rPr>
              <a:t>Notre chère patrie, la Jordanie, est située au Moyen-Orient, en Asie, elle est bordée par la Syrie du nord, l’Arabie saoudite de l’est et du sud, l’Irak du nord-est, et la Palestine de l’ouest. Sa nom complet est le Royaume hachémite de Jordanie et sa capitale est la belle ville d’amman. Saviez-vous qu’amman est l’une des plus anciennes villes ? Aussi, avez-vous jamais demandé qui a construit la ville brillante de Petra? bien sûr les nabatéens qui étaient une vieille tribu très importante en Jordanie.</a:t>
            </a:r>
            <a:endParaRPr lang="en-US" b="1" dirty="0">
              <a:solidFill>
                <a:schemeClr val="bg2">
                  <a:lumMod val="10000"/>
                </a:schemeClr>
              </a:solidFill>
              <a:latin typeface="Abadi" panose="020B0604020104020204" pitchFamily="34" charset="0"/>
            </a:endParaRPr>
          </a:p>
          <a:p>
            <a:endParaRPr lang="en-US" dirty="0"/>
          </a:p>
        </p:txBody>
      </p:sp>
      <p:pic>
        <p:nvPicPr>
          <p:cNvPr id="1026" name="Picture 2" descr="Amman travel - Lonely Planet | Jordan, Middle East">
            <a:extLst>
              <a:ext uri="{FF2B5EF4-FFF2-40B4-BE49-F238E27FC236}">
                <a16:creationId xmlns:a16="http://schemas.microsoft.com/office/drawing/2014/main" id="{8A04FA6C-190B-401D-B173-4ED23597E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576" y="4525565"/>
            <a:ext cx="3297922" cy="2194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re is Jordan Located on the Map? | Step Into Jordan">
            <a:extLst>
              <a:ext uri="{FF2B5EF4-FFF2-40B4-BE49-F238E27FC236}">
                <a16:creationId xmlns:a16="http://schemas.microsoft.com/office/drawing/2014/main" id="{2285D779-734A-4475-90AA-C62150AF9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 y="4869082"/>
            <a:ext cx="2133600" cy="18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1727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55000" pressure="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EFBD-7ECF-43E3-9964-137BC8BD3AFA}"/>
              </a:ext>
            </a:extLst>
          </p:cNvPr>
          <p:cNvSpPr>
            <a:spLocks noGrp="1"/>
          </p:cNvSpPr>
          <p:nvPr>
            <p:ph type="title"/>
          </p:nvPr>
        </p:nvSpPr>
        <p:spPr/>
        <p:txBody>
          <a:bodyPr/>
          <a:lstStyle/>
          <a:p>
            <a:r>
              <a:rPr lang="en-US" b="1" i="1" dirty="0">
                <a:solidFill>
                  <a:srgbClr val="FF66FF"/>
                </a:solidFill>
              </a:rPr>
              <a:t>Nourriture</a:t>
            </a:r>
          </a:p>
        </p:txBody>
      </p:sp>
      <p:sp>
        <p:nvSpPr>
          <p:cNvPr id="3" name="Content Placeholder 2">
            <a:extLst>
              <a:ext uri="{FF2B5EF4-FFF2-40B4-BE49-F238E27FC236}">
                <a16:creationId xmlns:a16="http://schemas.microsoft.com/office/drawing/2014/main" id="{38B8C843-CA19-473D-81B9-FECACBC2CC5C}"/>
              </a:ext>
            </a:extLst>
          </p:cNvPr>
          <p:cNvSpPr>
            <a:spLocks noGrp="1"/>
          </p:cNvSpPr>
          <p:nvPr>
            <p:ph idx="1"/>
          </p:nvPr>
        </p:nvSpPr>
        <p:spPr/>
        <p:txBody>
          <a:bodyPr/>
          <a:lstStyle/>
          <a:p>
            <a:pPr marL="0" indent="0">
              <a:buNone/>
            </a:pPr>
            <a:r>
              <a:rPr lang="fr-FR" b="1" dirty="0">
                <a:solidFill>
                  <a:schemeClr val="bg2">
                    <a:lumMod val="10000"/>
                  </a:schemeClr>
                </a:solidFill>
                <a:latin typeface="Abadi" panose="020B0604020104020204" pitchFamily="34" charset="0"/>
              </a:rPr>
              <a:t>Mansaf, le plat principal de Jordanie, est faite de riz, d’agneau et de confiture. le nom mansaf vient du grand plat terme, dans lequel il est servi dans. Knafeh, le dessert principal de Jordanie, est faite de fromage, de sucre, de pâte et de sirop d’attr. Les deux sont délicieux bien sûr!</a:t>
            </a:r>
            <a:endParaRPr lang="en-US" b="1" dirty="0">
              <a:solidFill>
                <a:schemeClr val="bg2">
                  <a:lumMod val="10000"/>
                </a:schemeClr>
              </a:solidFill>
              <a:latin typeface="Abadi" panose="020B0604020104020204" pitchFamily="34" charset="0"/>
            </a:endParaRPr>
          </a:p>
        </p:txBody>
      </p:sp>
      <p:pic>
        <p:nvPicPr>
          <p:cNvPr id="2050" name="Picture 2" descr="Jordanian Mansaf with Jameed Sauce - butfirstchai.com">
            <a:extLst>
              <a:ext uri="{FF2B5EF4-FFF2-40B4-BE49-F238E27FC236}">
                <a16:creationId xmlns:a16="http://schemas.microsoft.com/office/drawing/2014/main" id="{439B9EE7-17EE-4F10-BCF6-F150899CD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106" y="4191804"/>
            <a:ext cx="2812659" cy="23010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nafeh Nabulsieh - Sweet burger Stockholm">
            <a:extLst>
              <a:ext uri="{FF2B5EF4-FFF2-40B4-BE49-F238E27FC236}">
                <a16:creationId xmlns:a16="http://schemas.microsoft.com/office/drawing/2014/main" id="{EDA409B0-B5F3-4494-8D4E-D90E293E0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386" y="4191804"/>
            <a:ext cx="3610414" cy="240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08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49000" pressure="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0298-A1A1-4924-907B-F65A6B050911}"/>
              </a:ext>
            </a:extLst>
          </p:cNvPr>
          <p:cNvSpPr>
            <a:spLocks noGrp="1"/>
          </p:cNvSpPr>
          <p:nvPr>
            <p:ph type="title"/>
          </p:nvPr>
        </p:nvSpPr>
        <p:spPr/>
        <p:txBody>
          <a:bodyPr/>
          <a:lstStyle/>
          <a:p>
            <a:r>
              <a:rPr lang="en-US" b="1" i="1" dirty="0">
                <a:solidFill>
                  <a:srgbClr val="0099CC"/>
                </a:solidFill>
              </a:rPr>
              <a:t>Langue</a:t>
            </a:r>
          </a:p>
        </p:txBody>
      </p:sp>
      <p:sp>
        <p:nvSpPr>
          <p:cNvPr id="3" name="Content Placeholder 2">
            <a:extLst>
              <a:ext uri="{FF2B5EF4-FFF2-40B4-BE49-F238E27FC236}">
                <a16:creationId xmlns:a16="http://schemas.microsoft.com/office/drawing/2014/main" id="{5DACDF30-630B-46AA-B819-9D5A0E58146D}"/>
              </a:ext>
            </a:extLst>
          </p:cNvPr>
          <p:cNvSpPr>
            <a:spLocks noGrp="1"/>
          </p:cNvSpPr>
          <p:nvPr>
            <p:ph idx="1"/>
          </p:nvPr>
        </p:nvSpPr>
        <p:spPr/>
        <p:txBody>
          <a:bodyPr/>
          <a:lstStyle/>
          <a:p>
            <a:pPr marL="0" indent="0">
              <a:buNone/>
            </a:pPr>
            <a:r>
              <a:rPr lang="fr-FR" b="1" dirty="0">
                <a:solidFill>
                  <a:schemeClr val="bg2">
                    <a:lumMod val="10000"/>
                  </a:schemeClr>
                </a:solidFill>
                <a:latin typeface="Abadi" panose="020B0604020104020204" pitchFamily="34" charset="0"/>
              </a:rPr>
              <a:t>Arabe, notre belle langue maternelle, est la langue officielle de la Jordanie. L’anglais est également largement parlé en Jordanie. </a:t>
            </a:r>
            <a:endParaRPr lang="en-US" b="1" dirty="0">
              <a:solidFill>
                <a:schemeClr val="bg2">
                  <a:lumMod val="10000"/>
                </a:schemeClr>
              </a:solidFill>
              <a:latin typeface="Abadi" panose="020B0604020104020204" pitchFamily="34" charset="0"/>
            </a:endParaRPr>
          </a:p>
        </p:txBody>
      </p:sp>
      <p:pic>
        <p:nvPicPr>
          <p:cNvPr id="3074" name="Picture 2" descr="Modern standard Arabic and colloquial Arabic, which to choose?">
            <a:extLst>
              <a:ext uri="{FF2B5EF4-FFF2-40B4-BE49-F238E27FC236}">
                <a16:creationId xmlns:a16="http://schemas.microsoft.com/office/drawing/2014/main" id="{5E5871B7-034C-4009-861F-2CD756F45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238" y="3871913"/>
            <a:ext cx="3795536" cy="243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45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extLst>
              <a:ext uri="{BEBA8EAE-BF5A-486C-A8C5-ECC9F3942E4B}">
                <a14:imgProps xmlns:a14="http://schemas.microsoft.com/office/drawing/2010/main">
                  <a14:imgLayer r:embed="rId3">
                    <a14:imgEffect>
                      <a14:artisticCrisscrossEtching trans="44000" pressure="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7E5F-8C78-4352-B21B-A7BE768A16B2}"/>
              </a:ext>
            </a:extLst>
          </p:cNvPr>
          <p:cNvSpPr>
            <a:spLocks noGrp="1"/>
          </p:cNvSpPr>
          <p:nvPr>
            <p:ph type="title"/>
          </p:nvPr>
        </p:nvSpPr>
        <p:spPr/>
        <p:txBody>
          <a:bodyPr/>
          <a:lstStyle/>
          <a:p>
            <a:r>
              <a:rPr lang="en-US" b="1" i="1" dirty="0">
                <a:solidFill>
                  <a:srgbClr val="0000FF"/>
                </a:solidFill>
              </a:rPr>
              <a:t>Traditions de Jordanie</a:t>
            </a:r>
          </a:p>
        </p:txBody>
      </p:sp>
      <p:sp>
        <p:nvSpPr>
          <p:cNvPr id="3" name="Content Placeholder 2">
            <a:extLst>
              <a:ext uri="{FF2B5EF4-FFF2-40B4-BE49-F238E27FC236}">
                <a16:creationId xmlns:a16="http://schemas.microsoft.com/office/drawing/2014/main" id="{38ABE5F4-252C-432C-961A-20B626940292}"/>
              </a:ext>
            </a:extLst>
          </p:cNvPr>
          <p:cNvSpPr>
            <a:spLocks noGrp="1"/>
          </p:cNvSpPr>
          <p:nvPr>
            <p:ph idx="1"/>
          </p:nvPr>
        </p:nvSpPr>
        <p:spPr/>
        <p:txBody>
          <a:bodyPr/>
          <a:lstStyle/>
          <a:p>
            <a:r>
              <a:rPr lang="fr-FR" b="1" dirty="0">
                <a:solidFill>
                  <a:schemeClr val="bg2">
                    <a:lumMod val="10000"/>
                  </a:schemeClr>
                </a:solidFill>
                <a:latin typeface="Abadi" panose="020B0604020104020204" pitchFamily="34" charset="0"/>
              </a:rPr>
              <a:t>Tout d’abord, le festival unique de Jerash qui a lieu dans l’ancienne ville de Jerash. </a:t>
            </a:r>
          </a:p>
          <a:p>
            <a:r>
              <a:rPr lang="fr-FR" b="1" dirty="0">
                <a:solidFill>
                  <a:schemeClr val="bg2">
                    <a:lumMod val="10000"/>
                  </a:schemeClr>
                </a:solidFill>
                <a:latin typeface="Abadi" panose="020B0604020104020204" pitchFamily="34" charset="0"/>
              </a:rPr>
              <a:t>La danse traditionnelle de jordan est dabkeh et il est souvent exécuté aux mariages et occasions heureuses.</a:t>
            </a:r>
          </a:p>
          <a:p>
            <a:r>
              <a:rPr lang="fr-FR" b="1" dirty="0">
                <a:solidFill>
                  <a:schemeClr val="bg2">
                    <a:lumMod val="10000"/>
                  </a:schemeClr>
                </a:solidFill>
                <a:latin typeface="Abadi" panose="020B0604020104020204" pitchFamily="34" charset="0"/>
              </a:rPr>
              <a:t>La musique traditionnelle de la Jordanie comprend des chants zajal ruraux joués avec oud, rabab et tablah par exemple.</a:t>
            </a:r>
          </a:p>
          <a:p>
            <a:endParaRPr lang="fr-FR" dirty="0">
              <a:solidFill>
                <a:srgbClr val="00B0F0"/>
              </a:solidFill>
            </a:endParaRPr>
          </a:p>
          <a:p>
            <a:endParaRPr lang="en-US" dirty="0"/>
          </a:p>
        </p:txBody>
      </p:sp>
      <p:pic>
        <p:nvPicPr>
          <p:cNvPr id="4098" name="Picture 2" descr="Traditional Palestinian Dabke and Folk Music - ViaVii">
            <a:extLst>
              <a:ext uri="{FF2B5EF4-FFF2-40B4-BE49-F238E27FC236}">
                <a16:creationId xmlns:a16="http://schemas.microsoft.com/office/drawing/2014/main" id="{3E166A2F-6A4D-4DC8-ADBB-DA49EA231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61197"/>
            <a:ext cx="3193292" cy="20139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erash festival organisers baffled by recent withdrawals | Jordan Times">
            <a:extLst>
              <a:ext uri="{FF2B5EF4-FFF2-40B4-BE49-F238E27FC236}">
                <a16:creationId xmlns:a16="http://schemas.microsoft.com/office/drawing/2014/main" id="{E83F5F5E-8B71-403B-9939-3066538A0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0507" y="4602895"/>
            <a:ext cx="3193293" cy="21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1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51000" pressure="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84ED-781B-44BA-A047-B9911B109A4B}"/>
              </a:ext>
            </a:extLst>
          </p:cNvPr>
          <p:cNvSpPr>
            <a:spLocks noGrp="1"/>
          </p:cNvSpPr>
          <p:nvPr>
            <p:ph type="title"/>
          </p:nvPr>
        </p:nvSpPr>
        <p:spPr/>
        <p:txBody>
          <a:bodyPr/>
          <a:lstStyle/>
          <a:p>
            <a:r>
              <a:rPr lang="en-US" b="1" i="1" dirty="0">
                <a:solidFill>
                  <a:srgbClr val="9900CC"/>
                </a:solidFill>
                <a:effectLst/>
              </a:rPr>
              <a:t>Vallée de la Lune</a:t>
            </a:r>
            <a:endParaRPr lang="en-US" b="1" i="1" dirty="0">
              <a:solidFill>
                <a:srgbClr val="9900CC"/>
              </a:solidFill>
            </a:endParaRPr>
          </a:p>
        </p:txBody>
      </p:sp>
      <p:sp>
        <p:nvSpPr>
          <p:cNvPr id="3" name="Content Placeholder 2">
            <a:extLst>
              <a:ext uri="{FF2B5EF4-FFF2-40B4-BE49-F238E27FC236}">
                <a16:creationId xmlns:a16="http://schemas.microsoft.com/office/drawing/2014/main" id="{91BC90E1-9A61-48AB-AB94-187A1B7F96E1}"/>
              </a:ext>
            </a:extLst>
          </p:cNvPr>
          <p:cNvSpPr>
            <a:spLocks noGrp="1"/>
          </p:cNvSpPr>
          <p:nvPr>
            <p:ph idx="1"/>
          </p:nvPr>
        </p:nvSpPr>
        <p:spPr/>
        <p:txBody>
          <a:bodyPr/>
          <a:lstStyle/>
          <a:p>
            <a:pPr marL="0" indent="0">
              <a:buNone/>
            </a:pPr>
            <a:r>
              <a:rPr lang="fr-FR" b="1" dirty="0">
                <a:solidFill>
                  <a:schemeClr val="bg2">
                    <a:lumMod val="10000"/>
                  </a:schemeClr>
                </a:solidFill>
                <a:latin typeface="Abadi" panose="020B0604020104020204" pitchFamily="34" charset="0"/>
              </a:rPr>
              <a:t>La vallée de la lune, wadi rum, est une vallée et un désert au sud du Jourdain. C’est la plus grande vallée de Jordanie et elle est à 60 km à l’est d’Aqaba. Le nom Rum vient du mot araméen haut. Il a beaucoup de belles scènes et vues non seulement dans la journée mais aussi la nuit!</a:t>
            </a:r>
            <a:endParaRPr lang="en-US" b="1" dirty="0">
              <a:solidFill>
                <a:schemeClr val="bg2">
                  <a:lumMod val="10000"/>
                </a:schemeClr>
              </a:solidFill>
              <a:latin typeface="Abadi" panose="020B0604020104020204" pitchFamily="34" charset="0"/>
            </a:endParaRPr>
          </a:p>
        </p:txBody>
      </p:sp>
      <p:pic>
        <p:nvPicPr>
          <p:cNvPr id="5122" name="Picture 2" descr="Wadi Rum travel - Lonely Planet | Jordan, Middle East">
            <a:extLst>
              <a:ext uri="{FF2B5EF4-FFF2-40B4-BE49-F238E27FC236}">
                <a16:creationId xmlns:a16="http://schemas.microsoft.com/office/drawing/2014/main" id="{7779D484-6CA8-4A62-9BEC-FA1506A21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476" y="3958765"/>
            <a:ext cx="3794637" cy="27444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9 of the Best Wadi Rum Camps in Jordan (2023) - Jordan Traveler">
            <a:extLst>
              <a:ext uri="{FF2B5EF4-FFF2-40B4-BE49-F238E27FC236}">
                <a16:creationId xmlns:a16="http://schemas.microsoft.com/office/drawing/2014/main" id="{03310B1E-2507-438F-BE31-3E1DA6449E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531" y="4000648"/>
            <a:ext cx="5222045" cy="247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0509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57000" pressure="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1947A1-A309-4CE9-AE47-42E03AFAFB8F}"/>
              </a:ext>
            </a:extLst>
          </p:cNvPr>
          <p:cNvSpPr>
            <a:spLocks noGrp="1"/>
          </p:cNvSpPr>
          <p:nvPr>
            <p:ph idx="1"/>
          </p:nvPr>
        </p:nvSpPr>
        <p:spPr/>
        <p:txBody>
          <a:bodyPr/>
          <a:lstStyle/>
          <a:p>
            <a:pPr marL="0" indent="0">
              <a:buNone/>
            </a:pPr>
            <a:r>
              <a:rPr lang="fr-FR" b="1" dirty="0">
                <a:solidFill>
                  <a:schemeClr val="bg2">
                    <a:lumMod val="10000"/>
                  </a:schemeClr>
                </a:solidFill>
                <a:latin typeface="Abadi" panose="020B0604020104020204" pitchFamily="34" charset="0"/>
              </a:rPr>
              <a:t>Comme vous pouvez le voir sur la photo ci-dessous, c’est l’une des nombreuses scènes à couper le souffle à Wadi Rum. Il y a une belle tente bédouine, avec une expérience bédouine complète avec un délicieux thé et café arabe, avec mandy fraîchement cuit sous terre et les vêtements traditionnels de la Jordanie.</a:t>
            </a:r>
            <a:endParaRPr lang="en-US" b="1" dirty="0">
              <a:solidFill>
                <a:schemeClr val="bg2">
                  <a:lumMod val="10000"/>
                </a:schemeClr>
              </a:solidFill>
              <a:latin typeface="Abadi" panose="020B0604020104020204" pitchFamily="34" charset="0"/>
            </a:endParaRPr>
          </a:p>
        </p:txBody>
      </p:sp>
    </p:spTree>
    <p:extLst>
      <p:ext uri="{BB962C8B-B14F-4D97-AF65-F5344CB8AC3E}">
        <p14:creationId xmlns:p14="http://schemas.microsoft.com/office/powerpoint/2010/main" val="1249251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2916</TotalTime>
  <Words>383</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Abadi</vt:lpstr>
      <vt:lpstr>Arial</vt:lpstr>
      <vt:lpstr>Calibri</vt:lpstr>
      <vt:lpstr>Calibri Light</vt:lpstr>
      <vt:lpstr>Office Theme</vt:lpstr>
      <vt:lpstr>Notre Patrie</vt:lpstr>
      <vt:lpstr>PowerPoint Presentation</vt:lpstr>
      <vt:lpstr>Nourriture</vt:lpstr>
      <vt:lpstr>Langue</vt:lpstr>
      <vt:lpstr>Traditions de Jordanie</vt:lpstr>
      <vt:lpstr>Vallée de la Lune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Partie</dc:title>
  <dc:creator>Salem .D.S.Nijmeh</dc:creator>
  <cp:lastModifiedBy>Salem .D.S.Nijmeh</cp:lastModifiedBy>
  <cp:revision>41</cp:revision>
  <dcterms:created xsi:type="dcterms:W3CDTF">2023-05-17T17:49:32Z</dcterms:created>
  <dcterms:modified xsi:type="dcterms:W3CDTF">2023-05-19T18:26:03Z</dcterms:modified>
</cp:coreProperties>
</file>