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2" r:id="rId4"/>
    <p:sldId id="263" r:id="rId5"/>
    <p:sldId id="259" r:id="rId6"/>
    <p:sldId id="260"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738A629-B57C-4028-8D2C-BDB94ECED7EF}"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0603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1880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81479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55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66617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90472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96115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46963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0651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3991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13941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84653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8A629-B57C-4028-8D2C-BDB94ECED7EF}"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8656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80258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8A629-B57C-4028-8D2C-BDB94ECED7EF}"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70420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2624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1770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738A629-B57C-4028-8D2C-BDB94ECED7EF}" type="datetimeFigureOut">
              <a:rPr lang="en-US" smtClean="0"/>
              <a:t>5/20/2023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0632FE8-890B-4EC6-A086-DDC3A0A5BC0D}" type="slidenum">
              <a:rPr lang="en-US" smtClean="0"/>
              <a:t>‹#›</a:t>
            </a:fld>
            <a:endParaRPr lang="en-US"/>
          </a:p>
        </p:txBody>
      </p:sp>
    </p:spTree>
    <p:extLst>
      <p:ext uri="{BB962C8B-B14F-4D97-AF65-F5344CB8AC3E}">
        <p14:creationId xmlns:p14="http://schemas.microsoft.com/office/powerpoint/2010/main" val="30855328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632C-C20C-41F0-B82E-6C5DE3F0243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2281052" y="4199321"/>
            <a:ext cx="9144000" cy="1641490"/>
          </a:xfrm>
        </p:spPr>
        <p:txBody>
          <a:bodyPr/>
          <a:lstStyle/>
          <a:p>
            <a:r>
              <a:rPr lang="ar-JO" b="1" dirty="0">
                <a:solidFill>
                  <a:schemeClr val="tx1"/>
                </a:solidFill>
                <a:latin typeface="Simplified Arabic" panose="02020603050405020304" pitchFamily="18" charset="-78"/>
                <a:cs typeface="Simplified Arabic" panose="02020603050405020304" pitchFamily="18" charset="-78"/>
              </a:rPr>
              <a:t>أيقونة الشعانين</a:t>
            </a:r>
            <a:endParaRPr lang="en-US" b="1" dirty="0">
              <a:solidFill>
                <a:schemeClr val="tx1"/>
              </a:solidFill>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a:xfrm>
            <a:off x="2281052" y="5463798"/>
            <a:ext cx="9144000" cy="754025"/>
          </a:xfrm>
        </p:spPr>
        <p:txBody>
          <a:bodyPr/>
          <a:lstStyle/>
          <a:p>
            <a:pPr rtl="1"/>
            <a:r>
              <a:rPr lang="ar-JO" b="1" dirty="0">
                <a:latin typeface="Simplified Arabic" panose="02020603050405020304" pitchFamily="18" charset="-78"/>
                <a:cs typeface="Simplified Arabic" panose="02020603050405020304" pitchFamily="18" charset="-78"/>
              </a:rPr>
              <a:t>عمل الطلبة: فادي طويل وحنا طويل وبيتر مخامرة</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2891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dirty="0">
                <a:latin typeface="Simplified Arabic" panose="02020603050405020304" pitchFamily="18" charset="-78"/>
                <a:cs typeface="Simplified Arabic" panose="02020603050405020304" pitchFamily="18" charset="-78"/>
              </a:rPr>
              <a:t>معنى كلمة 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algn="just" rtl="1"/>
            <a:r>
              <a:rPr lang="ar-JO" sz="2400" dirty="0">
                <a:latin typeface="Simplified Arabic" panose="02020603050405020304" pitchFamily="18" charset="-78"/>
                <a:cs typeface="Simplified Arabic" panose="02020603050405020304" pitchFamily="18" charset="-78"/>
              </a:rPr>
              <a:t>كلمة ال</a:t>
            </a:r>
            <a:r>
              <a:rPr lang="ar-SA" sz="2400" dirty="0">
                <a:latin typeface="Simplified Arabic" panose="02020603050405020304" pitchFamily="18" charset="-78"/>
                <a:cs typeface="Simplified Arabic" panose="02020603050405020304" pitchFamily="18" charset="-78"/>
              </a:rPr>
              <a:t>شعانين</a:t>
            </a:r>
            <a:r>
              <a:rPr lang="ar-JO" sz="2400" dirty="0">
                <a:latin typeface="Simplified Arabic" panose="02020603050405020304" pitchFamily="18" charset="-78"/>
                <a:cs typeface="Simplified Arabic" panose="02020603050405020304" pitchFamily="18" charset="-78"/>
              </a:rPr>
              <a:t> هي </a:t>
            </a:r>
            <a:r>
              <a:rPr lang="ar-SA" sz="2400" dirty="0">
                <a:latin typeface="Simplified Arabic" panose="02020603050405020304" pitchFamily="18" charset="-78"/>
                <a:cs typeface="Simplified Arabic" panose="02020603050405020304" pitchFamily="18" charset="-78"/>
              </a:rPr>
              <a:t>كلمة عبرانية من (هوشعنا) أوصنا.</a:t>
            </a:r>
            <a:r>
              <a:rPr lang="ar-JO"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معناها (يا رب خلص)</a:t>
            </a:r>
            <a:r>
              <a:rPr lang="ar-JO" sz="2400" dirty="0">
                <a:latin typeface="Simplified Arabic" panose="02020603050405020304" pitchFamily="18" charset="-78"/>
                <a:cs typeface="Simplified Arabic" panose="02020603050405020304" pitchFamily="18" charset="-78"/>
              </a:rPr>
              <a:t>.</a:t>
            </a:r>
          </a:p>
          <a:p>
            <a:pPr algn="just" rtl="1"/>
            <a:r>
              <a:rPr lang="ar-JO" sz="2400" dirty="0">
                <a:latin typeface="Simplified Arabic" panose="02020603050405020304" pitchFamily="18" charset="-78"/>
                <a:cs typeface="Simplified Arabic" panose="02020603050405020304" pitchFamily="18" charset="-78"/>
              </a:rPr>
              <a:t>أحد الشعانين</a:t>
            </a:r>
            <a:r>
              <a:rPr lang="ar-SA" sz="2400" dirty="0">
                <a:latin typeface="Simplified Arabic" panose="02020603050405020304" pitchFamily="18" charset="-78"/>
                <a:cs typeface="Simplified Arabic" panose="02020603050405020304" pitchFamily="18" charset="-78"/>
              </a:rPr>
              <a:t> يأتي قبل الفصح بأسبوع وهو الأحد الأخير من الصوم واليوم الأول من أسبوع الآلام.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 وفيه يبارك الكاهن أغصان الشجر من الزيتون وسعف النخيل ب</a:t>
            </a:r>
            <a:r>
              <a:rPr lang="ar-JO" sz="2400" dirty="0">
                <a:latin typeface="Simplified Arabic" panose="02020603050405020304" pitchFamily="18" charset="-78"/>
                <a:cs typeface="Simplified Arabic" panose="02020603050405020304" pitchFamily="18" charset="-78"/>
              </a:rPr>
              <a:t>الكنيسة</a:t>
            </a:r>
            <a:r>
              <a:rPr lang="ar-SA" sz="2400" dirty="0">
                <a:latin typeface="Simplified Arabic" panose="02020603050405020304" pitchFamily="18" charset="-78"/>
                <a:cs typeface="Simplified Arabic" panose="02020603050405020304" pitchFamily="18" charset="-78"/>
              </a:rPr>
              <a:t> بطريقة رمزية تذكارًا لدخول السيد المسيح الاحتفالي إلى أورشليم.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وذلك أن المسيح غادر بيت عنيا قبل الفصح بستة أيام وسار إلى الهيكل فكان الجمع الغفير من الشعب يفرشون ثيابهم أمامه وآخرون يقطعون أغصان الشجر ويطرحونها في طريقة احتفاء به وهم يصرخون (</a:t>
            </a:r>
            <a:r>
              <a:rPr lang="ar-SA" sz="2400" b="1" dirty="0">
                <a:latin typeface="Simplified Arabic" panose="02020603050405020304" pitchFamily="18" charset="-78"/>
                <a:cs typeface="Simplified Arabic" panose="02020603050405020304" pitchFamily="18" charset="-78"/>
              </a:rPr>
              <a:t>هوشعنا لابن داود مبارك الآتي باسم الرب هوشعنا في الأعالي</a:t>
            </a:r>
            <a:r>
              <a:rPr lang="ar-JO" sz="2400" b="1" dirty="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231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4" y="308759"/>
            <a:ext cx="5701145" cy="1381930"/>
          </a:xfrm>
        </p:spPr>
        <p:txBody>
          <a:bodyPr/>
          <a:lstStyle/>
          <a:p>
            <a:pPr algn="ctr" rtl="1"/>
            <a:r>
              <a:rPr lang="ar-JO" dirty="0">
                <a:latin typeface="Simplified Arabic" panose="02020603050405020304" pitchFamily="18" charset="-78"/>
                <a:cs typeface="Simplified Arabic" panose="02020603050405020304" pitchFamily="18" charset="-78"/>
              </a:rPr>
              <a:t>شرح أيقونة الشعانين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5247118" y="1825625"/>
            <a:ext cx="6106682" cy="4123769"/>
          </a:xfrm>
        </p:spPr>
        <p:txBody>
          <a:bodyPr/>
          <a:lstStyle/>
          <a:p>
            <a:pPr marL="0" indent="0" algn="just" rtl="1">
              <a:buNone/>
            </a:pPr>
            <a:r>
              <a:rPr lang="ar-JO" dirty="0">
                <a:latin typeface="Simplified Arabic" panose="02020603050405020304" pitchFamily="18" charset="-78"/>
                <a:cs typeface="Simplified Arabic" panose="02020603050405020304" pitchFamily="18" charset="-78"/>
              </a:rPr>
              <a:t>تتميز أيقونة الشعانين بطابع الاحتفال والانتصار، فمنظر أورشليم</a:t>
            </a:r>
            <a:r>
              <a:rPr lang="en-US" dirty="0">
                <a:latin typeface="Simplified Arabic" panose="02020603050405020304" pitchFamily="18" charset="-78"/>
                <a:cs typeface="Simplified Arabic" panose="02020603050405020304" pitchFamily="18" charset="-78"/>
              </a:rPr>
              <a:t> </a:t>
            </a:r>
            <a:r>
              <a:rPr lang="ar-JO" dirty="0">
                <a:latin typeface="Simplified Arabic" panose="02020603050405020304" pitchFamily="18" charset="-78"/>
                <a:cs typeface="Simplified Arabic" panose="02020603050405020304" pitchFamily="18" charset="-78"/>
              </a:rPr>
              <a:t>غالبا ما يكون باللون الأحمر أو الأبيض، وألوان الثياب المنثورة على الطريق يضفي على الأيقونة طابع البهجة. ففي الأفق نجد سور أورشليم بأبوابه المفتوحة، ورجال أورشليم ونساؤهم، يخرجون منها لاستقبال المخلص.</a:t>
            </a: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1E90DDD8-30F7-4AFF-ABE0-1DE256D1BD47}"/>
              </a:ext>
            </a:extLst>
          </p:cNvPr>
          <p:cNvPicPr>
            <a:picLocks noChangeAspect="1"/>
          </p:cNvPicPr>
          <p:nvPr/>
        </p:nvPicPr>
        <p:blipFill>
          <a:blip r:embed="rId2"/>
          <a:stretch>
            <a:fillRect/>
          </a:stretch>
        </p:blipFill>
        <p:spPr>
          <a:xfrm>
            <a:off x="124224" y="3822"/>
            <a:ext cx="4388399" cy="6854178"/>
          </a:xfrm>
          <a:prstGeom prst="rect">
            <a:avLst/>
          </a:prstGeom>
        </p:spPr>
      </p:pic>
    </p:spTree>
    <p:extLst>
      <p:ext uri="{BB962C8B-B14F-4D97-AF65-F5344CB8AC3E}">
        <p14:creationId xmlns:p14="http://schemas.microsoft.com/office/powerpoint/2010/main" val="35722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4EC4-6435-8FBA-1742-A6AEAB31C6DC}"/>
              </a:ext>
            </a:extLst>
          </p:cNvPr>
          <p:cNvSpPr>
            <a:spLocks noGrp="1"/>
          </p:cNvSpPr>
          <p:nvPr>
            <p:ph type="title"/>
          </p:nvPr>
        </p:nvSpPr>
        <p:spPr/>
        <p:txBody>
          <a:bodyPr/>
          <a:lstStyle/>
          <a:p>
            <a:pPr algn="ctr" rtl="1"/>
            <a:r>
              <a:rPr lang="ar-JO" b="1" dirty="0">
                <a:latin typeface="Simplified Arabic" panose="02020603050405020304" pitchFamily="18" charset="-78"/>
                <a:cs typeface="Simplified Arabic" panose="02020603050405020304" pitchFamily="18" charset="-78"/>
              </a:rPr>
              <a:t>الشخصيات الموجودة في الأيقونة</a:t>
            </a:r>
            <a:endParaRPr lang="en-GB"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1A4186A-4256-FB69-1E99-124F22CD35E0}"/>
              </a:ext>
            </a:extLst>
          </p:cNvPr>
          <p:cNvSpPr>
            <a:spLocks noGrp="1"/>
          </p:cNvSpPr>
          <p:nvPr>
            <p:ph idx="1"/>
          </p:nvPr>
        </p:nvSpPr>
        <p:spPr>
          <a:xfrm>
            <a:off x="7176976" y="1690688"/>
            <a:ext cx="4176823" cy="4486275"/>
          </a:xfrm>
        </p:spPr>
        <p:txBody>
          <a:bodyPr/>
          <a:lstStyle/>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الرب يسوع المسيح</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التلاميذ</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الأطفال</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الشعب</a:t>
            </a:r>
            <a:endParaRPr lang="en-GB" dirty="0">
              <a:latin typeface="Simplified Arabic" panose="02020603050405020304" pitchFamily="18" charset="-78"/>
              <a:cs typeface="Simplified Arabic" panose="02020603050405020304" pitchFamily="18" charset="-78"/>
            </a:endParaRPr>
          </a:p>
        </p:txBody>
      </p:sp>
      <p:pic>
        <p:nvPicPr>
          <p:cNvPr id="4" name="Picture 3" descr="أحد الشعانين أو أحد الدخول إلى أورشليم – Antiochian Orthodox Archdiocese of  Australia, New Zealand, and the Philippines">
            <a:extLst>
              <a:ext uri="{FF2B5EF4-FFF2-40B4-BE49-F238E27FC236}">
                <a16:creationId xmlns:a16="http://schemas.microsoft.com/office/drawing/2014/main" id="{5B2DAFDD-6A13-874E-929D-85D705987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83" y="1690688"/>
            <a:ext cx="6381573" cy="4486275"/>
          </a:xfrm>
          <a:prstGeom prst="rect">
            <a:avLst/>
          </a:prstGeom>
          <a:noFill/>
          <a:ln>
            <a:noFill/>
          </a:ln>
        </p:spPr>
      </p:pic>
    </p:spTree>
    <p:extLst>
      <p:ext uri="{BB962C8B-B14F-4D97-AF65-F5344CB8AC3E}">
        <p14:creationId xmlns:p14="http://schemas.microsoft.com/office/powerpoint/2010/main" val="370758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b="1" dirty="0">
                <a:latin typeface="Simplified Arabic" panose="02020603050405020304" pitchFamily="18" charset="-78"/>
                <a:cs typeface="Simplified Arabic" panose="02020603050405020304" pitchFamily="18" charset="-78"/>
              </a:rPr>
              <a:t>رموز أيقونة الشعانين</a:t>
            </a:r>
            <a:endParaRPr lang="en-US" b="1" dirty="0">
              <a:latin typeface="Simplified Arabic" panose="02020603050405020304" pitchFamily="18" charset="-78"/>
              <a:cs typeface="Simplified Arabic" panose="02020603050405020304" pitchFamily="18" charset="-78"/>
            </a:endParaRPr>
          </a:p>
        </p:txBody>
      </p:sp>
      <p:sp>
        <p:nvSpPr>
          <p:cNvPr id="5" name="Content Placeholder 4"/>
          <p:cNvSpPr>
            <a:spLocks noGrp="1"/>
          </p:cNvSpPr>
          <p:nvPr>
            <p:ph idx="1"/>
          </p:nvPr>
        </p:nvSpPr>
        <p:spPr>
          <a:xfrm>
            <a:off x="5545778" y="1825625"/>
            <a:ext cx="5808022" cy="4351338"/>
          </a:xfrm>
        </p:spPr>
        <p:txBody>
          <a:bodyPr/>
          <a:lstStyle/>
          <a:p>
            <a:pPr algn="just" rtl="1"/>
            <a:r>
              <a:rPr lang="ar-JO" dirty="0">
                <a:latin typeface="Simplified Arabic" panose="02020603050405020304" pitchFamily="18" charset="-78"/>
                <a:cs typeface="Simplified Arabic" panose="02020603050405020304" pitchFamily="18" charset="-78"/>
              </a:rPr>
              <a:t>السيد المسيح</a:t>
            </a:r>
          </a:p>
          <a:p>
            <a:pPr marL="0" indent="0" algn="just" rtl="1">
              <a:buNone/>
            </a:pPr>
            <a:r>
              <a:rPr lang="ar-JO" dirty="0">
                <a:latin typeface="Simplified Arabic" panose="02020603050405020304" pitchFamily="18" charset="-78"/>
                <a:cs typeface="Simplified Arabic" panose="02020603050405020304" pitchFamily="18" charset="-78"/>
              </a:rPr>
              <a:t>في الأيقونة يبدو المسيح جالسًا على جحش يحني رأسه إلى الأرض، ورجليه في إتجاه واحد، وتهدف إلى توضيح تواضع الرب، ووداعته وهو يبارك شعبه، ورأسه ملتفت إلى الخلف باتّجاه تلاميذه الذين يتبعونه.</a:t>
            </a:r>
          </a:p>
          <a:p>
            <a:pPr algn="just" rtl="1"/>
            <a:r>
              <a:rPr lang="ar-JO" dirty="0">
                <a:latin typeface="Simplified Arabic" panose="02020603050405020304" pitchFamily="18" charset="-78"/>
                <a:cs typeface="Simplified Arabic" panose="02020603050405020304" pitchFamily="18" charset="-78"/>
              </a:rPr>
              <a:t>الجحش</a:t>
            </a:r>
          </a:p>
          <a:p>
            <a:pPr marL="0" indent="0" algn="just" rtl="1">
              <a:buNone/>
            </a:pPr>
            <a:r>
              <a:rPr lang="ar-JO" dirty="0">
                <a:latin typeface="Simplified Arabic" panose="02020603050405020304" pitchFamily="18" charset="-78"/>
                <a:cs typeface="Simplified Arabic" panose="02020603050405020304" pitchFamily="18" charset="-78"/>
              </a:rPr>
              <a:t>يرمز الحيوان إلى بهيمية الأمم التي رفعها السيد المسيح وجعلها تسمو.</a:t>
            </a:r>
            <a:endParaRPr lang="en-US" dirty="0">
              <a:latin typeface="Simplified Arabic" panose="02020603050405020304" pitchFamily="18" charset="-78"/>
              <a:cs typeface="Simplified Arabic" panose="02020603050405020304" pitchFamily="18" charset="-78"/>
            </a:endParaRPr>
          </a:p>
        </p:txBody>
      </p:sp>
      <p:pic>
        <p:nvPicPr>
          <p:cNvPr id="1026" name="Picture 2" descr="سدرو أحد الشعانين (الدخول إلى أورشليم) - مجلة رابطة الشرفة">
            <a:extLst>
              <a:ext uri="{FF2B5EF4-FFF2-40B4-BE49-F238E27FC236}">
                <a16:creationId xmlns:a16="http://schemas.microsoft.com/office/drawing/2014/main" id="{352B6C70-56A1-4EFC-B8CC-B7B78BC5C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55" y="1125975"/>
            <a:ext cx="3937384" cy="50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0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19" y="612121"/>
            <a:ext cx="7627834" cy="5267386"/>
          </a:xfrm>
        </p:spPr>
        <p:txBody>
          <a:bodyPr>
            <a:noAutofit/>
          </a:bodyPr>
          <a:lstStyle/>
          <a:p>
            <a:pPr algn="just" rtl="1"/>
            <a:r>
              <a:rPr lang="ar-JO" dirty="0">
                <a:latin typeface="Simplified Arabic" panose="02020603050405020304" pitchFamily="18" charset="-78"/>
                <a:cs typeface="Simplified Arabic" panose="02020603050405020304" pitchFamily="18" charset="-78"/>
              </a:rPr>
              <a:t>الأطفال</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فنجد أن الأطفال في الأيقونة تبدو عليهم علامات الفرح، وعيونهم مع حضور الرب تدعو للتمثل بطهرهم البريء وفي أيديهم يحملون سعف النخل وأغصان الزيتون.</a:t>
            </a:r>
          </a:p>
          <a:p>
            <a:pPr marL="0" indent="0" algn="just" rtl="1">
              <a:buNone/>
            </a:pPr>
            <a:endParaRPr lang="ar-JO" sz="2800"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أيضا ل</a:t>
            </a:r>
            <a:r>
              <a:rPr lang="ar-JO" sz="2800" dirty="0">
                <a:latin typeface="Simplified Arabic" panose="02020603050405020304" pitchFamily="18" charset="-78"/>
                <a:cs typeface="Simplified Arabic" panose="02020603050405020304" pitchFamily="18" charset="-78"/>
              </a:rPr>
              <a:t>لأطفال أدوار كبيرة في الأيقونة: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 فهم يقطعون عادة الأغصان بينما هم جلوس على الشجرة.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يلقون الثياب على الطريق أثناء مرور السيد المسيح.</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هم أيضا مع البالغين يرحبون به بسعف النخيل.</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6223083F-B295-4FBC-83EA-3F93A729297A}"/>
              </a:ext>
            </a:extLst>
          </p:cNvPr>
          <p:cNvPicPr>
            <a:picLocks noChangeAspect="1"/>
          </p:cNvPicPr>
          <p:nvPr/>
        </p:nvPicPr>
        <p:blipFill>
          <a:blip r:embed="rId2"/>
          <a:stretch>
            <a:fillRect/>
          </a:stretch>
        </p:blipFill>
        <p:spPr>
          <a:xfrm>
            <a:off x="183602" y="344924"/>
            <a:ext cx="3919448" cy="6121730"/>
          </a:xfrm>
          <a:prstGeom prst="rect">
            <a:avLst/>
          </a:prstGeom>
        </p:spPr>
      </p:pic>
    </p:spTree>
    <p:extLst>
      <p:ext uri="{BB962C8B-B14F-4D97-AF65-F5344CB8AC3E}">
        <p14:creationId xmlns:p14="http://schemas.microsoft.com/office/powerpoint/2010/main" val="419326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18" y="629214"/>
            <a:ext cx="7424289" cy="1413342"/>
          </a:xfrm>
        </p:spPr>
        <p:txBody>
          <a:bodyPr>
            <a:normAutofit/>
          </a:bodyPr>
          <a:lstStyle/>
          <a:p>
            <a:pPr algn="just" rtl="1"/>
            <a:r>
              <a:rPr lang="ar-JO" dirty="0">
                <a:latin typeface="Simplified Arabic" panose="02020603050405020304" pitchFamily="18" charset="-78"/>
                <a:cs typeface="Simplified Arabic" panose="02020603050405020304" pitchFamily="18" charset="-78"/>
              </a:rPr>
              <a:t>الشجرة</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فوق الموكب تظهر شجرة ترمز إلى شجرة الحياة في الفردوس وإلى الصليب.</a:t>
            </a:r>
          </a:p>
          <a:p>
            <a:pPr marL="0" indent="0" algn="just" rtl="1">
              <a:buNone/>
            </a:pPr>
            <a:endParaRPr lang="ar-JO" dirty="0">
              <a:latin typeface="Simplified Arabic" panose="02020603050405020304" pitchFamily="18" charset="-78"/>
              <a:cs typeface="Simplified Arabic" panose="02020603050405020304" pitchFamily="18" charset="-78"/>
            </a:endParaRPr>
          </a:p>
          <a:p>
            <a:pPr marL="0" indent="0" algn="just" rtl="1">
              <a:buNone/>
            </a:pPr>
            <a:endParaRPr lang="ar-JO" dirty="0">
              <a:latin typeface="Simplified Arabic" panose="02020603050405020304" pitchFamily="18" charset="-78"/>
              <a:cs typeface="Simplified Arabic" panose="02020603050405020304" pitchFamily="18" charset="-78"/>
            </a:endParaRPr>
          </a:p>
        </p:txBody>
      </p:sp>
      <p:pic>
        <p:nvPicPr>
          <p:cNvPr id="5" name="Picture 4" descr="قال أشعيا: لقد سيق للذّبح ولم يفتح فاه! ">
            <a:extLst>
              <a:ext uri="{FF2B5EF4-FFF2-40B4-BE49-F238E27FC236}">
                <a16:creationId xmlns:a16="http://schemas.microsoft.com/office/drawing/2014/main" id="{59088DE2-CBB9-4A29-91CA-7257DA08F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93" y="3050554"/>
            <a:ext cx="7424289" cy="317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19EBB-297E-4231-AA57-EDBAF0B13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032" y="0"/>
            <a:ext cx="4801935" cy="6858000"/>
          </a:xfrm>
          <a:prstGeom prst="rect">
            <a:avLst/>
          </a:prstGeom>
        </p:spPr>
      </p:pic>
    </p:spTree>
    <p:extLst>
      <p:ext uri="{BB962C8B-B14F-4D97-AF65-F5344CB8AC3E}">
        <p14:creationId xmlns:p14="http://schemas.microsoft.com/office/powerpoint/2010/main" val="33235072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293</TotalTime>
  <Words>306</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Simplified Arabic</vt:lpstr>
      <vt:lpstr>Depth</vt:lpstr>
      <vt:lpstr>أيقونة الشعانين</vt:lpstr>
      <vt:lpstr>معنى كلمة شعانين</vt:lpstr>
      <vt:lpstr>شرح أيقونة الشعانين</vt:lpstr>
      <vt:lpstr>الشخصيات الموجودة في الأيقونة</vt:lpstr>
      <vt:lpstr>رموز أيقونة الشعانين</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أيقونة الشّعانين</dc:title>
  <dc:creator>USER</dc:creator>
  <cp:lastModifiedBy>User</cp:lastModifiedBy>
  <cp:revision>59</cp:revision>
  <dcterms:created xsi:type="dcterms:W3CDTF">2022-05-10T15:03:59Z</dcterms:created>
  <dcterms:modified xsi:type="dcterms:W3CDTF">2023-05-20T13:06:27Z</dcterms:modified>
</cp:coreProperties>
</file>