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60" r:id="rId7"/>
    <p:sldId id="268" r:id="rId8"/>
    <p:sldId id="270" r:id="rId9"/>
    <p:sldId id="271" r:id="rId10"/>
    <p:sldId id="272" r:id="rId11"/>
    <p:sldId id="273" r:id="rId12"/>
    <p:sldId id="274" r:id="rId13"/>
    <p:sldId id="27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70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ra.gov.jo/Include/InnerPage.jsp?ID=24487&amp;lang=ar&amp;name=local_news" TargetMode="External"/><Relationship Id="rId2" Type="http://schemas.openxmlformats.org/officeDocument/2006/relationships/hyperlink" Target="https://www.mayoclinic.org/ar/diseases-conditions/obesity/diagnosis-treatment/drc-20375749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jpu.edu.jo/newsletter/?p=300361" TargetMode="External"/><Relationship Id="rId4" Type="http://schemas.openxmlformats.org/officeDocument/2006/relationships/hyperlink" Target="https://www.who.int/ar/news-room/fact-sheets/detail/obesity-and-overweigh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yztE6LCYK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121085"/>
          </a:xfrm>
        </p:spPr>
        <p:txBody>
          <a:bodyPr>
            <a:normAutofit/>
          </a:bodyPr>
          <a:lstStyle/>
          <a:p>
            <a:r>
              <a:rPr lang="ar-JO">
                <a:latin typeface="Rockwell" panose="02060603020205020403" pitchFamily="18" charset="0"/>
                <a:cs typeface="Akhbar MT" pitchFamily="2" charset="-78"/>
              </a:rPr>
              <a:t>"السمنة" مرض العصر</a:t>
            </a:r>
            <a:endParaRPr lang="en-US" dirty="0">
              <a:latin typeface="Rockwell" panose="02060603020205020403" pitchFamily="18" charset="0"/>
              <a:cs typeface="Akhbar MT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9886" y="5106256"/>
            <a:ext cx="3154456" cy="986320"/>
          </a:xfrm>
        </p:spPr>
        <p:txBody>
          <a:bodyPr/>
          <a:lstStyle/>
          <a:p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إعداد</a:t>
            </a:r>
            <a:r>
              <a:rPr lang="ar-J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الطالب مروان قاقيش</a:t>
            </a:r>
          </a:p>
          <a:p>
            <a:r>
              <a:rPr lang="ar-J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الصف الثامن الدولي (ح)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CB6A1-610B-E178-31FC-8E02BC81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85" y="2163717"/>
            <a:ext cx="25717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2CD51-D8A3-0023-9914-95DBEE5DD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1" y="760576"/>
            <a:ext cx="6653376" cy="4716588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150000"/>
              </a:lnSpc>
              <a:buNone/>
            </a:pPr>
            <a:r>
              <a:rPr lang="ar-SA" dirty="0"/>
              <a:t> قال مصدر موثوق في وزارة الصحة أن خطرا كبيرا يهدد أصحاب الوزن الزائد</a:t>
            </a:r>
            <a:r>
              <a:rPr lang="ar-JO" dirty="0"/>
              <a:t>،</a:t>
            </a:r>
            <a:r>
              <a:rPr lang="ar-SA" dirty="0"/>
              <a:t>حيث بلغت نسبة المصابين حوالي 35% وأكثرهم من فئة الشباب</a:t>
            </a:r>
            <a:r>
              <a:rPr lang="ar-JO" dirty="0"/>
              <a:t>.</a:t>
            </a:r>
            <a:r>
              <a:rPr lang="ar-SA" dirty="0"/>
              <a:t> وصرح ذلك المصدر بأن الوزارة تتجه إلى عقد مبادرة الوزن المثالي التي تهدف إلى توعية الشباب بأهمية الرشاقة والابتعاد عن الوزن الزائد حفاظا على الجسم من الأمراض</a:t>
            </a:r>
            <a:r>
              <a:rPr lang="ar-JO" dirty="0"/>
              <a:t>،</a:t>
            </a:r>
            <a:r>
              <a:rPr lang="ar-SA" dirty="0"/>
              <a:t> فيما أكد أحد الأطباء المختصين أن السمنة المفرطة تهدد من ممارسة الشخص حياته الطبيعية وتجعله فريسة سهلة للمرض</a:t>
            </a:r>
            <a:r>
              <a:rPr lang="ar-JO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D9CC5-7FC5-3F3D-C7E8-B7787F3D5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55" y="1804364"/>
            <a:ext cx="2697018" cy="27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FB54-DDD1-3BB1-54DC-B15E7FC8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JO" dirty="0"/>
              <a:t>المصادر: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47C9A-05FB-A3A1-E20D-5466AE34D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081" y="1965960"/>
            <a:ext cx="11263357" cy="402336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ar-JO" dirty="0"/>
              <a:t>مايوكلينك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https://www.mayoclinic.org/ar/diseases-conditions/obesity/diagnosis-treatment/drc-20375749</a:t>
            </a:r>
            <a:endParaRPr lang="ar-JO" dirty="0"/>
          </a:p>
          <a:p>
            <a:pPr marL="45720" indent="0" algn="r">
              <a:buNone/>
            </a:pPr>
            <a:r>
              <a:rPr lang="ar-JO" dirty="0"/>
              <a:t>وكالة</a:t>
            </a:r>
            <a:r>
              <a:rPr lang="ar-SA" dirty="0"/>
              <a:t> الأنباء</a:t>
            </a:r>
            <a:r>
              <a:rPr lang="ar-JO" dirty="0"/>
              <a:t> الاردنية (بترا)</a:t>
            </a:r>
          </a:p>
          <a:p>
            <a:pPr marL="45720" indent="0">
              <a:buNone/>
            </a:pPr>
            <a:r>
              <a:rPr lang="en-US" dirty="0">
                <a:hlinkClick r:id="rId3"/>
              </a:rPr>
              <a:t>https://www.petra.gov.jo/Include/InnerPage.jsp?ID=24487&amp;lang=ar&amp;name=local_news</a:t>
            </a:r>
            <a:endParaRPr lang="ar-JO" dirty="0"/>
          </a:p>
          <a:p>
            <a:pPr marL="45720" indent="0" algn="r">
              <a:buNone/>
            </a:pPr>
            <a:r>
              <a:rPr lang="ar-JO" dirty="0"/>
              <a:t>منظمة الصحة العالمية</a:t>
            </a:r>
          </a:p>
          <a:p>
            <a:pPr marL="45720" indent="0">
              <a:buNone/>
            </a:pPr>
            <a:r>
              <a:rPr lang="en-US" dirty="0">
                <a:hlinkClick r:id="rId4"/>
              </a:rPr>
              <a:t>https://www.who.int/ar/news-room/fact-sheets/detail/obesity-and-overweight</a:t>
            </a:r>
            <a:endParaRPr lang="ar-JO" dirty="0"/>
          </a:p>
          <a:p>
            <a:pPr marL="45720" indent="0" algn="r">
              <a:buNone/>
            </a:pPr>
            <a:r>
              <a:rPr lang="ar-JO" dirty="0"/>
              <a:t>جامعة جرش (</a:t>
            </a:r>
            <a:r>
              <a:rPr lang="ar-SA" dirty="0"/>
              <a:t>كتاب زيادة السمنة والوزن للدكتور بشير جرار</a:t>
            </a:r>
            <a:r>
              <a:rPr lang="ar-JO" dirty="0"/>
              <a:t>) </a:t>
            </a:r>
          </a:p>
          <a:p>
            <a:pPr marL="45720" indent="0">
              <a:buNone/>
            </a:pPr>
            <a:r>
              <a:rPr lang="en-US" dirty="0">
                <a:hlinkClick r:id="rId5"/>
              </a:rPr>
              <a:t>http://www.jpu.edu.jo/newsletter/?p=300361</a:t>
            </a:r>
            <a:endParaRPr lang="ar-JO" dirty="0"/>
          </a:p>
          <a:p>
            <a:pPr marL="45720" indent="0">
              <a:buNone/>
            </a:pPr>
            <a:endParaRPr lang="ar-JO" dirty="0"/>
          </a:p>
          <a:p>
            <a:pPr marL="45720" indent="0" algn="r">
              <a:buNone/>
            </a:pPr>
            <a:endParaRPr lang="ar-JO" dirty="0"/>
          </a:p>
          <a:p>
            <a:pPr marL="45720" indent="0" algn="r">
              <a:buNone/>
            </a:pPr>
            <a:endParaRPr lang="ar-JO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9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59C36-4356-21DD-65D3-D1B901E5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01" y="1831367"/>
            <a:ext cx="4637878" cy="402336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0619-DAEC-6994-386E-12D9B17BB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2622" y="976045"/>
            <a:ext cx="5204639" cy="5322013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150000"/>
              </a:lnSpc>
              <a:buNone/>
            </a:pPr>
            <a:r>
              <a:rPr lang="ar-SA" dirty="0"/>
              <a:t>تعد السمنة إحدى المشاكل الاجتماعية التي تواجهها المجتمعات المحلية والعالمية في عصرنا هذا</a:t>
            </a:r>
            <a:r>
              <a:rPr lang="ar-JO" dirty="0"/>
              <a:t>، </a:t>
            </a:r>
            <a:r>
              <a:rPr lang="ar-SA" dirty="0"/>
              <a:t>وتصنف الأردن دوليا بأنها رابع دولة تعاني من هذه المشكلة</a:t>
            </a:r>
            <a:r>
              <a:rPr lang="ar-JO" dirty="0"/>
              <a:t>.</a:t>
            </a:r>
          </a:p>
          <a:p>
            <a:pPr marL="45720" indent="0" algn="r">
              <a:lnSpc>
                <a:spcPct val="150000"/>
              </a:lnSpc>
              <a:buNone/>
            </a:pPr>
            <a:r>
              <a:rPr lang="ar-JO" dirty="0"/>
              <a:t>تبلغ نسبة السمنة عند النساء الأردنيات 84% وعند الرجال 80%.</a:t>
            </a:r>
          </a:p>
          <a:p>
            <a:pPr marL="45720" indent="0" algn="r">
              <a:lnSpc>
                <a:spcPct val="150000"/>
              </a:lnSpc>
              <a:buNone/>
            </a:pPr>
            <a:r>
              <a:rPr lang="ar-SA" dirty="0"/>
              <a:t>لا يتوقف تأثير السمنة المفرطة على الناحية الصحية</a:t>
            </a:r>
            <a:r>
              <a:rPr lang="ar-JO" dirty="0"/>
              <a:t> والنفسية</a:t>
            </a:r>
            <a:r>
              <a:rPr lang="ar-SA" dirty="0"/>
              <a:t> للفرد</a:t>
            </a:r>
            <a:r>
              <a:rPr lang="ar-JO" dirty="0"/>
              <a:t> فقط </a:t>
            </a:r>
            <a:r>
              <a:rPr lang="ar-SA" dirty="0"/>
              <a:t>بل تمتد عواقبها وآثارها السلبية على المجتمع أيضا</a:t>
            </a:r>
            <a:r>
              <a:rPr lang="ar-JO" dirty="0"/>
              <a:t>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1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D1B5B387-8B8E-A710-2B3A-B9C7F85B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97" y="1254950"/>
            <a:ext cx="3108045" cy="402336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838CCD-DEB2-F010-E552-99A55F5F4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3511" y="333286"/>
            <a:ext cx="5794048" cy="5640224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150000"/>
              </a:lnSpc>
              <a:buNone/>
            </a:pPr>
            <a:r>
              <a:rPr lang="ar-JO" dirty="0"/>
              <a:t>السمنة (البدانة): </a:t>
            </a:r>
            <a:r>
              <a:rPr lang="ar-SA" dirty="0"/>
              <a:t>هي تراكم مفرط أو غير طبيعي للدهون</a:t>
            </a:r>
            <a:r>
              <a:rPr lang="ar-JO" dirty="0"/>
              <a:t> </a:t>
            </a:r>
            <a:r>
              <a:rPr lang="ar-SA" dirty="0"/>
              <a:t>في الجسم مما يؤدي إلى الزيادة المفرطة في الوزن</a:t>
            </a:r>
            <a:r>
              <a:rPr lang="ar-JO" dirty="0"/>
              <a:t> </a:t>
            </a:r>
            <a:r>
              <a:rPr lang="ar-SA" dirty="0"/>
              <a:t>والتي تمثل خطرا على الصحة الجسدية والنفسية للفرد</a:t>
            </a:r>
            <a:r>
              <a:rPr lang="ar-JO" dirty="0"/>
              <a:t> </a:t>
            </a:r>
            <a:r>
              <a:rPr lang="ar-SA" dirty="0"/>
              <a:t> ويتبعها آثار سلبية على المجتمع أيضا</a:t>
            </a:r>
            <a:r>
              <a:rPr lang="ar-JO" dirty="0"/>
              <a:t>.</a:t>
            </a:r>
          </a:p>
          <a:p>
            <a:pPr marL="45720" indent="0" algn="r">
              <a:lnSpc>
                <a:spcPct val="150000"/>
              </a:lnSpc>
              <a:buNone/>
            </a:pPr>
            <a:r>
              <a:rPr lang="ar-JO" dirty="0"/>
              <a:t>عرف</a:t>
            </a:r>
            <a:r>
              <a:rPr lang="ar-SA" dirty="0"/>
              <a:t> الدكتور جون و</a:t>
            </a:r>
            <a:r>
              <a:rPr lang="ar-JO" dirty="0"/>
              <a:t>ايلدينج من</a:t>
            </a:r>
            <a:r>
              <a:rPr lang="ar-SA" dirty="0"/>
              <a:t> </a:t>
            </a:r>
            <a:r>
              <a:rPr lang="ar-JO" dirty="0"/>
              <a:t>(</a:t>
            </a:r>
            <a:r>
              <a:rPr lang="ar-SA" dirty="0"/>
              <a:t>جامعة ليفربول</a:t>
            </a:r>
            <a:r>
              <a:rPr lang="ar-JO" dirty="0"/>
              <a:t>)</a:t>
            </a:r>
          </a:p>
          <a:p>
            <a:pPr marL="45720" indent="0" algn="r">
              <a:lnSpc>
                <a:spcPct val="150000"/>
              </a:lnSpc>
              <a:buNone/>
            </a:pPr>
            <a:r>
              <a:rPr lang="ar-SA" dirty="0"/>
              <a:t> السمنة على أنها مرض مزمن وحالة صحية خطيرة إذا لم تعالج وتؤثر على الناحية الجسدية والنفسية والاجتماعية </a:t>
            </a:r>
            <a:r>
              <a:rPr lang="ar-JO" dirty="0"/>
              <a:t>لل</a:t>
            </a:r>
            <a:r>
              <a:rPr lang="ar-SA" dirty="0"/>
              <a:t>فرد وتسبب العديد من الأمراض التي قد تؤدي إلى الوفاة</a:t>
            </a:r>
            <a:r>
              <a:rPr lang="ar-JO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D457-A960-57AD-DB92-091058C0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607466" cy="1356360"/>
          </a:xfrm>
        </p:spPr>
        <p:txBody>
          <a:bodyPr anchor="ctr">
            <a:normAutofit/>
          </a:bodyPr>
          <a:lstStyle/>
          <a:p>
            <a:pPr algn="r"/>
            <a:r>
              <a:rPr lang="ar-SA" dirty="0"/>
              <a:t>أسباب السمنة</a:t>
            </a:r>
            <a:r>
              <a:rPr lang="ar-JO" dirty="0"/>
              <a:t>:</a:t>
            </a:r>
            <a:br>
              <a:rPr lang="ar-JO" dirty="0"/>
            </a:br>
            <a:r>
              <a:rPr lang="ar-SA" dirty="0"/>
              <a:t> هناك عدة أسباب للسمنة ومن أهمها</a:t>
            </a:r>
            <a:r>
              <a:rPr lang="ar-JO" dirty="0"/>
              <a:t>:</a:t>
            </a:r>
            <a:endParaRPr lang="en-US" dirty="0"/>
          </a:p>
        </p:txBody>
      </p:sp>
      <p:pic>
        <p:nvPicPr>
          <p:cNvPr id="3" name="Picture 2" descr="A cartoon of a fat person holding a yellow tape&#10;&#10;Description automatically generated with low confidence">
            <a:extLst>
              <a:ext uri="{FF2B5EF4-FFF2-40B4-BE49-F238E27FC236}">
                <a16:creationId xmlns:a16="http://schemas.microsoft.com/office/drawing/2014/main" id="{94256011-EBBE-22A3-7000-0493BABA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68" y="2752172"/>
            <a:ext cx="4754880" cy="237744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A8FED3-1651-2DF0-5273-B5F6F15FC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6041" y="1965960"/>
            <a:ext cx="6144426" cy="4597210"/>
          </a:xfrm>
        </p:spPr>
        <p:txBody>
          <a:bodyPr>
            <a:normAutofit lnSpcReduction="10000"/>
          </a:bodyPr>
          <a:lstStyle/>
          <a:p>
            <a:pPr marL="45720" indent="0" algn="r" rtl="1">
              <a:lnSpc>
                <a:spcPct val="100000"/>
              </a:lnSpc>
              <a:buNone/>
            </a:pPr>
            <a:r>
              <a:rPr lang="ar-JO" sz="1900" dirty="0"/>
              <a:t>الأسباب</a:t>
            </a:r>
            <a:r>
              <a:rPr lang="ar-SA" sz="1900" dirty="0"/>
              <a:t> </a:t>
            </a:r>
            <a:r>
              <a:rPr lang="ar-JO" sz="1900" dirty="0"/>
              <a:t>ال</a:t>
            </a:r>
            <a:r>
              <a:rPr lang="ar-SA" sz="1900" dirty="0"/>
              <a:t>وراثية</a:t>
            </a:r>
            <a:r>
              <a:rPr lang="ar-JO" sz="1900" dirty="0"/>
              <a:t>: 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1900" dirty="0"/>
              <a:t>الجينات </a:t>
            </a:r>
            <a:r>
              <a:rPr lang="ar-JO" sz="1900" dirty="0"/>
              <a:t>و</a:t>
            </a:r>
            <a:r>
              <a:rPr lang="ar-SA" sz="1900" dirty="0"/>
              <a:t>التاريخ المرضي العائلي</a:t>
            </a:r>
            <a:r>
              <a:rPr lang="ar-JO" sz="1900" dirty="0"/>
              <a:t>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1900" dirty="0"/>
              <a:t> طبيعة النمط الغذائي للفرد أو الأسرة</a:t>
            </a:r>
            <a:r>
              <a:rPr lang="ar-JO" sz="1900" dirty="0"/>
              <a:t>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1900" dirty="0"/>
              <a:t> غياب أو قلة ممارسة التمارين</a:t>
            </a:r>
            <a:r>
              <a:rPr lang="ar-JO" sz="1900" dirty="0"/>
              <a:t> والأنشطة</a:t>
            </a:r>
            <a:r>
              <a:rPr lang="ar-SA" sz="1900" dirty="0"/>
              <a:t> الرياضية</a:t>
            </a:r>
            <a:r>
              <a:rPr lang="ar-JO" sz="1900" dirty="0"/>
              <a:t>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1900" dirty="0"/>
              <a:t> بعض الأمراض المزمنة مثل الغدة الدرقية والتهاب المفاصل الذي يؤدي إلى عدم </a:t>
            </a:r>
            <a:r>
              <a:rPr lang="ar-JO" sz="1900" dirty="0"/>
              <a:t>القدرة على </a:t>
            </a:r>
            <a:r>
              <a:rPr lang="ar-SA" sz="1900" dirty="0"/>
              <a:t>الحركة</a:t>
            </a:r>
            <a:r>
              <a:rPr lang="ar-JO" sz="1900" dirty="0"/>
              <a:t>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1900" dirty="0"/>
              <a:t>استخدام بعض أنواع الأدوية مثل أدوية مضادات الاكتئاب وبعض أنواع</a:t>
            </a:r>
            <a:r>
              <a:rPr lang="ar-JO" sz="1900" dirty="0"/>
              <a:t> </a:t>
            </a:r>
            <a:r>
              <a:rPr lang="ar-SA" sz="1900" dirty="0"/>
              <a:t>أدوية الصرع وغيرها من العقاقير التي قد يكون لها دور في زيادة الوزن المفرطة</a:t>
            </a:r>
            <a:r>
              <a:rPr lang="ar-JO" sz="1900" dirty="0"/>
              <a:t>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1900" dirty="0"/>
              <a:t>الأسباب النفسية مثل اللجوء إلى</a:t>
            </a:r>
            <a:r>
              <a:rPr lang="ar-JO" sz="1900" dirty="0"/>
              <a:t> تناول كميات كبيرة من</a:t>
            </a:r>
            <a:r>
              <a:rPr lang="ar-SA" sz="1900" dirty="0"/>
              <a:t> الطعام بسبب كثرة الضغوطات والمشاكل</a:t>
            </a:r>
            <a:r>
              <a:rPr lang="ar-JO" sz="1900" dirty="0"/>
              <a:t> (الأكول العاطفي).</a:t>
            </a:r>
          </a:p>
          <a:p>
            <a:pPr marL="45720" indent="0" rtl="1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4237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456F-9F26-579F-9A7D-C3D93CFA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anchor="ctr">
            <a:norm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SA" dirty="0"/>
              <a:t> الآثار السلبية للسمنة</a:t>
            </a:r>
            <a:r>
              <a:rPr lang="ar-JO" dirty="0"/>
              <a:t> </a:t>
            </a:r>
            <a:r>
              <a:rPr lang="ar-SA" dirty="0"/>
              <a:t>على الفرد</a:t>
            </a:r>
            <a:r>
              <a:rPr lang="ar-JO" dirty="0"/>
              <a:t>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2CF8C-C371-83CA-B851-778228CD7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0" r="17204" b="2"/>
          <a:stretch/>
        </p:blipFill>
        <p:spPr>
          <a:xfrm>
            <a:off x="980630" y="1965960"/>
            <a:ext cx="475488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59ABF-ADEA-7A20-5069-A5BDBAB54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dirty="0"/>
              <a:t> </a:t>
            </a:r>
            <a:r>
              <a:rPr lang="ar-SA" sz="2800" dirty="0"/>
              <a:t>الصحة الجسدية </a:t>
            </a:r>
            <a:r>
              <a:rPr lang="ar-JO" sz="2800" dirty="0"/>
              <a:t>(</a:t>
            </a:r>
            <a:r>
              <a:rPr lang="ar-SA" sz="2800" dirty="0"/>
              <a:t>البدنية</a:t>
            </a:r>
            <a:r>
              <a:rPr lang="ar-JO" sz="2800" dirty="0"/>
              <a:t>):</a:t>
            </a:r>
          </a:p>
          <a:p>
            <a:pPr marL="45720" indent="0" algn="r">
              <a:lnSpc>
                <a:spcPct val="150000"/>
              </a:lnSpc>
              <a:buNone/>
            </a:pPr>
            <a:r>
              <a:rPr lang="ar-JO" dirty="0"/>
              <a:t>-</a:t>
            </a:r>
            <a:r>
              <a:rPr lang="ar-SA" dirty="0"/>
              <a:t>للسمنة آثار سلبية على الصحة الجسدية فقد تؤثر على الجهاز العصبي والجهاز التنفسي والجهاز الهضمي وأمراض الكلى والقلب والشرايين</a:t>
            </a:r>
            <a:r>
              <a:rPr lang="ar-JO" dirty="0"/>
              <a:t> </a:t>
            </a:r>
            <a:r>
              <a:rPr lang="ar-SA" dirty="0"/>
              <a:t>وتسبب الكثير من آلام</a:t>
            </a:r>
            <a:r>
              <a:rPr lang="ar-JO" dirty="0"/>
              <a:t> الظهر</a:t>
            </a:r>
            <a:r>
              <a:rPr lang="ar-SA" dirty="0"/>
              <a:t> </a:t>
            </a:r>
            <a:r>
              <a:rPr lang="ar-JO" dirty="0"/>
              <a:t>و</a:t>
            </a:r>
            <a:r>
              <a:rPr lang="ar-SA" dirty="0"/>
              <a:t>المفاصل</a:t>
            </a:r>
            <a:r>
              <a:rPr lang="ar-JO" dirty="0"/>
              <a:t> </a:t>
            </a:r>
            <a:r>
              <a:rPr lang="ar-SA" dirty="0"/>
              <a:t>وكما أنها تزيد من نسبة الإصابة</a:t>
            </a:r>
            <a:r>
              <a:rPr lang="ar-JO" dirty="0"/>
              <a:t> بمرض</a:t>
            </a:r>
            <a:r>
              <a:rPr lang="ar-SA" dirty="0"/>
              <a:t> السرطان</a:t>
            </a:r>
            <a:r>
              <a:rPr lang="ar-J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0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4D862-BF74-F709-AE36-BDBDFA95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30" y="1842059"/>
            <a:ext cx="4754880" cy="3173882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43B3B-D5B8-A64A-5069-809B5C343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513707"/>
            <a:ext cx="4754880" cy="5989835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JO" sz="3600" dirty="0"/>
              <a:t>الصحة النفسية والمعنوية:</a:t>
            </a:r>
          </a:p>
          <a:p>
            <a:pPr marL="45720" indent="0" algn="r" rtl="1">
              <a:lnSpc>
                <a:spcPct val="160000"/>
              </a:lnSpc>
              <a:buNone/>
            </a:pPr>
            <a:r>
              <a:rPr lang="ar-JO" sz="2400" dirty="0"/>
              <a:t>-</a:t>
            </a:r>
            <a:r>
              <a:rPr lang="ar-SA" sz="2400" dirty="0"/>
              <a:t>فقدان الثقة وعدم احترام الذات</a:t>
            </a:r>
            <a:r>
              <a:rPr lang="ar-JO" sz="2400" dirty="0"/>
              <a:t>.</a:t>
            </a:r>
          </a:p>
          <a:p>
            <a:pPr marL="45720" indent="0" algn="r" rtl="1">
              <a:lnSpc>
                <a:spcPct val="160000"/>
              </a:lnSpc>
              <a:buNone/>
            </a:pPr>
            <a:r>
              <a:rPr lang="ar-JO" sz="2400" dirty="0"/>
              <a:t>-</a:t>
            </a:r>
            <a:r>
              <a:rPr lang="ar-SA" sz="2400" dirty="0"/>
              <a:t>اضطرابات نفسية وقلق</a:t>
            </a:r>
            <a:r>
              <a:rPr lang="ar-JO" sz="2400" dirty="0"/>
              <a:t>.</a:t>
            </a:r>
            <a:r>
              <a:rPr lang="ar-SA" sz="2400" dirty="0"/>
              <a:t> </a:t>
            </a:r>
            <a:endParaRPr lang="ar-JO" sz="2400" dirty="0"/>
          </a:p>
          <a:p>
            <a:pPr marL="45720" indent="0" algn="r" rtl="1">
              <a:lnSpc>
                <a:spcPct val="160000"/>
              </a:lnSpc>
              <a:buNone/>
            </a:pPr>
            <a:r>
              <a:rPr lang="ar-JO" sz="2400" dirty="0"/>
              <a:t>-عدم تقبل الذات وبالتالي </a:t>
            </a:r>
            <a:r>
              <a:rPr lang="ar-SA" sz="2400" dirty="0"/>
              <a:t>الاكتئاب</a:t>
            </a:r>
            <a:r>
              <a:rPr lang="ar-JO" sz="2400" dirty="0"/>
              <a:t>.</a:t>
            </a:r>
          </a:p>
          <a:p>
            <a:pPr marL="45720" indent="0" algn="r" rtl="1">
              <a:lnSpc>
                <a:spcPct val="160000"/>
              </a:lnSpc>
              <a:buNone/>
            </a:pPr>
            <a:r>
              <a:rPr lang="ar-JO" sz="2400" dirty="0"/>
              <a:t>-</a:t>
            </a:r>
            <a:r>
              <a:rPr lang="ar-SA" sz="2400" dirty="0"/>
              <a:t>الشعور بالذنب والإحراج والعزلة الاجتماعية</a:t>
            </a:r>
            <a:r>
              <a:rPr lang="ar-JO" sz="2400" dirty="0"/>
              <a:t>.</a:t>
            </a:r>
          </a:p>
          <a:p>
            <a:pPr marL="45720" indent="0" algn="r" rtl="1">
              <a:lnSpc>
                <a:spcPct val="160000"/>
              </a:lnSpc>
              <a:buNone/>
            </a:pPr>
            <a:r>
              <a:rPr lang="ar-JO" sz="2400" dirty="0"/>
              <a:t>-</a:t>
            </a:r>
            <a:r>
              <a:rPr lang="ar-SA" sz="2400" dirty="0"/>
              <a:t>التعرض للتنمر من أفراد المجتمع</a:t>
            </a:r>
            <a:r>
              <a:rPr lang="ar-JO" sz="2400" dirty="0"/>
              <a:t>.</a:t>
            </a:r>
          </a:p>
          <a:p>
            <a:pPr marL="45720" indent="0" algn="r" rtl="1">
              <a:lnSpc>
                <a:spcPct val="160000"/>
              </a:lnSpc>
              <a:buNone/>
            </a:pPr>
            <a:r>
              <a:rPr lang="ar-JO" sz="2400" dirty="0"/>
              <a:t>-</a:t>
            </a:r>
            <a:r>
              <a:rPr lang="ar-SA" sz="2400" dirty="0"/>
              <a:t>عدم القدرة على القيام بالنشاطات والأعمال البدنية التي تتطلب الحركة</a:t>
            </a:r>
            <a:r>
              <a:rPr lang="ar-JO" sz="2400" dirty="0"/>
              <a:t>،</a:t>
            </a:r>
            <a:r>
              <a:rPr lang="ar-SA" sz="2400" dirty="0"/>
              <a:t> وبالتالي هذا يؤدي إلى تدني جودة الحياة بصفة عامة</a:t>
            </a:r>
            <a:r>
              <a:rPr lang="ar-JO" sz="2400" dirty="0"/>
              <a:t> </a:t>
            </a:r>
            <a:r>
              <a:rPr lang="ar-SA" sz="2400" dirty="0"/>
              <a:t>مما يؤثر بصورة سلبية على الناحية النفسية للفرد البدي</a:t>
            </a:r>
            <a:r>
              <a:rPr lang="ar-JO" sz="2400" dirty="0"/>
              <a:t>ن.</a:t>
            </a:r>
          </a:p>
          <a:p>
            <a:pPr marL="45720" indent="0">
              <a:lnSpc>
                <a:spcPct val="16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8016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32F-DB70-C767-8C60-E829A9E2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anchor="ctr">
            <a:norm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SA" dirty="0"/>
              <a:t>آثار السمنة على المجتمع</a:t>
            </a:r>
            <a:r>
              <a:rPr lang="ar-JO" dirty="0"/>
              <a:t>:</a:t>
            </a:r>
            <a:endParaRPr lang="en-US" dirty="0"/>
          </a:p>
        </p:txBody>
      </p:sp>
      <p:pic>
        <p:nvPicPr>
          <p:cNvPr id="5" name="Picture 4" descr="A cartoon of a child and a child&#10;&#10;Description automatically generated with low confidence">
            <a:extLst>
              <a:ext uri="{FF2B5EF4-FFF2-40B4-BE49-F238E27FC236}">
                <a16:creationId xmlns:a16="http://schemas.microsoft.com/office/drawing/2014/main" id="{889C8558-CF8A-AB05-C947-AEA76E8C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88" y="1841831"/>
            <a:ext cx="4453887" cy="4037676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3BC6-2DCF-96E8-D78D-A73F4EE40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1841831"/>
            <a:ext cx="5127904" cy="4695702"/>
          </a:xfrm>
        </p:spPr>
        <p:txBody>
          <a:bodyPr>
            <a:noAutofit/>
          </a:bodyPr>
          <a:lstStyle/>
          <a:p>
            <a:pPr marL="45720" indent="0" algn="r">
              <a:lnSpc>
                <a:spcPct val="100000"/>
              </a:lnSpc>
              <a:buNone/>
            </a:pPr>
            <a:r>
              <a:rPr lang="ar-JO" sz="1900" dirty="0"/>
              <a:t>- </a:t>
            </a:r>
            <a:r>
              <a:rPr lang="ar-SA" sz="1900" dirty="0"/>
              <a:t>خفض القوة الإنتاجية والاقتصادية في المجتمع وذلك لأن الأشخاص الذين يعانون من السمنة تكثر إجازاتهم بسبب كثرة مشاكلهم الصحية وزيادة الوزن وهذا يؤدي إلى </a:t>
            </a:r>
            <a:r>
              <a:rPr lang="ar-JO" sz="1900" dirty="0"/>
              <a:t>ال</a:t>
            </a:r>
            <a:r>
              <a:rPr lang="ar-SA" sz="1900" dirty="0"/>
              <a:t>تقليل</a:t>
            </a:r>
            <a:r>
              <a:rPr lang="ar-JO" sz="1900" dirty="0"/>
              <a:t> من</a:t>
            </a:r>
            <a:r>
              <a:rPr lang="ar-SA" sz="1900" dirty="0"/>
              <a:t> القوة العاملة</a:t>
            </a:r>
            <a:r>
              <a:rPr lang="ar-JO" sz="1900" dirty="0"/>
              <a:t> في المجتمع.</a:t>
            </a:r>
          </a:p>
          <a:p>
            <a:pPr marL="45720" indent="0" algn="r">
              <a:lnSpc>
                <a:spcPct val="100000"/>
              </a:lnSpc>
              <a:buNone/>
            </a:pPr>
            <a:r>
              <a:rPr lang="ar-JO" sz="1900" dirty="0"/>
              <a:t>- </a:t>
            </a:r>
            <a:r>
              <a:rPr lang="ar-SA" sz="1900" dirty="0"/>
              <a:t>تؤثر البدانة على الميزانيات الصحية في المجتمع فالأشخاص البدينون يحتاجون لخدمات صحية أكثر من غيرهم</a:t>
            </a:r>
            <a:r>
              <a:rPr lang="ar-JO" sz="1900" dirty="0"/>
              <a:t>.</a:t>
            </a:r>
          </a:p>
          <a:p>
            <a:pPr marL="45720" indent="0" algn="r">
              <a:lnSpc>
                <a:spcPct val="100000"/>
              </a:lnSpc>
              <a:buNone/>
            </a:pPr>
            <a:r>
              <a:rPr lang="ar-JO" sz="1900" dirty="0"/>
              <a:t>- </a:t>
            </a:r>
            <a:r>
              <a:rPr lang="ar-SA" sz="1900" dirty="0"/>
              <a:t>يتعرض الفرد البدي</a:t>
            </a:r>
            <a:r>
              <a:rPr lang="ar-JO" sz="1900" dirty="0"/>
              <a:t>ن</a:t>
            </a:r>
            <a:r>
              <a:rPr lang="ar-SA" sz="1900" dirty="0"/>
              <a:t> للرفض الاجتماعي سواء في الدراسة أو العمل أو الحياة الاجتماعية بشكل عام</a:t>
            </a:r>
            <a:r>
              <a:rPr lang="ar-JO" sz="1900" dirty="0"/>
              <a:t>.</a:t>
            </a:r>
          </a:p>
          <a:p>
            <a:pPr marL="45720" indent="0" algn="r">
              <a:lnSpc>
                <a:spcPct val="100000"/>
              </a:lnSpc>
              <a:buNone/>
            </a:pPr>
            <a:r>
              <a:rPr lang="ar-JO" sz="1900" dirty="0"/>
              <a:t>- </a:t>
            </a:r>
            <a:r>
              <a:rPr lang="ar-SA" sz="1900" dirty="0"/>
              <a:t>انخفاض الإنجاز بالعمل وذلك بسبب العجز عن أداء بعض الأعمال</a:t>
            </a:r>
            <a:r>
              <a:rPr lang="ar-JO" sz="1900" dirty="0"/>
              <a:t> </a:t>
            </a:r>
            <a:r>
              <a:rPr lang="ar-SA" sz="1900" dirty="0"/>
              <a:t>ال</a:t>
            </a:r>
            <a:r>
              <a:rPr lang="ar-JO" sz="1900" dirty="0"/>
              <a:t>ت</a:t>
            </a:r>
            <a:r>
              <a:rPr lang="ar-SA" sz="1900" dirty="0"/>
              <a:t>ي </a:t>
            </a:r>
            <a:r>
              <a:rPr lang="ar-JO" sz="1900" dirty="0"/>
              <a:t>ت</a:t>
            </a:r>
            <a:r>
              <a:rPr lang="ar-SA" sz="1900" dirty="0"/>
              <a:t>تطلب</a:t>
            </a:r>
            <a:r>
              <a:rPr lang="ar-JO" sz="1900" dirty="0"/>
              <a:t> </a:t>
            </a:r>
            <a:r>
              <a:rPr lang="ar-SA" sz="1900" dirty="0"/>
              <a:t>الأنشطة البدنية</a:t>
            </a:r>
            <a:r>
              <a:rPr lang="ar-JO" sz="1900" dirty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9959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23232-B0D5-FD87-6A01-8DDDFE49D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76" y="1319165"/>
            <a:ext cx="4754880" cy="385903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4332B-352C-0907-BDC0-6AF983A4C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4785" y="748145"/>
            <a:ext cx="5686923" cy="5332615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150000"/>
              </a:lnSpc>
              <a:buNone/>
            </a:pPr>
            <a:r>
              <a:rPr lang="ar-JO" sz="2000" dirty="0"/>
              <a:t>- </a:t>
            </a:r>
            <a:r>
              <a:rPr lang="ar-SA" sz="2000" dirty="0"/>
              <a:t>الحرمان من العديد من الوظائف التي </a:t>
            </a:r>
            <a:r>
              <a:rPr lang="ar-JO" sz="2000" dirty="0"/>
              <a:t>تعتمد على</a:t>
            </a:r>
            <a:r>
              <a:rPr lang="ar-SA" sz="2000" dirty="0"/>
              <a:t> المظهر الخارجي</a:t>
            </a:r>
            <a:r>
              <a:rPr lang="ar-JO" sz="2000" dirty="0"/>
              <a:t> للفرد</a:t>
            </a:r>
            <a:r>
              <a:rPr lang="ar-SA" sz="2000" dirty="0"/>
              <a:t> مثل العمل في دار الأزياء والمندوب عن الشركات</a:t>
            </a:r>
            <a:r>
              <a:rPr lang="ar-JO" sz="2000" dirty="0"/>
              <a:t> وغيرها.</a:t>
            </a:r>
          </a:p>
          <a:p>
            <a:pPr marL="45720" indent="0" algn="r">
              <a:lnSpc>
                <a:spcPct val="150000"/>
              </a:lnSpc>
              <a:buNone/>
            </a:pPr>
            <a:r>
              <a:rPr lang="ar-JO" sz="2000" dirty="0"/>
              <a:t>- </a:t>
            </a:r>
            <a:r>
              <a:rPr lang="ar-SA" sz="2000" dirty="0"/>
              <a:t>يواجه الفرد البدي</a:t>
            </a:r>
            <a:r>
              <a:rPr lang="ar-JO" sz="2000" dirty="0"/>
              <a:t>ن</a:t>
            </a:r>
            <a:r>
              <a:rPr lang="ar-SA" sz="2000" dirty="0"/>
              <a:t> العديد من ا</a:t>
            </a:r>
            <a:r>
              <a:rPr lang="ar-JO" sz="2000" dirty="0"/>
              <a:t>لتحديات</a:t>
            </a:r>
            <a:r>
              <a:rPr lang="ar-SA" sz="2000" dirty="0"/>
              <a:t> في المجتمع مع الأفراد والمؤسسات</a:t>
            </a:r>
            <a:r>
              <a:rPr lang="ar-JO" sz="2000" dirty="0"/>
              <a:t>،</a:t>
            </a:r>
            <a:r>
              <a:rPr lang="ar-SA" sz="2000" dirty="0"/>
              <a:t> كما أنه يعاني من نظرة المجتمع</a:t>
            </a:r>
            <a:r>
              <a:rPr lang="ar-JO" sz="2000" dirty="0"/>
              <a:t> غير السوية، حيث أنه قد يتعرض الكثير من التنمر والانتقاد من قبل أفراد المجتمع.</a:t>
            </a:r>
            <a:endParaRPr lang="en-US" sz="2000" dirty="0"/>
          </a:p>
          <a:p>
            <a:pPr marL="45720" indent="0" algn="r">
              <a:lnSpc>
                <a:spcPct val="150000"/>
              </a:lnSpc>
              <a:buNone/>
            </a:pPr>
            <a:endParaRPr lang="ar-JO" sz="2000" dirty="0"/>
          </a:p>
          <a:p>
            <a:pPr marL="45720" indent="0" algn="r">
              <a:buNone/>
            </a:pPr>
            <a:r>
              <a:rPr lang="ar-SA" sz="2000" dirty="0"/>
              <a:t> فيديو عن </a:t>
            </a:r>
            <a:r>
              <a:rPr lang="ar-JO" sz="2000" dirty="0"/>
              <a:t>ال</a:t>
            </a:r>
            <a:r>
              <a:rPr lang="ar-SA" sz="2000" dirty="0"/>
              <a:t>تنمر</a:t>
            </a:r>
            <a:r>
              <a:rPr lang="ar-JO" sz="2000" dirty="0"/>
              <a:t> بسبب</a:t>
            </a:r>
            <a:r>
              <a:rPr lang="ar-SA" sz="2000" dirty="0"/>
              <a:t> السمنة</a:t>
            </a:r>
            <a:endParaRPr lang="ar-JO" sz="2000" dirty="0"/>
          </a:p>
          <a:p>
            <a:pPr marL="45720" indent="0" algn="r">
              <a:buNone/>
            </a:pPr>
            <a:r>
              <a:rPr lang="en-US" sz="2000" dirty="0">
                <a:hlinkClick r:id="rId3"/>
              </a:rPr>
              <a:t>https://www.youtube.com/watch?v=6yztE6LCYKM</a:t>
            </a:r>
            <a:endParaRPr lang="ar-JO" sz="2000" dirty="0"/>
          </a:p>
          <a:p>
            <a:pPr marL="4572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0063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9BA6F-AE8D-4B1C-D77F-4647188EB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3" y="1960784"/>
            <a:ext cx="4754880" cy="262707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B066A-6710-7C0C-0115-749CBFEFB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9327" y="1296349"/>
            <a:ext cx="5836345" cy="4265301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100000"/>
              </a:lnSpc>
              <a:buNone/>
            </a:pPr>
            <a:r>
              <a:rPr lang="ar-JO" dirty="0"/>
              <a:t>هناك عدة طرق لعلاج السمنة منها اتباع النظام الغذائي قليل السعرات الحرارية وممارسة التمارين الرياضية وتناول بعض الأدوية أو اللجوء إلى العمليات الجراحية في الحالات المستعصية.</a:t>
            </a:r>
            <a:endParaRPr lang="en-US" dirty="0"/>
          </a:p>
          <a:p>
            <a:pPr marL="45720" indent="0" algn="r">
              <a:lnSpc>
                <a:spcPct val="100000"/>
              </a:lnSpc>
              <a:buNone/>
            </a:pPr>
            <a:endParaRPr lang="ar-JO" dirty="0"/>
          </a:p>
          <a:p>
            <a:pPr marL="45720" indent="0" algn="r">
              <a:lnSpc>
                <a:spcPct val="100000"/>
              </a:lnSpc>
              <a:buNone/>
            </a:pPr>
            <a:r>
              <a:rPr lang="ar-JO" dirty="0"/>
              <a:t>"</a:t>
            </a:r>
            <a:r>
              <a:rPr lang="ar-SA" dirty="0"/>
              <a:t>الوقاية خير من قنطار علاج</a:t>
            </a:r>
            <a:r>
              <a:rPr lang="ar-JO" dirty="0"/>
              <a:t>"</a:t>
            </a:r>
            <a:r>
              <a:rPr lang="ar-SA" dirty="0"/>
              <a:t> لذلك يجب علينا أن نخفف من هذه المشكلة الاجتماعية عن طريق نشر التوعية </a:t>
            </a:r>
            <a:r>
              <a:rPr lang="ar-JO" dirty="0"/>
              <a:t>ب</a:t>
            </a:r>
            <a:r>
              <a:rPr lang="ar-SA" dirty="0"/>
              <a:t>إعداد</a:t>
            </a:r>
            <a:r>
              <a:rPr lang="ar-JO" dirty="0"/>
              <a:t> </a:t>
            </a:r>
            <a:r>
              <a:rPr lang="ar-SA" dirty="0"/>
              <a:t>البرامج التثقيفية لجميع فئات المجتمع</a:t>
            </a:r>
            <a:r>
              <a:rPr lang="ar-JO" dirty="0"/>
              <a:t>،</a:t>
            </a:r>
            <a:r>
              <a:rPr lang="ar-SA" dirty="0"/>
              <a:t> والحصص الصفية لطلاب المدارس</a:t>
            </a:r>
            <a:r>
              <a:rPr lang="ar-JO" dirty="0"/>
              <a:t>،</a:t>
            </a:r>
            <a:r>
              <a:rPr lang="ar-SA" dirty="0"/>
              <a:t> عن مخاطر هذه المشكلة وآثارها السيئة على الفرد والمجتمع</a:t>
            </a:r>
            <a:r>
              <a:rPr lang="ar-J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8217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CA70E-ED75-4FF0-A862-8EF12B7377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does, teacher does</Template>
  <TotalTime>448</TotalTime>
  <Words>844</Words>
  <Application>Microsoft Office PowerPoint</Application>
  <PresentationFormat>Widescreen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Corbel</vt:lpstr>
      <vt:lpstr>Rockwell</vt:lpstr>
      <vt:lpstr>Tahoma</vt:lpstr>
      <vt:lpstr>Wingdings</vt:lpstr>
      <vt:lpstr>Basis</vt:lpstr>
      <vt:lpstr>"السمنة" مرض العصر</vt:lpstr>
      <vt:lpstr>PowerPoint Presentation</vt:lpstr>
      <vt:lpstr>PowerPoint Presentation</vt:lpstr>
      <vt:lpstr>أسباب السمنة:  هناك عدة أسباب للسمنة ومن أهمها:</vt:lpstr>
      <vt:lpstr> الآثار السلبية للسمنة على الفرد:</vt:lpstr>
      <vt:lpstr>PowerPoint Presentation</vt:lpstr>
      <vt:lpstr>آثار السمنة على المجتمع:</vt:lpstr>
      <vt:lpstr>PowerPoint Presentation</vt:lpstr>
      <vt:lpstr>PowerPoint Presentation</vt:lpstr>
      <vt:lpstr>PowerPoint Presentation</vt:lpstr>
      <vt:lpstr>المصادر: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"السمنة" مرض العصر</dc:title>
  <dc:creator>Yacoub Kakish</dc:creator>
  <cp:lastModifiedBy>Yacoub Kakish</cp:lastModifiedBy>
  <cp:revision>32</cp:revision>
  <dcterms:created xsi:type="dcterms:W3CDTF">2023-05-17T08:17:25Z</dcterms:created>
  <dcterms:modified xsi:type="dcterms:W3CDTF">2023-05-20T11:37:19Z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