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wikipedia.org/wiki/%D8%A7%D9%84%D9%82%D8%AF%D9%8A%D8%B3%D8%A9_%D8%B5%D9%88%D9%81%D9%8A%D8%A7" TargetMode="External"/><Relationship Id="rId2" Type="http://schemas.openxmlformats.org/officeDocument/2006/relationships/hyperlink" Target="http://www.stmaryab.net/arabic/saints/view_saint.asp?id=1225" TargetMode="External"/><Relationship Id="rId1" Type="http://schemas.openxmlformats.org/officeDocument/2006/relationships/slideLayout" Target="../slideLayouts/slideLayout2.xml"/><Relationship Id="rId4" Type="http://schemas.openxmlformats.org/officeDocument/2006/relationships/hyperlink" Target="https://www.almasryalyoum.com/news/details/20038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dirty="0" smtClean="0"/>
              <a:t>القديسة صوفيا و بناتها الثلاث</a:t>
            </a:r>
            <a:r>
              <a:rPr lang="ar-EG" dirty="0"/>
              <a:t/>
            </a:r>
            <a:br>
              <a:rPr lang="ar-EG" dirty="0"/>
            </a:br>
            <a:endParaRPr lang="en-US" dirty="0"/>
          </a:p>
        </p:txBody>
      </p:sp>
      <p:sp>
        <p:nvSpPr>
          <p:cNvPr id="3" name="Subtitle 2"/>
          <p:cNvSpPr>
            <a:spLocks noGrp="1"/>
          </p:cNvSpPr>
          <p:nvPr>
            <p:ph type="subTitle" idx="1"/>
          </p:nvPr>
        </p:nvSpPr>
        <p:spPr/>
        <p:txBody>
          <a:bodyPr/>
          <a:lstStyle/>
          <a:p>
            <a:r>
              <a:rPr lang="ar-IQ" dirty="0" smtClean="0"/>
              <a:t>عمل الطالبات: جويل حداد و ميرنا ابو جريس</a:t>
            </a:r>
            <a:endParaRPr lang="en-US" dirty="0"/>
          </a:p>
        </p:txBody>
      </p:sp>
    </p:spTree>
    <p:extLst>
      <p:ext uri="{BB962C8B-B14F-4D97-AF65-F5344CB8AC3E}">
        <p14:creationId xmlns:p14="http://schemas.microsoft.com/office/powerpoint/2010/main" val="169173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من هي القديسة صوفيا؟</a:t>
            </a:r>
            <a:endParaRPr lang="en-US" dirty="0"/>
          </a:p>
        </p:txBody>
      </p:sp>
      <p:sp>
        <p:nvSpPr>
          <p:cNvPr id="3" name="Content Placeholder 2"/>
          <p:cNvSpPr>
            <a:spLocks noGrp="1"/>
          </p:cNvSpPr>
          <p:nvPr>
            <p:ph idx="1"/>
          </p:nvPr>
        </p:nvSpPr>
        <p:spPr/>
        <p:txBody>
          <a:bodyPr/>
          <a:lstStyle/>
          <a:p>
            <a:pPr algn="r" rtl="1"/>
            <a:r>
              <a:rPr lang="ar-IQ" b="1" dirty="0"/>
              <a:t>القديسة صوفيا</a:t>
            </a:r>
            <a:r>
              <a:rPr lang="ar-IQ" dirty="0"/>
              <a:t> هي قديسة </a:t>
            </a:r>
            <a:r>
              <a:rPr lang="ar-IQ" dirty="0" smtClean="0"/>
              <a:t>من</a:t>
            </a:r>
            <a:r>
              <a:rPr lang="ar-IQ" dirty="0"/>
              <a:t> مصر،كانت من عائلة شريفة </a:t>
            </a:r>
            <a:r>
              <a:rPr lang="ar-IQ" dirty="0" smtClean="0"/>
              <a:t>بإنطاكية.</a:t>
            </a:r>
          </a:p>
          <a:p>
            <a:pPr algn="r" rtl="1"/>
            <a:r>
              <a:rPr lang="ar-IQ" dirty="0" smtClean="0"/>
              <a:t>رُزقت </a:t>
            </a:r>
            <a:r>
              <a:rPr lang="ar-IQ" dirty="0"/>
              <a:t>بثلاث بنات أسمتهن : بيستس </a:t>
            </a:r>
            <a:r>
              <a:rPr lang="ar-IQ" dirty="0" smtClean="0"/>
              <a:t>أي </a:t>
            </a:r>
            <a:r>
              <a:rPr lang="ar-IQ" dirty="0"/>
              <a:t>الإيمان، وهلبيس </a:t>
            </a:r>
            <a:r>
              <a:rPr lang="ar-IQ" dirty="0" smtClean="0"/>
              <a:t>أي </a:t>
            </a:r>
            <a:r>
              <a:rPr lang="ar-IQ" dirty="0"/>
              <a:t>الرجاء، وأغابي </a:t>
            </a:r>
            <a:r>
              <a:rPr lang="ar-IQ" dirty="0" smtClean="0"/>
              <a:t>أي المحبة. لما </a:t>
            </a:r>
            <a:r>
              <a:rPr lang="ar-IQ" dirty="0"/>
              <a:t>كبرن قليلًا ذهبت بهن إلى روما لتعلّمهن العبادة وخوف الله</a:t>
            </a:r>
            <a:r>
              <a:rPr lang="ar-IQ" dirty="0" smtClean="0"/>
              <a:t>.</a:t>
            </a:r>
          </a:p>
          <a:p>
            <a:pPr algn="r" rtl="1"/>
            <a:r>
              <a:rPr lang="ar-IQ" dirty="0"/>
              <a:t>اعتنقت المسيحية وذاع صيتها وعرف الناس صلاحها واهتمامها بالفقراء والمحتاجين فالتفوا حولها وأحبوها، ومنها تعرفوا على التعاليم الدينية </a:t>
            </a:r>
            <a:r>
              <a:rPr lang="ar-IQ" dirty="0" smtClean="0"/>
              <a:t>المسيحية.</a:t>
            </a:r>
          </a:p>
          <a:p>
            <a:pPr algn="r" rtl="1"/>
            <a:r>
              <a:rPr lang="ar-IQ" dirty="0"/>
              <a:t>ما يحتفل سكان المدينة في 17 سبتمبر بيوم القديسة صوفيا وبناتها الثلاث (فيارا، ناديجدا، وليوبوف). وتعني أسماؤهن على التوالي (إيمان وأمل وحب).</a:t>
            </a:r>
          </a:p>
          <a:p>
            <a:pPr algn="r" rtl="1"/>
            <a:endParaRPr lang="ar-IQ" dirty="0" smtClean="0"/>
          </a:p>
          <a:p>
            <a:pPr algn="r" rtl="1"/>
            <a:endParaRPr lang="en-US" dirty="0"/>
          </a:p>
        </p:txBody>
      </p:sp>
      <p:pic>
        <p:nvPicPr>
          <p:cNvPr id="4" name="Picture 3"/>
          <p:cNvPicPr>
            <a:picLocks noChangeAspect="1"/>
          </p:cNvPicPr>
          <p:nvPr/>
        </p:nvPicPr>
        <p:blipFill>
          <a:blip r:embed="rId2"/>
          <a:stretch>
            <a:fillRect/>
          </a:stretch>
        </p:blipFill>
        <p:spPr>
          <a:xfrm>
            <a:off x="1463222" y="4238714"/>
            <a:ext cx="1958061" cy="2746307"/>
          </a:xfrm>
          <a:prstGeom prst="rect">
            <a:avLst/>
          </a:prstGeom>
        </p:spPr>
      </p:pic>
    </p:spTree>
    <p:extLst>
      <p:ext uri="{BB962C8B-B14F-4D97-AF65-F5344CB8AC3E}">
        <p14:creationId xmlns:p14="http://schemas.microsoft.com/office/powerpoint/2010/main" val="48824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حياتها الدينية </a:t>
            </a:r>
            <a:endParaRPr lang="en-US" dirty="0"/>
          </a:p>
        </p:txBody>
      </p:sp>
      <p:sp>
        <p:nvSpPr>
          <p:cNvPr id="3" name="Content Placeholder 2"/>
          <p:cNvSpPr>
            <a:spLocks noGrp="1"/>
          </p:cNvSpPr>
          <p:nvPr>
            <p:ph idx="1"/>
          </p:nvPr>
        </p:nvSpPr>
        <p:spPr>
          <a:xfrm>
            <a:off x="8033047" y="2256089"/>
            <a:ext cx="3608296" cy="2757824"/>
          </a:xfrm>
        </p:spPr>
        <p:txBody>
          <a:bodyPr/>
          <a:lstStyle/>
          <a:p>
            <a:pPr algn="r" rtl="1"/>
            <a:r>
              <a:rPr lang="ar-IQ" dirty="0"/>
              <a:t>وصلت أنباء تحولها من الوثنية إلى المسيحية إلى الوالي الروماني في مصر كلوديوس خلال حكم الإمبراطور الروماني </a:t>
            </a:r>
            <a:r>
              <a:rPr lang="ar-IQ" dirty="0" smtClean="0"/>
              <a:t>هادريان، </a:t>
            </a:r>
            <a:r>
              <a:rPr lang="ar-IQ" dirty="0"/>
              <a:t>فأمر بإحضارها ومحاكمتها ولما </a:t>
            </a:r>
            <a:r>
              <a:rPr lang="ar-IQ" dirty="0" smtClean="0"/>
              <a:t>اصبحت </a:t>
            </a:r>
            <a:r>
              <a:rPr lang="ar-IQ" dirty="0"/>
              <a:t>بين يديه سألها عن معتقدها، فأجابته بأنها كانت عمياء تعبد الأوثان ثم أبصرت وصارت مسيحية. </a:t>
            </a:r>
            <a:endParaRPr lang="ar-IQ" dirty="0" smtClean="0"/>
          </a:p>
          <a:p>
            <a:pPr algn="r" rtl="1"/>
            <a:endParaRPr lang="ar-IQ" dirty="0"/>
          </a:p>
        </p:txBody>
      </p:sp>
      <p:sp>
        <p:nvSpPr>
          <p:cNvPr id="4" name="Rectangle 3"/>
          <p:cNvSpPr/>
          <p:nvPr/>
        </p:nvSpPr>
        <p:spPr>
          <a:xfrm>
            <a:off x="1663580" y="2256089"/>
            <a:ext cx="3335708" cy="3139321"/>
          </a:xfrm>
          <a:prstGeom prst="rect">
            <a:avLst/>
          </a:prstGeom>
        </p:spPr>
        <p:txBody>
          <a:bodyPr wrap="square">
            <a:spAutoFit/>
          </a:bodyPr>
          <a:lstStyle/>
          <a:p>
            <a:pPr algn="r" rtl="1"/>
            <a:r>
              <a:rPr lang="ar-IQ" dirty="0"/>
              <a:t>غضب الوالي وأمرها بالعودة إلى عبادة الأوثان، فرفضت وأخبرته بأن تلك الأوثان هي حجارة لا تنفع ولا تضر فازداد الوالي غضبا وأمر جنوده بضربها بالسياط ؛ إلا أنها ازدادت إصرارًا فأمر الجنود أن يقوموا بكي مفاصلها بالنار، فصرخت، ففرح الوالي واعتقد أنها ستعود عن عقيدتها، فما كان منها إلا أن صرخت مكررة اعترافها بالديانة المسيحية.</a:t>
            </a:r>
          </a:p>
        </p:txBody>
      </p:sp>
      <p:pic>
        <p:nvPicPr>
          <p:cNvPr id="5" name="Picture 4"/>
          <p:cNvPicPr>
            <a:picLocks noChangeAspect="1"/>
          </p:cNvPicPr>
          <p:nvPr/>
        </p:nvPicPr>
        <p:blipFill rotWithShape="1">
          <a:blip r:embed="rId2"/>
          <a:srcRect l="26757" r="25525"/>
          <a:stretch/>
        </p:blipFill>
        <p:spPr>
          <a:xfrm>
            <a:off x="5379579" y="2068082"/>
            <a:ext cx="2444404" cy="3395006"/>
          </a:xfrm>
          <a:prstGeom prst="rect">
            <a:avLst/>
          </a:prstGeom>
        </p:spPr>
      </p:pic>
    </p:spTree>
    <p:extLst>
      <p:ext uri="{BB962C8B-B14F-4D97-AF65-F5344CB8AC3E}">
        <p14:creationId xmlns:p14="http://schemas.microsoft.com/office/powerpoint/2010/main" val="345422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بناتها</a:t>
            </a:r>
            <a:endParaRPr lang="en-US" dirty="0"/>
          </a:p>
        </p:txBody>
      </p:sp>
      <p:sp>
        <p:nvSpPr>
          <p:cNvPr id="3" name="Content Placeholder 2"/>
          <p:cNvSpPr>
            <a:spLocks noGrp="1"/>
          </p:cNvSpPr>
          <p:nvPr>
            <p:ph idx="1"/>
          </p:nvPr>
        </p:nvSpPr>
        <p:spPr>
          <a:xfrm>
            <a:off x="6452075" y="2133600"/>
            <a:ext cx="5052537" cy="3777622"/>
          </a:xfrm>
        </p:spPr>
        <p:txBody>
          <a:bodyPr>
            <a:normAutofit lnSpcReduction="10000"/>
          </a:bodyPr>
          <a:lstStyle/>
          <a:p>
            <a:pPr algn="r" rtl="1"/>
            <a:r>
              <a:rPr lang="ar-IQ" dirty="0"/>
              <a:t>فقامت صوفيا تبشّر بإنجيل المسيح في أوساط الوثنيين. فوصل خبرها إلى أدريانوس فقبض عليها وعلى بناتها، وأحضرهن </a:t>
            </a:r>
            <a:r>
              <a:rPr lang="ar-IQ" dirty="0" smtClean="0"/>
              <a:t>امامه. </a:t>
            </a:r>
            <a:r>
              <a:rPr lang="ar-IQ" dirty="0"/>
              <a:t>كانت إيمان في الثانية عشرة من عمرها، ورجاء في العاشرة ومحبّة في التاسعة. حاول أدريانوس </a:t>
            </a:r>
            <a:r>
              <a:rPr lang="ar-IQ" dirty="0" smtClean="0"/>
              <a:t>التحدث معهم أوّل مرة، </a:t>
            </a:r>
            <a:r>
              <a:rPr lang="ar-IQ" dirty="0"/>
              <a:t>فلم يغرهن كلامه، فعذّب الفتيات الثلاث، أمام عيني أمهن، الواحدة تلو الأخرى، إلى أن قطع هاماتهن جميعاً. في كلّ ذلك كانت الأم صابرة صامدة تشجّع بناتها ليثبتن. وشاء أدريانوس أن يترك الأم فريسة للحسرة والعذاب، فأطلق سراحها، فأخذت صوفيا أجساد بناتها وأودعتها القبر. وبقيت تصلّي على ضريحهن ثلاث ليال وثلاثة أيام إلى أن أسلمت الروح، هي أيضاً، ولحقت بهن.</a:t>
            </a:r>
            <a:endParaRPr lang="en-US" dirty="0"/>
          </a:p>
        </p:txBody>
      </p:sp>
      <p:pic>
        <p:nvPicPr>
          <p:cNvPr id="4" name="Picture 3"/>
          <p:cNvPicPr>
            <a:picLocks noChangeAspect="1"/>
          </p:cNvPicPr>
          <p:nvPr/>
        </p:nvPicPr>
        <p:blipFill>
          <a:blip r:embed="rId2"/>
          <a:stretch>
            <a:fillRect/>
          </a:stretch>
        </p:blipFill>
        <p:spPr>
          <a:xfrm>
            <a:off x="2753643" y="2133600"/>
            <a:ext cx="2792577" cy="3666152"/>
          </a:xfrm>
          <a:prstGeom prst="rect">
            <a:avLst/>
          </a:prstGeom>
        </p:spPr>
      </p:pic>
    </p:spTree>
    <p:extLst>
      <p:ext uri="{BB962C8B-B14F-4D97-AF65-F5344CB8AC3E}">
        <p14:creationId xmlns:p14="http://schemas.microsoft.com/office/powerpoint/2010/main" val="277218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بعد وفاتها</a:t>
            </a:r>
            <a:endParaRPr lang="en-US" dirty="0"/>
          </a:p>
        </p:txBody>
      </p:sp>
      <p:sp>
        <p:nvSpPr>
          <p:cNvPr id="3" name="Content Placeholder 2"/>
          <p:cNvSpPr>
            <a:spLocks noGrp="1"/>
          </p:cNvSpPr>
          <p:nvPr>
            <p:ph idx="1"/>
          </p:nvPr>
        </p:nvSpPr>
        <p:spPr>
          <a:xfrm>
            <a:off x="2264472" y="1492666"/>
            <a:ext cx="8915400" cy="3777622"/>
          </a:xfrm>
        </p:spPr>
        <p:txBody>
          <a:bodyPr/>
          <a:lstStyle/>
          <a:p>
            <a:pPr algn="r" rtl="1"/>
            <a:r>
              <a:rPr lang="ar-IQ" dirty="0" smtClean="0"/>
              <a:t>ظل </a:t>
            </a:r>
            <a:r>
              <a:rPr lang="ar-IQ" dirty="0"/>
              <a:t>جثمانها بمصر لسنوات حتى بدأ انتشار المسيحية فى العالم، وأصبحت القسطنطينية هى العاصمة الجديدة للعالم الغربى المسيحى، وانتقل رفات القديسة صوفيا المصرية من مصر إلى الكنيسة التى تم بناؤها عام ٥٣٧ م، وأطلق عليها اسمها (آيا صوفيا)، والتى وبعد قرون طويلة قرر الرئيس التركى </a:t>
            </a:r>
            <a:r>
              <a:rPr lang="ar-IQ" dirty="0" smtClean="0"/>
              <a:t>تحويل </a:t>
            </a:r>
            <a:r>
              <a:rPr lang="ar-IQ" dirty="0"/>
              <a:t>الكنيسة- المتحف إلى مسجد، بحجة أن الكنيسة العتيقة وفى عهد السلطان القديم محمد الفاتح كانت مسجداً لفترة زمنية، أو بمعنى أكثر دقة حاول </a:t>
            </a:r>
            <a:r>
              <a:rPr lang="ar-IQ" dirty="0" smtClean="0"/>
              <a:t>الرئيس </a:t>
            </a:r>
            <a:r>
              <a:rPr lang="ar-IQ" dirty="0"/>
              <a:t>إعادة سيرة أسلافه على الرغم من أن المكان كان متحفاً منذ عام ١٩٣٥، ومن أشهر معالم الضفة الأوروبية لمدينة إسطنبول ممثلاً للعمارة البيزنطية فى أبهى صورها، وإن أضيفت لها ملامح عثمانية.</a:t>
            </a:r>
            <a:endParaRPr lang="en-US" dirty="0"/>
          </a:p>
        </p:txBody>
      </p:sp>
      <p:pic>
        <p:nvPicPr>
          <p:cNvPr id="4" name="Picture 3"/>
          <p:cNvPicPr>
            <a:picLocks noChangeAspect="1"/>
          </p:cNvPicPr>
          <p:nvPr/>
        </p:nvPicPr>
        <p:blipFill>
          <a:blip r:embed="rId2"/>
          <a:stretch>
            <a:fillRect/>
          </a:stretch>
        </p:blipFill>
        <p:spPr>
          <a:xfrm>
            <a:off x="4546361" y="4039708"/>
            <a:ext cx="4219130" cy="2461159"/>
          </a:xfrm>
          <a:prstGeom prst="rect">
            <a:avLst/>
          </a:prstGeom>
        </p:spPr>
      </p:pic>
    </p:spTree>
    <p:extLst>
      <p:ext uri="{BB962C8B-B14F-4D97-AF65-F5344CB8AC3E}">
        <p14:creationId xmlns:p14="http://schemas.microsoft.com/office/powerpoint/2010/main" val="182951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توثيق</a:t>
            </a:r>
            <a:endParaRPr lang="en-US" dirty="0"/>
          </a:p>
        </p:txBody>
      </p:sp>
      <p:sp>
        <p:nvSpPr>
          <p:cNvPr id="3" name="Content Placeholder 2"/>
          <p:cNvSpPr>
            <a:spLocks noGrp="1"/>
          </p:cNvSpPr>
          <p:nvPr>
            <p:ph idx="1"/>
          </p:nvPr>
        </p:nvSpPr>
        <p:spPr/>
        <p:txBody>
          <a:bodyPr/>
          <a:lstStyle/>
          <a:p>
            <a:pPr algn="r" rtl="1"/>
            <a:r>
              <a:rPr lang="en-US" dirty="0">
                <a:hlinkClick r:id="rId2"/>
              </a:rPr>
              <a:t>http://</a:t>
            </a:r>
            <a:r>
              <a:rPr lang="en-US" dirty="0" smtClean="0">
                <a:hlinkClick r:id="rId2"/>
              </a:rPr>
              <a:t>www.stmaryab.net/arabic/saints/view_saint.asp?id=1225</a:t>
            </a:r>
            <a:r>
              <a:rPr lang="ar-IQ" dirty="0" smtClean="0"/>
              <a:t> </a:t>
            </a:r>
          </a:p>
          <a:p>
            <a:pPr algn="r" rtl="1"/>
            <a:r>
              <a:rPr lang="en-US" dirty="0">
                <a:hlinkClick r:id="rId3"/>
              </a:rPr>
              <a:t>https://ar.wikipedia.org/wiki/%D8%A7%D9%84%D9%82%D8%AF%D9%8A%D8%B3%D8%A9_%</a:t>
            </a:r>
            <a:r>
              <a:rPr lang="en-US" dirty="0" smtClean="0">
                <a:hlinkClick r:id="rId3"/>
              </a:rPr>
              <a:t>D8%B5%D9%88%D9%81%D9%8A%D8%A7</a:t>
            </a:r>
            <a:r>
              <a:rPr lang="ar-IQ" dirty="0" smtClean="0"/>
              <a:t> </a:t>
            </a:r>
          </a:p>
          <a:p>
            <a:pPr algn="r" rtl="1"/>
            <a:r>
              <a:rPr lang="en-US" dirty="0">
                <a:hlinkClick r:id="rId4"/>
              </a:rPr>
              <a:t>https://</a:t>
            </a:r>
            <a:r>
              <a:rPr lang="en-US" dirty="0" smtClean="0">
                <a:hlinkClick r:id="rId4"/>
              </a:rPr>
              <a:t>www.almasryalyoum.com/news/details/2003887</a:t>
            </a:r>
            <a:r>
              <a:rPr lang="ar-IQ" dirty="0" smtClean="0"/>
              <a:t> </a:t>
            </a:r>
            <a:endParaRPr lang="en-US" dirty="0"/>
          </a:p>
        </p:txBody>
      </p:sp>
    </p:spTree>
    <p:extLst>
      <p:ext uri="{BB962C8B-B14F-4D97-AF65-F5344CB8AC3E}">
        <p14:creationId xmlns:p14="http://schemas.microsoft.com/office/powerpoint/2010/main" val="2059887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104</TotalTime>
  <Words>366</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Tahoma</vt:lpstr>
      <vt:lpstr>Wingdings 3</vt:lpstr>
      <vt:lpstr>Wisp</vt:lpstr>
      <vt:lpstr>القديسة صوفيا و بناتها الثلاث </vt:lpstr>
      <vt:lpstr>من هي القديسة صوفيا؟</vt:lpstr>
      <vt:lpstr>حياتها الدينية </vt:lpstr>
      <vt:lpstr>بناتها</vt:lpstr>
      <vt:lpstr>بعد وفاتها</vt:lpstr>
      <vt:lpstr>توثيق</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القديسة تقلا</dc:title>
  <dc:creator>Microsoft account</dc:creator>
  <cp:lastModifiedBy>Microsoft account</cp:lastModifiedBy>
  <cp:revision>18</cp:revision>
  <dcterms:created xsi:type="dcterms:W3CDTF">2023-05-20T08:34:26Z</dcterms:created>
  <dcterms:modified xsi:type="dcterms:W3CDTF">2023-05-20T10:18:32Z</dcterms:modified>
</cp:coreProperties>
</file>