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485" autoAdjust="0"/>
  </p:normalViewPr>
  <p:slideViewPr>
    <p:cSldViewPr snapToGrid="0">
      <p:cViewPr varScale="1">
        <p:scale>
          <a:sx n="67" d="100"/>
          <a:sy n="67" d="100"/>
        </p:scale>
        <p:origin x="8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809CB-2994-4514-96E8-031976C7F7E3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4B68-4798-4B18-A742-348882536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34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809CB-2994-4514-96E8-031976C7F7E3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4B68-4798-4B18-A742-348882536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253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809CB-2994-4514-96E8-031976C7F7E3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4B68-4798-4B18-A742-348882536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007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809CB-2994-4514-96E8-031976C7F7E3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4B68-4798-4B18-A742-348882536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375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809CB-2994-4514-96E8-031976C7F7E3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4B68-4798-4B18-A742-348882536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408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809CB-2994-4514-96E8-031976C7F7E3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4B68-4798-4B18-A742-348882536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186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809CB-2994-4514-96E8-031976C7F7E3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4B68-4798-4B18-A742-348882536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643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809CB-2994-4514-96E8-031976C7F7E3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4B68-4798-4B18-A742-348882536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483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809CB-2994-4514-96E8-031976C7F7E3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4B68-4798-4B18-A742-348882536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98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809CB-2994-4514-96E8-031976C7F7E3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4B68-4798-4B18-A742-348882536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61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809CB-2994-4514-96E8-031976C7F7E3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4B68-4798-4B18-A742-348882536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721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09CB-2994-4514-96E8-031976C7F7E3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B4B68-4798-4B18-A742-348882536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580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b="1" dirty="0" smtClean="0">
                <a:solidFill>
                  <a:schemeClr val="bg1"/>
                </a:solidFill>
              </a:rPr>
              <a:t>الموارد البيئية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JO" sz="3600" b="1" dirty="0" smtClean="0">
                <a:solidFill>
                  <a:schemeClr val="bg1"/>
                </a:solidFill>
              </a:rPr>
              <a:t>اعداد : خليل سابا/كريم كردي/ريان الصفدي/ادم الصفدي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66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58091" y="431074"/>
            <a:ext cx="9522823" cy="54271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  <a:spcAft>
                <a:spcPts val="800"/>
              </a:spcAft>
            </a:pPr>
            <a:r>
              <a:rPr lang="ar-SA" sz="3000" b="1" u="sng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الموارد البيئية</a:t>
            </a:r>
            <a:endParaRPr lang="en-US" sz="3000" b="1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r" rtl="1">
              <a:lnSpc>
                <a:spcPct val="200000"/>
              </a:lnSpc>
            </a:pPr>
            <a:r>
              <a:rPr lang="ar-SA" sz="2800" b="1" dirty="0">
                <a:solidFill>
                  <a:schemeClr val="bg1"/>
                </a:solidFill>
                <a:ea typeface="Calibri" panose="020F0502020204030204" pitchFamily="34" charset="0"/>
              </a:rPr>
              <a:t>جميع المكونات الحية وغير الحية الموجودة على هذه الأرض، والتي تشكل مجتمعة البيئة </a:t>
            </a:r>
            <a:r>
              <a:rPr lang="ar-SA" sz="2800" b="1" dirty="0" smtClean="0">
                <a:solidFill>
                  <a:schemeClr val="bg1"/>
                </a:solidFill>
                <a:ea typeface="Calibri" panose="020F0502020204030204" pitchFamily="34" charset="0"/>
              </a:rPr>
              <a:t>الطبيعية </a:t>
            </a:r>
            <a:r>
              <a:rPr lang="ar-SA" sz="2800" b="1" dirty="0">
                <a:solidFill>
                  <a:schemeClr val="bg1"/>
                </a:solidFill>
                <a:ea typeface="Calibri" panose="020F0502020204030204" pitchFamily="34" charset="0"/>
              </a:rPr>
              <a:t>التي تصب في منفعة البشرية.</a:t>
            </a:r>
            <a:r>
              <a:rPr lang="en-US" sz="2800" b="1" dirty="0">
                <a:solidFill>
                  <a:schemeClr val="bg1"/>
                </a:solidFill>
                <a:latin typeface="Simplified Arabic" panose="02020603050405020304" pitchFamily="18" charset="-78"/>
                <a:ea typeface="Calibri" panose="020F0502020204030204" pitchFamily="34" charset="0"/>
              </a:rPr>
              <a:t/>
            </a:r>
            <a:br>
              <a:rPr lang="en-US" sz="2800" b="1" dirty="0">
                <a:solidFill>
                  <a:schemeClr val="bg1"/>
                </a:solidFill>
                <a:latin typeface="Simplified Arabic" panose="02020603050405020304" pitchFamily="18" charset="-78"/>
                <a:ea typeface="Calibri" panose="020F0502020204030204" pitchFamily="34" charset="0"/>
              </a:rPr>
            </a:br>
            <a:r>
              <a:rPr lang="ar-SA" sz="2800" b="1" dirty="0" smtClean="0">
                <a:solidFill>
                  <a:schemeClr val="bg1"/>
                </a:solidFill>
                <a:latin typeface="Simplified Arabic" panose="02020603050405020304" pitchFamily="18" charset="-78"/>
                <a:ea typeface="Calibri" panose="020F0502020204030204" pitchFamily="34" charset="0"/>
              </a:rPr>
              <a:t>الموا</a:t>
            </a:r>
            <a:r>
              <a:rPr lang="ar-JO" sz="2800" b="1" dirty="0" smtClean="0">
                <a:solidFill>
                  <a:schemeClr val="bg1"/>
                </a:solidFill>
                <a:latin typeface="Simplified Arabic" panose="02020603050405020304" pitchFamily="18" charset="-78"/>
                <a:ea typeface="Calibri" panose="020F0502020204030204" pitchFamily="34" charset="0"/>
              </a:rPr>
              <a:t>رد</a:t>
            </a:r>
            <a:r>
              <a:rPr lang="ar-SA" sz="2800" b="1" dirty="0" smtClean="0">
                <a:solidFill>
                  <a:schemeClr val="bg1"/>
                </a:solidFill>
                <a:latin typeface="Simplified Arabic" panose="02020603050405020304" pitchFamily="18" charset="-78"/>
                <a:ea typeface="Calibri" panose="020F0502020204030204" pitchFamily="34" charset="0"/>
              </a:rPr>
              <a:t> </a:t>
            </a:r>
            <a:r>
              <a:rPr lang="ar-SA" sz="2800" b="1" dirty="0">
                <a:solidFill>
                  <a:schemeClr val="bg1"/>
                </a:solidFill>
                <a:latin typeface="Simplified Arabic" panose="02020603050405020304" pitchFamily="18" charset="-78"/>
                <a:ea typeface="Calibri" panose="020F0502020204030204" pitchFamily="34" charset="0"/>
              </a:rPr>
              <a:t>التي توجد في البيئة بشكل طبيعي، </a:t>
            </a:r>
            <a:r>
              <a:rPr lang="ar-JO" sz="2800" b="1" dirty="0" smtClean="0">
                <a:solidFill>
                  <a:schemeClr val="bg1"/>
                </a:solidFill>
                <a:latin typeface="Simplified Arabic" panose="02020603050405020304" pitchFamily="18" charset="-78"/>
                <a:ea typeface="Calibri" panose="020F0502020204030204" pitchFamily="34" charset="0"/>
              </a:rPr>
              <a:t>وأيضا </a:t>
            </a:r>
            <a:r>
              <a:rPr lang="ar-SA" sz="2800" b="1" dirty="0" smtClean="0">
                <a:solidFill>
                  <a:schemeClr val="bg1"/>
                </a:solidFill>
                <a:latin typeface="Simplified Arabic" panose="02020603050405020304" pitchFamily="18" charset="-78"/>
                <a:ea typeface="Calibri" panose="020F0502020204030204" pitchFamily="34" charset="0"/>
              </a:rPr>
              <a:t>يتمّ </a:t>
            </a:r>
            <a:r>
              <a:rPr lang="ar-SA" sz="2800" b="1" dirty="0">
                <a:solidFill>
                  <a:schemeClr val="bg1"/>
                </a:solidFill>
                <a:latin typeface="Simplified Arabic" panose="02020603050405020304" pitchFamily="18" charset="-78"/>
                <a:ea typeface="Calibri" panose="020F0502020204030204" pitchFamily="34" charset="0"/>
              </a:rPr>
              <a:t>استخراجها لتحويلها إلى </a:t>
            </a:r>
            <a:r>
              <a:rPr lang="ar-SA" sz="2800" b="1" dirty="0" smtClean="0">
                <a:solidFill>
                  <a:schemeClr val="bg1"/>
                </a:solidFill>
                <a:latin typeface="Simplified Arabic" panose="02020603050405020304" pitchFamily="18" charset="-78"/>
                <a:ea typeface="Calibri" panose="020F0502020204030204" pitchFamily="34" charset="0"/>
              </a:rPr>
              <a:t>موا</a:t>
            </a:r>
            <a:r>
              <a:rPr lang="ar-JO" sz="2800" b="1" dirty="0" smtClean="0">
                <a:solidFill>
                  <a:schemeClr val="bg1"/>
                </a:solidFill>
                <a:latin typeface="Simplified Arabic" panose="02020603050405020304" pitchFamily="18" charset="-78"/>
                <a:ea typeface="Calibri" panose="020F0502020204030204" pitchFamily="34" charset="0"/>
              </a:rPr>
              <a:t>ر</a:t>
            </a:r>
            <a:r>
              <a:rPr lang="ar-SA" sz="2800" b="1" dirty="0" smtClean="0">
                <a:solidFill>
                  <a:schemeClr val="bg1"/>
                </a:solidFill>
                <a:latin typeface="Simplified Arabic" panose="02020603050405020304" pitchFamily="18" charset="-78"/>
                <a:ea typeface="Calibri" panose="020F0502020204030204" pitchFamily="34" charset="0"/>
              </a:rPr>
              <a:t>د </a:t>
            </a:r>
            <a:r>
              <a:rPr lang="ar-SA" sz="2800" b="1" dirty="0">
                <a:solidFill>
                  <a:schemeClr val="bg1"/>
                </a:solidFill>
                <a:latin typeface="Simplified Arabic" panose="02020603050405020304" pitchFamily="18" charset="-78"/>
                <a:ea typeface="Calibri" panose="020F0502020204030204" pitchFamily="34" charset="0"/>
              </a:rPr>
              <a:t>أخرى أو صناعات تفيد </a:t>
            </a:r>
            <a:r>
              <a:rPr lang="ar-SA" sz="2800" b="1" dirty="0" smtClean="0">
                <a:solidFill>
                  <a:schemeClr val="bg1"/>
                </a:solidFill>
                <a:latin typeface="Simplified Arabic" panose="02020603050405020304" pitchFamily="18" charset="-78"/>
                <a:ea typeface="Calibri" panose="020F0502020204030204" pitchFamily="34" charset="0"/>
              </a:rPr>
              <a:t>البشرية</a:t>
            </a:r>
            <a:r>
              <a:rPr lang="ar-JO" sz="2800" b="1" dirty="0" smtClean="0">
                <a:solidFill>
                  <a:schemeClr val="bg1"/>
                </a:solidFill>
                <a:latin typeface="Simplified Arabic" panose="02020603050405020304" pitchFamily="18" charset="-78"/>
                <a:ea typeface="Calibri" panose="020F0502020204030204" pitchFamily="34" charset="0"/>
              </a:rPr>
              <a:t>.</a:t>
            </a:r>
          </a:p>
          <a:p>
            <a:pPr algn="r" rtl="1">
              <a:lnSpc>
                <a:spcPct val="200000"/>
              </a:lnSpc>
            </a:pPr>
            <a:r>
              <a:rPr lang="ar-SA" sz="2800" b="1" dirty="0" smtClean="0">
                <a:solidFill>
                  <a:schemeClr val="bg1"/>
                </a:solidFill>
                <a:latin typeface="Simplified Arabic" panose="02020603050405020304" pitchFamily="18" charset="-78"/>
                <a:ea typeface="Calibri" panose="020F0502020204030204" pitchFamily="34" charset="0"/>
              </a:rPr>
              <a:t>الموارد </a:t>
            </a:r>
            <a:r>
              <a:rPr lang="ar-SA" sz="2800" b="1" dirty="0">
                <a:solidFill>
                  <a:schemeClr val="bg1"/>
                </a:solidFill>
                <a:latin typeface="Simplified Arabic" panose="02020603050405020304" pitchFamily="18" charset="-78"/>
                <a:ea typeface="Calibri" panose="020F0502020204030204" pitchFamily="34" charset="0"/>
              </a:rPr>
              <a:t>البيئية </a:t>
            </a:r>
            <a:r>
              <a:rPr lang="ar-JO" sz="2800" b="1" dirty="0" smtClean="0">
                <a:solidFill>
                  <a:schemeClr val="bg1"/>
                </a:solidFill>
                <a:latin typeface="Simplified Arabic" panose="02020603050405020304" pitchFamily="18" charset="-78"/>
                <a:ea typeface="Calibri" panose="020F0502020204030204" pitchFamily="34" charset="0"/>
              </a:rPr>
              <a:t> تنقسم الى موارد متجددة وموارد غير متجددة.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1401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3143" y="574767"/>
            <a:ext cx="10685417" cy="6227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200000"/>
              </a:lnSpc>
              <a:spcAft>
                <a:spcPts val="800"/>
              </a:spcAft>
            </a:pPr>
            <a:r>
              <a:rPr lang="ar-SA" sz="2800" b="1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الموارد البيئية المتجددة </a:t>
            </a:r>
            <a:r>
              <a:rPr lang="ar-SA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بأنّها تُنتِج طاقة نظيفة، أي أنّها </a:t>
            </a:r>
            <a:r>
              <a:rPr lang="ar-JO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ناتجة من</a:t>
            </a:r>
            <a:r>
              <a:rPr lang="ar-SA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</a:t>
            </a:r>
            <a:r>
              <a:rPr lang="ar-SA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مصادر الطبيعة التي تتجدد باستمرار دون تلويث </a:t>
            </a:r>
            <a:r>
              <a:rPr lang="ar-SA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البيئة</a:t>
            </a:r>
            <a:r>
              <a:rPr lang="ar-JO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.</a:t>
            </a:r>
          </a:p>
          <a:p>
            <a:pPr algn="r">
              <a:lnSpc>
                <a:spcPct val="200000"/>
              </a:lnSpc>
              <a:spcAft>
                <a:spcPts val="800"/>
              </a:spcAft>
            </a:pPr>
            <a:r>
              <a:rPr lang="ar-SA" sz="2800" b="1" i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الموارد </a:t>
            </a:r>
            <a:r>
              <a:rPr lang="ar-SA" sz="2800" b="1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البيئية غير المتجددة </a:t>
            </a:r>
            <a:r>
              <a:rPr lang="ar-SA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تُعرَف </a:t>
            </a:r>
            <a:r>
              <a:rPr lang="ar-SA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بأنّها </a:t>
            </a:r>
            <a:r>
              <a:rPr lang="ar-SA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موارد ناتجة من </a:t>
            </a:r>
            <a:r>
              <a:rPr lang="ar-SA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مصادر </a:t>
            </a:r>
            <a:r>
              <a:rPr lang="ar-SA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طبيعية غير قابلة للتجدد </a:t>
            </a:r>
            <a:r>
              <a:rPr lang="ar-JO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و</a:t>
            </a:r>
            <a:r>
              <a:rPr lang="ar-SA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تحتاج </a:t>
            </a:r>
            <a:r>
              <a:rPr lang="ar-SA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إلى ملايين السنين لتتكون من جديد، فهي لذلك ذات كميات محدودة، ويصعب إيجادها في الطبيعة، وغير قابلة للتجدد خلال وقت </a:t>
            </a:r>
            <a:r>
              <a:rPr lang="ar-SA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قصي</a:t>
            </a:r>
            <a:r>
              <a:rPr lang="ar-JO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ر</a:t>
            </a:r>
            <a:r>
              <a:rPr lang="ar-SA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</a:t>
            </a:r>
            <a:r>
              <a:rPr lang="ar-SA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مقارنة بمدة تَكوُّنِها، </a:t>
            </a:r>
            <a:r>
              <a:rPr lang="ar-SA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كالغاز </a:t>
            </a:r>
            <a:r>
              <a:rPr lang="ar-SA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الطبيعي، والفحم الحجري، </a:t>
            </a:r>
            <a:r>
              <a:rPr lang="ar-SA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والنفط</a:t>
            </a:r>
            <a:r>
              <a:rPr lang="ar-JO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.</a:t>
            </a:r>
            <a:r>
              <a:rPr lang="en-US" sz="2800" b="1" dirty="0">
                <a:solidFill>
                  <a:srgbClr val="333333"/>
                </a:solidFill>
                <a:latin typeface="Simplified Arabic" panose="02020603050405020304" pitchFamily="18" charset="-78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2800" b="1" dirty="0">
                <a:solidFill>
                  <a:srgbClr val="333333"/>
                </a:solidFill>
                <a:latin typeface="Simplified Arabic" panose="02020603050405020304" pitchFamily="18" charset="-78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03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43645" y="724306"/>
            <a:ext cx="9980023" cy="5087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sz="2800" b="1" u="sng" dirty="0">
                <a:solidFill>
                  <a:schemeClr val="bg1"/>
                </a:solidFill>
              </a:rPr>
              <a:t>اهمية المحافظة على البيئة</a:t>
            </a:r>
            <a:r>
              <a:rPr lang="en-US" sz="2800" b="1" dirty="0">
                <a:solidFill>
                  <a:schemeClr val="bg1"/>
                </a:solidFill>
                <a:latin typeface="Simplified Arabic" panose="02020603050405020304" pitchFamily="18" charset="-78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2800" b="1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</a:pPr>
            <a:r>
              <a:rPr lang="ar-SA" sz="28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توفر الموارد الطبيعية </a:t>
            </a:r>
            <a:r>
              <a:rPr lang="ar-JO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طرق </a:t>
            </a:r>
            <a:r>
              <a:rPr lang="ar-SA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كسب </a:t>
            </a:r>
            <a:r>
              <a:rPr lang="ar-SA" sz="28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العيش للمليارات من البشر والحيوانات </a:t>
            </a:r>
            <a:r>
              <a:rPr lang="ar-SA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للحفاظ على البيئة تتخذ </a:t>
            </a:r>
            <a:r>
              <a:rPr lang="ar-SA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اجرا</a:t>
            </a:r>
            <a:r>
              <a:rPr lang="ar-JO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ء</a:t>
            </a:r>
            <a:r>
              <a:rPr lang="ar-SA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ات </a:t>
            </a:r>
            <a:r>
              <a:rPr lang="ar-SA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من قبل </a:t>
            </a:r>
            <a:r>
              <a:rPr lang="ar-SA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هيئات</a:t>
            </a:r>
            <a:r>
              <a:rPr lang="ar-JO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تابعة </a:t>
            </a:r>
            <a:r>
              <a:rPr lang="ar-SA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للدولة أو منظمات مستقلة للحد من التأثير السلبي للإنسان على البيئة</a:t>
            </a:r>
            <a:endParaRPr lang="en-US" sz="2800" b="1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</a:pPr>
            <a:r>
              <a:rPr lang="ar-SA" sz="28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 </a:t>
            </a:r>
            <a:endParaRPr lang="en-US" sz="2800" b="1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SA" sz="2800" b="1" u="sng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المخاطر التي تهدد البيئة</a:t>
            </a:r>
            <a:endParaRPr lang="ar-JO" sz="2800" b="1" u="sng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استنزاف </a:t>
            </a:r>
            <a:r>
              <a:rPr lang="ar-SA" sz="28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المصادر </a:t>
            </a:r>
            <a:r>
              <a:rPr lang="ar-SA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الطب</a:t>
            </a:r>
            <a:r>
              <a:rPr lang="ar-JO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يعيه.</a:t>
            </a:r>
            <a:r>
              <a:rPr lang="en-US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 	</a:t>
            </a:r>
            <a:endParaRPr lang="en-US" sz="2800" b="1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marR="0" algn="r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</a:pPr>
            <a:r>
              <a:rPr lang="ar-SA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النفايات</a:t>
            </a:r>
            <a:endParaRPr lang="en-US" sz="2800" b="1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marR="0" algn="r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</a:pPr>
            <a:r>
              <a:rPr lang="ar-SA" sz="28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تلوث الماء</a:t>
            </a:r>
            <a:endParaRPr lang="en-US" sz="2800" b="1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marR="0" algn="r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</a:pPr>
            <a:r>
              <a:rPr lang="ar-SA" sz="28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تلوث </a:t>
            </a:r>
            <a:r>
              <a:rPr lang="ar-SA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الهواء</a:t>
            </a:r>
            <a:endParaRPr lang="ar-JO" sz="2800" b="1" dirty="0" smtClean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5800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1074" y="659171"/>
            <a:ext cx="10567852" cy="5221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spcAft>
                <a:spcPts val="800"/>
              </a:spcAft>
            </a:pPr>
            <a:r>
              <a:rPr lang="ar-JO" sz="2800" b="1" u="sng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طرق المحافظة على البيئة</a:t>
            </a:r>
            <a:endParaRPr lang="en-US" sz="2800" b="1" u="sng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r" rtl="1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ar-SA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الحفاظ على المناطق الخضراء وتجنب قطع الأشجار بكثرة. </a:t>
            </a:r>
            <a:endParaRPr lang="en-US" sz="2800" b="1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r" rtl="1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ar-SA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تطوير </a:t>
            </a:r>
            <a:r>
              <a:rPr lang="ar-SA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ونموّ الغابات، وإعادة تدوير النباتات والأشجار الميتة مما يفيد التربة.</a:t>
            </a:r>
            <a:endParaRPr lang="en-US" sz="2800" b="1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r" rtl="1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ar-SA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إعادة تدوير الورق والكرتون المقوى. </a:t>
            </a:r>
            <a:r>
              <a:rPr lang="ar-SA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</a:t>
            </a:r>
            <a:endParaRPr lang="en-US" sz="2800" b="1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r" rtl="1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ar-SA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زراعة أنواع مختلفة من </a:t>
            </a:r>
            <a:r>
              <a:rPr lang="ar-SA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المحاصيل؛ </a:t>
            </a:r>
            <a:r>
              <a:rPr lang="ar-SA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للحفاظ على </a:t>
            </a:r>
            <a:r>
              <a:rPr lang="ar-SA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التربة</a:t>
            </a:r>
            <a:r>
              <a:rPr lang="ar-JO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.</a:t>
            </a:r>
            <a:r>
              <a:rPr lang="ar-SA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</a:t>
            </a:r>
            <a:endParaRPr lang="en-US" sz="2800" b="1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r" rtl="1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ar-SA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التقليل من عمليات قطع الأشجار على مساحات </a:t>
            </a:r>
            <a:r>
              <a:rPr lang="ar-SA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كبيرة. </a:t>
            </a:r>
            <a:endParaRPr lang="ar-JO" sz="2800" b="1" dirty="0" smtClean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marL="342900" indent="-342900" algn="r" rtl="1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ar-SA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الابتعاد </a:t>
            </a:r>
            <a:r>
              <a:rPr lang="ar-SA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عن أساليب الصيد الخاطئة مثل الصيد </a:t>
            </a:r>
            <a:r>
              <a:rPr lang="ar-SA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الجائ</a:t>
            </a:r>
            <a:r>
              <a:rPr lang="ar-JO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ر</a:t>
            </a:r>
            <a:r>
              <a:rPr lang="ar-SA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.</a:t>
            </a:r>
            <a:endParaRPr lang="en-US" sz="2800" b="1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r" rtl="1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ar-SA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إنشاء الحدائق </a:t>
            </a:r>
            <a:r>
              <a:rPr lang="ar-SA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التي </a:t>
            </a:r>
            <a:r>
              <a:rPr lang="ar-SA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تساعد على الحفاظ على أنواع الحيوانات ذات الأقلية.</a:t>
            </a:r>
            <a:endParaRPr lang="en-US" sz="2800" b="1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r" rtl="1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ar-SA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ترشيد استهلاك الماء، </a:t>
            </a:r>
            <a:r>
              <a:rPr lang="ar-SA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وحما</a:t>
            </a:r>
            <a:r>
              <a:rPr lang="ar-JO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ي</a:t>
            </a:r>
            <a:r>
              <a:rPr lang="ar-SA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ته </a:t>
            </a:r>
            <a:r>
              <a:rPr lang="ar-SA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من </a:t>
            </a:r>
            <a:r>
              <a:rPr lang="ar-SA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التلوث</a:t>
            </a:r>
            <a:r>
              <a:rPr lang="ar-JO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.</a:t>
            </a:r>
            <a:r>
              <a:rPr lang="en-US" sz="2800" b="1" dirty="0">
                <a:solidFill>
                  <a:srgbClr val="333333"/>
                </a:solidFill>
                <a:latin typeface="Simplified Arabic" panose="02020603050405020304" pitchFamily="18" charset="-78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2800" b="1" dirty="0">
                <a:solidFill>
                  <a:srgbClr val="333333"/>
                </a:solidFill>
                <a:latin typeface="Simplified Arabic" panose="02020603050405020304" pitchFamily="18" charset="-78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242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947987" y="936036"/>
            <a:ext cx="7990114" cy="4219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2800" b="1" u="sng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يستطيع الفرد الحفاظ على الموارد البيئية</a:t>
            </a:r>
            <a:endParaRPr lang="en-US" sz="2800" b="1" u="sng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تقليل الموارد المُستخدَمة</a:t>
            </a:r>
            <a:endParaRPr lang="en-US" sz="2800" b="1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إعادة استخدام الموارد</a:t>
            </a:r>
            <a:r>
              <a:rPr lang="en-US" sz="2800" b="1" dirty="0">
                <a:solidFill>
                  <a:schemeClr val="bg1"/>
                </a:solidFill>
                <a:latin typeface="Simplified Arabic" panose="02020603050405020304" pitchFamily="18" charset="-78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2800" b="1" dirty="0">
                <a:solidFill>
                  <a:schemeClr val="bg1"/>
                </a:solidFill>
                <a:latin typeface="Simplified Arabic" panose="02020603050405020304" pitchFamily="18" charset="-78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ar-SA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إعادة تدوير </a:t>
            </a:r>
            <a:r>
              <a:rPr lang="ar-SA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المواد</a:t>
            </a:r>
            <a:endParaRPr lang="en-US" sz="2800" b="1" dirty="0" smtClean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endParaRPr lang="en-US" sz="2800" b="1" dirty="0" smtClean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en-US" sz="23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23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85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>
                <a:solidFill>
                  <a:schemeClr val="bg1"/>
                </a:solidFill>
              </a:rPr>
              <a:t>الاستبيان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38249" y="1690688"/>
            <a:ext cx="10634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https://docs.google.com/forms/d/1GcAm1bwdHFK8nGpLk8mlnap5v9R3Va2b9u2WJp_IxWA/edit#responses</a:t>
            </a:r>
          </a:p>
        </p:txBody>
      </p:sp>
    </p:spTree>
    <p:extLst>
      <p:ext uri="{BB962C8B-B14F-4D97-AF65-F5344CB8AC3E}">
        <p14:creationId xmlns:p14="http://schemas.microsoft.com/office/powerpoint/2010/main" val="121972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212</Words>
  <Application>Microsoft Office PowerPoint</Application>
  <PresentationFormat>Widescreen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Simplified Arabic</vt:lpstr>
      <vt:lpstr>Times New Roman</vt:lpstr>
      <vt:lpstr>Office Theme</vt:lpstr>
      <vt:lpstr>الموارد البيئية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الاستبيان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Rita Sabanegh</dc:creator>
  <cp:lastModifiedBy>RITA</cp:lastModifiedBy>
  <cp:revision>22</cp:revision>
  <dcterms:created xsi:type="dcterms:W3CDTF">2023-05-04T06:17:02Z</dcterms:created>
  <dcterms:modified xsi:type="dcterms:W3CDTF">2023-05-19T09:08:52Z</dcterms:modified>
</cp:coreProperties>
</file>