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0"/>
  </p:notesMasterIdLst>
  <p:sldIdLst>
    <p:sldId id="256" r:id="rId2"/>
    <p:sldId id="260" r:id="rId3"/>
    <p:sldId id="262" r:id="rId4"/>
    <p:sldId id="263" r:id="rId5"/>
    <p:sldId id="278" r:id="rId6"/>
    <p:sldId id="279" r:id="rId7"/>
    <p:sldId id="285" r:id="rId8"/>
    <p:sldId id="327" r:id="rId9"/>
  </p:sldIdLst>
  <p:sldSz cx="9144000" cy="5143500" type="screen16x9"/>
  <p:notesSz cx="6858000" cy="9144000"/>
  <p:embeddedFontLst>
    <p:embeddedFont>
      <p:font typeface="Vidaloka" panose="020B0604020202020204" charset="0"/>
      <p:regular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Crimson Tex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C82602-1E2A-451F-B029-5EE97CC627D5}">
  <a:tblStyle styleId="{0DC82602-1E2A-451F-B029-5EE97CC627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29" d="100"/>
          <a:sy n="129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cc7554a049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cc7554a049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07aaa41fe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07aaa41fe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07aaa41fe9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07aaa41fe9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1083f33e91c_2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1083f33e91c_2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8" name="Google Shape;218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61" r:id="rId5"/>
    <p:sldLayoutId id="2147483663" r:id="rId6"/>
    <p:sldLayoutId id="2147483672" r:id="rId7"/>
    <p:sldLayoutId id="2147483673" r:id="rId8"/>
    <p:sldLayoutId id="214748367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obesity-associated_morbidity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sitn.hms.harvard.edu/flash/2020/high-fat-diets-can-affect-often-snack/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besity-associated_morbidity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icpedia.org/highway-signs/o/obesity.html" TargetMode="External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diseases-conditions/obesity/symptoms-causes/syc-2037574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iversityhealth.org/wellness-tips-information/everyday-health/obesity-weight-management" TargetMode="External"/><Relationship Id="rId4" Type="http://schemas.openxmlformats.org/officeDocument/2006/relationships/hyperlink" Target="https://www.cdc.gov/healthyweight/effect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Obesity </a:t>
            </a:r>
            <a:endParaRPr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By Reine and Jenna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—Jim Rohn</a:t>
            </a:r>
            <a:endParaRPr dirty="0"/>
          </a:p>
        </p:txBody>
      </p:sp>
      <p:sp>
        <p:nvSpPr>
          <p:cNvPr id="535" name="Google Shape;535;p63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“Take care of your body. It’s the only place you have to live.”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13225" y="1434531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indent="-317500"/>
            <a:r>
              <a:rPr lang="en" dirty="0"/>
              <a:t> </a:t>
            </a:r>
            <a:r>
              <a:rPr lang="en-US" dirty="0">
                <a:latin typeface="UICTFontTextStyleBody"/>
              </a:rPr>
              <a:t>O</a:t>
            </a:r>
            <a:r>
              <a:rPr lang="en-US" b="0" i="0" dirty="0">
                <a:effectLst/>
                <a:latin typeface="UICTFontTextStyleBody"/>
              </a:rPr>
              <a:t>besity is an intricate disease which has an  enormous amount of body fat.</a:t>
            </a:r>
          </a:p>
          <a:p>
            <a:pPr marL="139700" indent="0">
              <a:buNone/>
            </a:pPr>
            <a:endParaRPr lang="en-US" dirty="0">
              <a:effectLst/>
              <a:latin typeface=".AppleSystemUIFont"/>
            </a:endParaRPr>
          </a:p>
          <a:p>
            <a:pPr indent="-317500"/>
            <a:r>
              <a:rPr lang="en-US" dirty="0">
                <a:latin typeface="UICTFontTextStyleBody"/>
              </a:rPr>
              <a:t>I</a:t>
            </a:r>
            <a:r>
              <a:rPr lang="en-US" b="0" i="0" dirty="0">
                <a:effectLst/>
                <a:latin typeface="UICTFontTextStyleBody"/>
              </a:rPr>
              <a:t>t doesn’t only concern appearances, it also increases the risk of other medical problems. </a:t>
            </a:r>
            <a:r>
              <a:rPr lang="en-US" b="0" i="0" dirty="0" smtClean="0">
                <a:effectLst/>
                <a:latin typeface="UICTFontTextStyleBody"/>
              </a:rPr>
              <a:t>It </a:t>
            </a:r>
            <a:r>
              <a:rPr lang="en-US" b="0" i="0" dirty="0">
                <a:effectLst/>
                <a:latin typeface="UICTFontTextStyleBody"/>
              </a:rPr>
              <a:t>can cause heart attacks ,diabetes , high blood pressure , and diseases in other body organs.</a:t>
            </a:r>
            <a:endParaRPr lang="en-US" dirty="0">
              <a:effectLst/>
              <a:latin typeface=".AppleSystemUIFon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obesity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44E02-6108-6EFD-2D4C-75E343DB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218" y="1231949"/>
            <a:ext cx="2480480" cy="2582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6"/>
          <p:cNvSpPr txBox="1">
            <a:spLocks noGrp="1"/>
          </p:cNvSpPr>
          <p:nvPr>
            <p:ph type="subTitle" idx="1"/>
          </p:nvPr>
        </p:nvSpPr>
        <p:spPr>
          <a:xfrm>
            <a:off x="1732050" y="1524000"/>
            <a:ext cx="5679899" cy="2552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Obesity is caused by a a various amount of factors such as genetics, unhealthy food diet, as well as a  persons environment. More potential causes of obesity contains hormonal imbalances , stress and lack of sleep.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54" name="Google Shape;554;p66"/>
          <p:cNvSpPr txBox="1">
            <a:spLocks noGrp="1"/>
          </p:cNvSpPr>
          <p:nvPr>
            <p:ph type="title"/>
          </p:nvPr>
        </p:nvSpPr>
        <p:spPr>
          <a:xfrm>
            <a:off x="1732049" y="586274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hat causes obesity?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1"/>
          <p:cNvSpPr txBox="1">
            <a:spLocks noGrp="1"/>
          </p:cNvSpPr>
          <p:nvPr>
            <p:ph type="title"/>
          </p:nvPr>
        </p:nvSpPr>
        <p:spPr>
          <a:xfrm>
            <a:off x="5535705" y="1267159"/>
            <a:ext cx="2985524" cy="24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o</a:t>
            </a:r>
            <a:r>
              <a:rPr lang="en-US" sz="2400" dirty="0" smtClean="0"/>
              <a:t>f </a:t>
            </a:r>
            <a:r>
              <a:rPr lang="en-US" sz="2400" dirty="0"/>
              <a:t>O</a:t>
            </a:r>
            <a:r>
              <a:rPr lang="en-US" sz="2400" dirty="0" smtClean="0"/>
              <a:t>besity</a:t>
            </a:r>
            <a:endParaRPr sz="2400" dirty="0"/>
          </a:p>
        </p:txBody>
      </p:sp>
      <p:sp>
        <p:nvSpPr>
          <p:cNvPr id="703" name="Google Shape;703;p81"/>
          <p:cNvSpPr txBox="1">
            <a:spLocks noGrp="1"/>
          </p:cNvSpPr>
          <p:nvPr>
            <p:ph type="title" idx="2"/>
          </p:nvPr>
        </p:nvSpPr>
        <p:spPr>
          <a:xfrm>
            <a:off x="4133385" y="686688"/>
            <a:ext cx="3449445" cy="5953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</a:t>
            </a:r>
            <a:r>
              <a:rPr lang="en-US" sz="3200" dirty="0" smtClean="0"/>
              <a:t>onsequences</a:t>
            </a:r>
            <a:endParaRPr sz="3200" dirty="0"/>
          </a:p>
        </p:txBody>
      </p:sp>
      <p:sp>
        <p:nvSpPr>
          <p:cNvPr id="704" name="Google Shape;704;p81"/>
          <p:cNvSpPr txBox="1">
            <a:spLocks noGrp="1"/>
          </p:cNvSpPr>
          <p:nvPr>
            <p:ph type="subTitle" idx="1"/>
          </p:nvPr>
        </p:nvSpPr>
        <p:spPr>
          <a:xfrm>
            <a:off x="4133385" y="1605402"/>
            <a:ext cx="3449445" cy="24244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>
                <a:latin typeface="UICTFontTextStyleBody"/>
              </a:rPr>
              <a:t>O</a:t>
            </a:r>
            <a:r>
              <a:rPr lang="en-US" b="0" i="0" dirty="0" smtClean="0">
                <a:effectLst/>
                <a:latin typeface="UICTFontTextStyleBody"/>
              </a:rPr>
              <a:t>besity </a:t>
            </a:r>
            <a:r>
              <a:rPr lang="en-US" b="0" i="0" dirty="0">
                <a:effectLst/>
                <a:latin typeface="UICTFontTextStyleBody"/>
              </a:rPr>
              <a:t>can lead to death in ways. </a:t>
            </a:r>
            <a:r>
              <a:rPr lang="en-US" dirty="0">
                <a:latin typeface="UICTFontTextStyleBody"/>
              </a:rPr>
              <a:t>I</a:t>
            </a:r>
            <a:r>
              <a:rPr lang="en-US" b="0" i="0" dirty="0" smtClean="0">
                <a:effectLst/>
                <a:latin typeface="UICTFontTextStyleBody"/>
              </a:rPr>
              <a:t>t </a:t>
            </a:r>
            <a:r>
              <a:rPr lang="en-US" b="0" i="0" dirty="0">
                <a:effectLst/>
                <a:latin typeface="UICTFontTextStyleBody"/>
              </a:rPr>
              <a:t>has the potential to cause cancer, heart strokes and heart disease. furthermore, it can cause mental health issues such as difficulty with mobility as self esteem. </a:t>
            </a:r>
            <a:r>
              <a:rPr lang="en-US" b="0" i="0" dirty="0" smtClean="0">
                <a:effectLst/>
                <a:latin typeface="UICTFontTextStyleBody"/>
              </a:rPr>
              <a:t>If </a:t>
            </a:r>
            <a:r>
              <a:rPr lang="en-US" b="0" i="0" dirty="0">
                <a:effectLst/>
                <a:latin typeface="UICTFontTextStyleBody"/>
              </a:rPr>
              <a:t>a person has difficulty with mobility they may , end up using a wheelchair.</a:t>
            </a:r>
            <a:endParaRPr lang="en-US" dirty="0">
              <a:effectLst/>
              <a:latin typeface=".AppleSystemUIFo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705" name="Google Shape;705;p81"/>
          <p:cNvPicPr preferRelativeResize="0"/>
          <p:nvPr/>
        </p:nvPicPr>
        <p:blipFill rotWithShape="1">
          <a:blip r:embed="rId3">
            <a:alphaModFix/>
          </a:blip>
          <a:srcRect l="33897"/>
          <a:stretch/>
        </p:blipFill>
        <p:spPr>
          <a:xfrm>
            <a:off x="1094250" y="1113625"/>
            <a:ext cx="2896500" cy="2916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16679-C002-436B-6CF5-63D91668E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50" y="1113575"/>
            <a:ext cx="2896500" cy="291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4ACE11-40D5-7BE2-C31F-26004FF4B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19909" y="686688"/>
            <a:ext cx="3039135" cy="3966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2"/>
          <p:cNvSpPr txBox="1">
            <a:spLocks noGrp="1"/>
          </p:cNvSpPr>
          <p:nvPr>
            <p:ph type="title"/>
          </p:nvPr>
        </p:nvSpPr>
        <p:spPr>
          <a:xfrm>
            <a:off x="1775610" y="613892"/>
            <a:ext cx="5592779" cy="9612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 obesity be </a:t>
            </a:r>
            <a:r>
              <a:rPr lang="en-US" dirty="0" smtClean="0"/>
              <a:t>cured?</a:t>
            </a:r>
            <a:endParaRPr dirty="0"/>
          </a:p>
        </p:txBody>
      </p:sp>
      <p:sp>
        <p:nvSpPr>
          <p:cNvPr id="712" name="Google Shape;712;p82"/>
          <p:cNvSpPr txBox="1">
            <a:spLocks noGrp="1"/>
          </p:cNvSpPr>
          <p:nvPr>
            <p:ph type="subTitle" idx="1"/>
          </p:nvPr>
        </p:nvSpPr>
        <p:spPr>
          <a:xfrm flipH="1">
            <a:off x="592872" y="1182078"/>
            <a:ext cx="7958253" cy="1419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it cannot be cured, since obesity is a chronic </a:t>
            </a:r>
            <a:r>
              <a:rPr lang="en-US" dirty="0" smtClean="0"/>
              <a:t>disease. </a:t>
            </a:r>
            <a:r>
              <a:rPr lang="en-US" dirty="0"/>
              <a:t>H</a:t>
            </a:r>
            <a:r>
              <a:rPr lang="en-US" dirty="0" smtClean="0"/>
              <a:t>owever </a:t>
            </a:r>
            <a:r>
              <a:rPr lang="en-US" dirty="0"/>
              <a:t>it can </a:t>
            </a:r>
            <a:r>
              <a:rPr lang="en-US" dirty="0" smtClean="0"/>
              <a:t>be managed, </a:t>
            </a:r>
            <a:r>
              <a:rPr lang="en-US" dirty="0"/>
              <a:t>with proper medical care such </a:t>
            </a:r>
            <a:r>
              <a:rPr lang="en-US" dirty="0" smtClean="0"/>
              <a:t>as diet </a:t>
            </a:r>
            <a:r>
              <a:rPr lang="en-US" dirty="0"/>
              <a:t>changes and regular exercise.</a:t>
            </a:r>
          </a:p>
        </p:txBody>
      </p:sp>
      <p:pic>
        <p:nvPicPr>
          <p:cNvPr id="713" name="Google Shape;713;p82"/>
          <p:cNvPicPr preferRelativeResize="0"/>
          <p:nvPr/>
        </p:nvPicPr>
        <p:blipFill rotWithShape="1">
          <a:blip r:embed="rId3">
            <a:alphaModFix/>
          </a:blip>
          <a:srcRect t="16846"/>
          <a:stretch/>
        </p:blipFill>
        <p:spPr>
          <a:xfrm>
            <a:off x="2395575" y="2423975"/>
            <a:ext cx="4352850" cy="217907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9FDA0-83A3-D428-9287-B171D922E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395573" y="2417467"/>
            <a:ext cx="4352850" cy="219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8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1249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/>
              <a:t>How to prevent </a:t>
            </a:r>
            <a:r>
              <a:rPr lang="en-US" sz="3200" dirty="0" smtClean="0"/>
              <a:t>obesity</a:t>
            </a:r>
            <a:endParaRPr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DD447-E0CB-DBFD-6210-A967B3501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2146" y="2096431"/>
            <a:ext cx="3121779" cy="2490438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latin typeface="UICTFontTextStyleBody"/>
              </a:rPr>
              <a:t>T</a:t>
            </a:r>
            <a:r>
              <a:rPr lang="en-US" b="0" i="0" dirty="0" smtClean="0">
                <a:effectLst/>
                <a:latin typeface="UICTFontTextStyleBody"/>
              </a:rPr>
              <a:t>here </a:t>
            </a:r>
            <a:r>
              <a:rPr lang="en-US" b="0" i="0" dirty="0">
                <a:effectLst/>
                <a:latin typeface="UICTFontTextStyleBody"/>
              </a:rPr>
              <a:t>are various ways to prevent obesity which includes a healthy diet </a:t>
            </a:r>
            <a:r>
              <a:rPr lang="en-US" b="0" i="0" dirty="0" smtClean="0">
                <a:effectLst/>
                <a:latin typeface="UICTFontTextStyleBody"/>
              </a:rPr>
              <a:t>, lifestyle </a:t>
            </a:r>
            <a:r>
              <a:rPr lang="en-US" b="0" i="0" dirty="0">
                <a:effectLst/>
                <a:latin typeface="UICTFontTextStyleBody"/>
              </a:rPr>
              <a:t>, staying hydrated </a:t>
            </a:r>
            <a:r>
              <a:rPr lang="en-US" b="0" i="0" dirty="0" smtClean="0">
                <a:effectLst/>
                <a:latin typeface="UICTFontTextStyleBody"/>
              </a:rPr>
              <a:t>, getting </a:t>
            </a:r>
            <a:r>
              <a:rPr lang="en-US" b="0" i="0" dirty="0">
                <a:effectLst/>
                <a:latin typeface="UICTFontTextStyleBody"/>
              </a:rPr>
              <a:t>enough sleep ,exercise , avoiding surgery drinks, </a:t>
            </a:r>
            <a:r>
              <a:rPr lang="en-US" b="0" i="0" dirty="0" smtClean="0">
                <a:effectLst/>
                <a:latin typeface="UICTFontTextStyleBody"/>
              </a:rPr>
              <a:t>and reducing </a:t>
            </a:r>
            <a:r>
              <a:rPr lang="en-US" b="0" i="0" dirty="0">
                <a:effectLst/>
                <a:latin typeface="UICTFontTextStyleBody"/>
              </a:rPr>
              <a:t>stress. </a:t>
            </a:r>
            <a:r>
              <a:rPr lang="en-US" b="0" i="0" dirty="0" smtClean="0">
                <a:effectLst/>
                <a:latin typeface="UICTFontTextStyleBody"/>
              </a:rPr>
              <a:t>Lastly</a:t>
            </a:r>
            <a:r>
              <a:rPr lang="en-US" b="0" i="0" dirty="0">
                <a:effectLst/>
                <a:latin typeface="UICTFontTextStyleBody"/>
              </a:rPr>
              <a:t>, it’s important to be careful of portion sizes and limit intake of processed foods.</a:t>
            </a:r>
            <a:endParaRPr lang="en-US" dirty="0">
              <a:effectLst/>
              <a:latin typeface=".AppleSystemUIFont"/>
            </a:endParaRPr>
          </a:p>
          <a:p>
            <a:endParaRPr lang="en-J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E14E0-9A66-EC90-07E2-1C3601160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 flipV="1">
            <a:off x="4369980" y="5143499"/>
            <a:ext cx="45719" cy="64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8F3951-C3F2-F581-08C3-2D4A614934A4}"/>
              </a:ext>
            </a:extLst>
          </p:cNvPr>
          <p:cNvSpPr txBox="1"/>
          <p:nvPr/>
        </p:nvSpPr>
        <p:spPr>
          <a:xfrm flipH="1" flipV="1">
            <a:off x="4369980" y="5374331"/>
            <a:ext cx="457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sz="900">
                <a:hlinkClick r:id="rId5" tooltip="https://picpedia.org/highway-signs/o/obesity.html"/>
              </a:rPr>
              <a:t>This Photo</a:t>
            </a:r>
            <a:r>
              <a:rPr lang="en-JO" sz="900"/>
              <a:t> by Unknown Author is licensed under </a:t>
            </a:r>
            <a:r>
              <a:rPr lang="en-JO" sz="900">
                <a:hlinkClick r:id="rId6" tooltip="https://creativecommons.org/licenses/by-sa/3.0/"/>
              </a:rPr>
              <a:t>CC BY-SA</a:t>
            </a:r>
            <a:endParaRPr lang="en-JO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E4C35-13D9-F443-60EC-C01602D2D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608713" y="5511614"/>
            <a:ext cx="296196" cy="404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E7E223-C150-58D3-CA5C-E112942BD2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72000" y="6166258"/>
            <a:ext cx="232025" cy="166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4A8B29-0A1F-1633-0BCF-F579443D97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242" y="1169580"/>
            <a:ext cx="4792034" cy="2328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130"/>
          <p:cNvSpPr txBox="1">
            <a:spLocks noGrp="1"/>
          </p:cNvSpPr>
          <p:nvPr>
            <p:ph type="subTitle" idx="2"/>
          </p:nvPr>
        </p:nvSpPr>
        <p:spPr>
          <a:xfrm>
            <a:off x="1846056" y="1633932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/>
            <a:r>
              <a:rPr lang="en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-US" b="0" i="0" dirty="0" smtClean="0">
                <a:effectLst/>
                <a:latin typeface="UICTFontTextStyleBody"/>
              </a:rPr>
              <a:t>mayoclinic.org</a:t>
            </a:r>
          </a:p>
          <a:p>
            <a:pPr marL="139700" indent="0">
              <a:buNone/>
            </a:pPr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www.mayoclinic.org/diseases-conditions/obesity/symptoms-causes/syc-20375742</a:t>
            </a:r>
            <a:endParaRPr lang="en-US" dirty="0">
              <a:effectLst/>
              <a:latin typeface=".AppleSystemUIFont"/>
            </a:endParaRPr>
          </a:p>
          <a:p>
            <a:r>
              <a:rPr lang="en-US" b="0" i="0" dirty="0" smtClean="0">
                <a:effectLst/>
                <a:latin typeface="UICTFontTextStyleBody"/>
              </a:rPr>
              <a:t>cdc.gov</a:t>
            </a:r>
          </a:p>
          <a:p>
            <a:pPr marL="114300" indent="0">
              <a:buNone/>
            </a:pPr>
            <a:r>
              <a:rPr lang="en-US" sz="1000" dirty="0">
                <a:hlinkClick r:id="rId4"/>
              </a:rPr>
              <a:t>https://</a:t>
            </a:r>
            <a:r>
              <a:rPr lang="en-US" sz="1000" dirty="0" smtClean="0">
                <a:hlinkClick r:id="rId4"/>
              </a:rPr>
              <a:t>www.cdc.gov/healthyweight/effects/index.html</a:t>
            </a:r>
            <a:endParaRPr lang="en-US" dirty="0">
              <a:effectLst/>
              <a:latin typeface=".AppleSystemUIFont"/>
            </a:endParaRPr>
          </a:p>
          <a:p>
            <a:pPr indent="-317500"/>
            <a:r>
              <a:rPr lang="en-US" b="0" i="0" dirty="0" smtClean="0">
                <a:effectLst/>
                <a:latin typeface="UICTFontTextStyleBody"/>
              </a:rPr>
              <a:t>universityhealth.org</a:t>
            </a:r>
          </a:p>
          <a:p>
            <a:pPr marL="139700" indent="0">
              <a:buNone/>
            </a:pPr>
            <a:r>
              <a:rPr lang="en-US" sz="1000" dirty="0">
                <a:hlinkClick r:id="rId5"/>
              </a:rPr>
              <a:t>https://www.universityhealth.org/wellness-tips-information/everyday-health/obesity-weight-management</a:t>
            </a:r>
            <a:endParaRPr lang="en-US" sz="1000" dirty="0"/>
          </a:p>
          <a:p>
            <a:pPr marL="139700" indent="0">
              <a:buNone/>
            </a:pPr>
            <a:endParaRPr lang="en-US" dirty="0">
              <a:effectLst/>
              <a:latin typeface=".AppleSystemUIFo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4" name="Google Shape;1894;p130"/>
          <p:cNvSpPr txBox="1">
            <a:spLocks noGrp="1"/>
          </p:cNvSpPr>
          <p:nvPr>
            <p:ph type="title"/>
          </p:nvPr>
        </p:nvSpPr>
        <p:spPr>
          <a:xfrm>
            <a:off x="2277606" y="53423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234</Words>
  <Application>Microsoft Office PowerPoint</Application>
  <PresentationFormat>On-screen Show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.AppleSystemUIFont</vt:lpstr>
      <vt:lpstr>Vidaloka</vt:lpstr>
      <vt:lpstr>UICTFontTextStyleBody</vt:lpstr>
      <vt:lpstr>Montserrat</vt:lpstr>
      <vt:lpstr>Crimson Text</vt:lpstr>
      <vt:lpstr>Minimalist Business Slides XL by Slidesgo</vt:lpstr>
      <vt:lpstr>Obesity </vt:lpstr>
      <vt:lpstr>—Jim Rohn</vt:lpstr>
      <vt:lpstr>What is obesity</vt:lpstr>
      <vt:lpstr>What causes obesity?</vt:lpstr>
      <vt:lpstr>of Obesity</vt:lpstr>
      <vt:lpstr>Can obesity be cured?</vt:lpstr>
      <vt:lpstr>How to prevent obesity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Jenna</dc:creator>
  <cp:lastModifiedBy>Jenna</cp:lastModifiedBy>
  <cp:revision>6</cp:revision>
  <dcterms:modified xsi:type="dcterms:W3CDTF">2023-05-19T00:03:47Z</dcterms:modified>
</cp:coreProperties>
</file>