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4"/>
    <p:restoredTop sz="94624"/>
  </p:normalViewPr>
  <p:slideViewPr>
    <p:cSldViewPr snapToGrid="0" snapToObjects="1">
      <p:cViewPr>
        <p:scale>
          <a:sx n="92" d="100"/>
          <a:sy n="92" d="100"/>
        </p:scale>
        <p:origin x="112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817F-B395-644F-B76A-33E7ED1482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FD59CB-C3B7-1049-9B21-F9D7FBB7D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2AB3D-7F71-C840-9920-E9296D14A369}"/>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5" name="Footer Placeholder 4">
            <a:extLst>
              <a:ext uri="{FF2B5EF4-FFF2-40B4-BE49-F238E27FC236}">
                <a16:creationId xmlns:a16="http://schemas.microsoft.com/office/drawing/2014/main" id="{1751471C-DA2F-0548-9F1A-CEC4DE3F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0C1B0-0737-1D46-A4D9-B54B40395007}"/>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61276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A04F-F4AB-4646-8FD8-BE6E2A66B6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7465F-CBA2-0C42-A2EA-0743215514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FC1A7-C0D5-3443-B926-5EAE8212411D}"/>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5" name="Footer Placeholder 4">
            <a:extLst>
              <a:ext uri="{FF2B5EF4-FFF2-40B4-BE49-F238E27FC236}">
                <a16:creationId xmlns:a16="http://schemas.microsoft.com/office/drawing/2014/main" id="{411C5D1C-0C58-4140-8972-BE0331312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AA7A8-9593-5A4C-88B3-1438ED2F4110}"/>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55174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345A49-BA5F-044A-AA8C-A6B9E18D66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531ADA-852B-2549-B332-3DD391483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EB2CD-9026-6143-B7DE-56D7CC825E84}"/>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5" name="Footer Placeholder 4">
            <a:extLst>
              <a:ext uri="{FF2B5EF4-FFF2-40B4-BE49-F238E27FC236}">
                <a16:creationId xmlns:a16="http://schemas.microsoft.com/office/drawing/2014/main" id="{644B69D5-E695-D342-A06D-BACC8EA48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201C1-AB4B-0247-8B65-CB2DB0A47A12}"/>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96680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7659-5117-AE49-82FB-C608231D7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DE08F-E6E4-AC4D-97FB-8FA4458284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A72A7-5C4E-944E-AFED-B6BB4B0414BF}"/>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5" name="Footer Placeholder 4">
            <a:extLst>
              <a:ext uri="{FF2B5EF4-FFF2-40B4-BE49-F238E27FC236}">
                <a16:creationId xmlns:a16="http://schemas.microsoft.com/office/drawing/2014/main" id="{5544F0E1-400C-9B45-9618-9631863BF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03F0C-2E55-474A-BC2D-82D75CF72854}"/>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66232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E8B1-1AB2-CE49-ABD2-DB9F9DD89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47713D-86A4-D740-BC24-395DD8FA2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46B216-1267-FC4E-99F1-0155428D7142}"/>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5" name="Footer Placeholder 4">
            <a:extLst>
              <a:ext uri="{FF2B5EF4-FFF2-40B4-BE49-F238E27FC236}">
                <a16:creationId xmlns:a16="http://schemas.microsoft.com/office/drawing/2014/main" id="{EC28544B-EFC6-9A48-931E-E0266F406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6BF8-6A90-5F46-8E56-F5C3DE6B34CF}"/>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8821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8A72-FCD2-094C-811C-8251D080E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9911A-3786-BE49-89A6-1EA9D5C106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A8EE10-C439-B941-B98B-4EC31112CA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7F8EA-C2EC-BA42-A054-A13893146970}"/>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6" name="Footer Placeholder 5">
            <a:extLst>
              <a:ext uri="{FF2B5EF4-FFF2-40B4-BE49-F238E27FC236}">
                <a16:creationId xmlns:a16="http://schemas.microsoft.com/office/drawing/2014/main" id="{B27E8B0C-078B-174A-BEE2-5F48D1B22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2CDA0-6342-A24A-93A6-5407F7EBEE53}"/>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17235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5C91-789D-7F43-B57D-0EDA17401C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478E88-850E-1F41-BE77-D54ADE73F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AB7E71-98DC-594A-A96F-8C40874007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7BC4D-1BA8-304D-A451-DCEB713DA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EB0853-790B-F144-AB05-B08598A3EA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C165B3-4366-E64C-B9F0-FE8B542B4AED}"/>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8" name="Footer Placeholder 7">
            <a:extLst>
              <a:ext uri="{FF2B5EF4-FFF2-40B4-BE49-F238E27FC236}">
                <a16:creationId xmlns:a16="http://schemas.microsoft.com/office/drawing/2014/main" id="{04AE8AB4-274F-F547-A410-D39DA76B52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FF48D-3AEE-5845-90C7-9461C934A463}"/>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2760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0D27-81F8-BB43-B176-770ED5E99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B9812-3227-8843-A806-ACD4DC413CC7}"/>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4" name="Footer Placeholder 3">
            <a:extLst>
              <a:ext uri="{FF2B5EF4-FFF2-40B4-BE49-F238E27FC236}">
                <a16:creationId xmlns:a16="http://schemas.microsoft.com/office/drawing/2014/main" id="{7720D983-A3BE-164C-B5FD-D351594DA1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2EF40F-D2BD-914A-91AF-F5B0A443A200}"/>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66408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6A80E-12A0-7A4B-80C2-41C5DFF75795}"/>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3" name="Footer Placeholder 2">
            <a:extLst>
              <a:ext uri="{FF2B5EF4-FFF2-40B4-BE49-F238E27FC236}">
                <a16:creationId xmlns:a16="http://schemas.microsoft.com/office/drawing/2014/main" id="{534E5BC0-D060-184E-8905-A9429B4BB0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E65C2B-7711-0944-AF6D-5B987696DA9A}"/>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425159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1BD-FD61-1548-82B8-A897A7F46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94ADB-13AD-D949-8F99-E3A0BD19C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2EA8AD-372E-8047-B477-7649F7501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EF5397-EB13-D740-A9F5-2FF6E385794D}"/>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6" name="Footer Placeholder 5">
            <a:extLst>
              <a:ext uri="{FF2B5EF4-FFF2-40B4-BE49-F238E27FC236}">
                <a16:creationId xmlns:a16="http://schemas.microsoft.com/office/drawing/2014/main" id="{A7847AD9-049D-8742-8F61-6093D290C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9FCF9-2509-B646-8AAF-E794662F6005}"/>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234125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8C7C-EF2B-A340-B5DC-CBFA3293C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084D6E-E3B3-3F44-B312-1737C2B34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E9B1AF-D31D-1242-B2C3-3855714B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FBA66F-BFE4-7241-AF58-242D7646AD50}"/>
              </a:ext>
            </a:extLst>
          </p:cNvPr>
          <p:cNvSpPr>
            <a:spLocks noGrp="1"/>
          </p:cNvSpPr>
          <p:nvPr>
            <p:ph type="dt" sz="half" idx="10"/>
          </p:nvPr>
        </p:nvSpPr>
        <p:spPr/>
        <p:txBody>
          <a:bodyPr/>
          <a:lstStyle/>
          <a:p>
            <a:fld id="{1BFC5F6F-6C7C-A04B-89BF-1C71182EB14D}" type="datetimeFigureOut">
              <a:rPr lang="en-US" smtClean="0"/>
              <a:t>5/17/23</a:t>
            </a:fld>
            <a:endParaRPr lang="en-US"/>
          </a:p>
        </p:txBody>
      </p:sp>
      <p:sp>
        <p:nvSpPr>
          <p:cNvPr id="6" name="Footer Placeholder 5">
            <a:extLst>
              <a:ext uri="{FF2B5EF4-FFF2-40B4-BE49-F238E27FC236}">
                <a16:creationId xmlns:a16="http://schemas.microsoft.com/office/drawing/2014/main" id="{7B1602E9-C932-4A47-BB90-BAFE7E153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15E25-CDD8-0346-B9CF-B3094054B0F6}"/>
              </a:ext>
            </a:extLst>
          </p:cNvPr>
          <p:cNvSpPr>
            <a:spLocks noGrp="1"/>
          </p:cNvSpPr>
          <p:nvPr>
            <p:ph type="sldNum" sz="quarter" idx="12"/>
          </p:nvPr>
        </p:nvSpPr>
        <p:spPr/>
        <p:txBody>
          <a:bodyPr/>
          <a:lstStyle/>
          <a:p>
            <a:fld id="{D152B0FF-1705-F64A-956F-9200BD026B11}" type="slidenum">
              <a:rPr lang="en-US" smtClean="0"/>
              <a:t>‹#›</a:t>
            </a:fld>
            <a:endParaRPr lang="en-US"/>
          </a:p>
        </p:txBody>
      </p:sp>
    </p:spTree>
    <p:extLst>
      <p:ext uri="{BB962C8B-B14F-4D97-AF65-F5344CB8AC3E}">
        <p14:creationId xmlns:p14="http://schemas.microsoft.com/office/powerpoint/2010/main" val="305109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EF3EF-08DE-5A40-8FD5-3415FCC35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D155CD-B64B-D347-B796-C861F6F04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C74C9-6064-654A-8E8F-6F3B9DF42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C5F6F-6C7C-A04B-89BF-1C71182EB14D}" type="datetimeFigureOut">
              <a:rPr lang="en-US" smtClean="0"/>
              <a:t>5/17/23</a:t>
            </a:fld>
            <a:endParaRPr lang="en-US"/>
          </a:p>
        </p:txBody>
      </p:sp>
      <p:sp>
        <p:nvSpPr>
          <p:cNvPr id="5" name="Footer Placeholder 4">
            <a:extLst>
              <a:ext uri="{FF2B5EF4-FFF2-40B4-BE49-F238E27FC236}">
                <a16:creationId xmlns:a16="http://schemas.microsoft.com/office/drawing/2014/main" id="{EA046905-2B7C-7D45-BEDE-701D8227A4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183BEF-DDDE-C945-A784-E4FA48A2A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2B0FF-1705-F64A-956F-9200BD026B11}" type="slidenum">
              <a:rPr lang="en-US" smtClean="0"/>
              <a:t>‹#›</a:t>
            </a:fld>
            <a:endParaRPr lang="en-US"/>
          </a:p>
        </p:txBody>
      </p:sp>
    </p:spTree>
    <p:extLst>
      <p:ext uri="{BB962C8B-B14F-4D97-AF65-F5344CB8AC3E}">
        <p14:creationId xmlns:p14="http://schemas.microsoft.com/office/powerpoint/2010/main" val="3609556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otor.com/%D9%85%D9%88%D8%B6%D9%88%D8%B9-%D8%A5%D9%86%D8%B4%D8%A7%D8%A1-%D8%B9%D9%86-%D8%A7%D9%84%D9%81%D9%82%D8%B1/" TargetMode="External"/><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1422E6-8F7B-8346-A021-DB87F57B6CDA}"/>
              </a:ext>
            </a:extLst>
          </p:cNvPr>
          <p:cNvPicPr>
            <a:picLocks noChangeAspect="1"/>
          </p:cNvPicPr>
          <p:nvPr/>
        </p:nvPicPr>
        <p:blipFill>
          <a:blip r:embed="rId2">
            <a:alphaModFix amt="50000"/>
          </a:blip>
          <a:stretch>
            <a:fillRect/>
          </a:stretch>
        </p:blipFill>
        <p:spPr>
          <a:xfrm>
            <a:off x="0" y="0"/>
            <a:ext cx="12192000" cy="6940627"/>
          </a:xfrm>
          <a:prstGeom prst="rect">
            <a:avLst/>
          </a:prstGeom>
        </p:spPr>
      </p:pic>
      <p:sp>
        <p:nvSpPr>
          <p:cNvPr id="2" name="Title 1">
            <a:extLst>
              <a:ext uri="{FF2B5EF4-FFF2-40B4-BE49-F238E27FC236}">
                <a16:creationId xmlns:a16="http://schemas.microsoft.com/office/drawing/2014/main" id="{82F80053-9533-464A-AF15-31C1A6DE743F}"/>
              </a:ext>
            </a:extLst>
          </p:cNvPr>
          <p:cNvSpPr>
            <a:spLocks noGrp="1"/>
          </p:cNvSpPr>
          <p:nvPr>
            <p:ph type="ctrTitle"/>
          </p:nvPr>
        </p:nvSpPr>
        <p:spPr>
          <a:xfrm>
            <a:off x="1524000" y="1308100"/>
            <a:ext cx="9144000" cy="2387600"/>
          </a:xfrm>
        </p:spPr>
        <p:txBody>
          <a:bodyPr>
            <a:normAutofit/>
          </a:bodyPr>
          <a:lstStyle/>
          <a:p>
            <a:pPr algn="ctr" defTabSz="914400" rtl="1" eaLnBrk="1" latinLnBrk="0" hangingPunct="1">
              <a:lnSpc>
                <a:spcPct val="90000"/>
              </a:lnSpc>
              <a:spcBef>
                <a:spcPct val="0"/>
              </a:spcBef>
              <a:buNone/>
            </a:pPr>
            <a:r>
              <a:rPr lang="ar-SA" sz="8800" dirty="0"/>
              <a:t>الى متى هذه الأزمة؟</a:t>
            </a:r>
            <a:endParaRPr lang="en-US" sz="8800" dirty="0"/>
          </a:p>
        </p:txBody>
      </p:sp>
      <p:sp>
        <p:nvSpPr>
          <p:cNvPr id="3" name="Subtitle 2">
            <a:extLst>
              <a:ext uri="{FF2B5EF4-FFF2-40B4-BE49-F238E27FC236}">
                <a16:creationId xmlns:a16="http://schemas.microsoft.com/office/drawing/2014/main" id="{C211CC78-340E-494E-A7E4-97B098589F1D}"/>
              </a:ext>
            </a:extLst>
          </p:cNvPr>
          <p:cNvSpPr>
            <a:spLocks noGrp="1"/>
          </p:cNvSpPr>
          <p:nvPr>
            <p:ph type="subTitle" idx="1"/>
          </p:nvPr>
        </p:nvSpPr>
        <p:spPr>
          <a:xfrm>
            <a:off x="4752975" y="5797551"/>
            <a:ext cx="9144000" cy="1655762"/>
          </a:xfrm>
        </p:spPr>
        <p:txBody>
          <a:bodyPr/>
          <a:lstStyle/>
          <a:p>
            <a:pPr marL="0" indent="0" algn="ctr" defTabSz="914400" rtl="0" eaLnBrk="1" latinLnBrk="0" hangingPunct="1">
              <a:lnSpc>
                <a:spcPct val="90000"/>
              </a:lnSpc>
              <a:spcBef>
                <a:spcPts val="1000"/>
              </a:spcBef>
              <a:buFont typeface="Arial" panose="020B0604020202020204" pitchFamily="34" charset="0"/>
              <a:buNone/>
            </a:pPr>
            <a:r>
              <a:rPr lang="en-US" dirty="0"/>
              <a:t>By:Miral, Salma, Selina Atallah, Natalie</a:t>
            </a:r>
          </a:p>
        </p:txBody>
      </p:sp>
    </p:spTree>
    <p:extLst>
      <p:ext uri="{BB962C8B-B14F-4D97-AF65-F5344CB8AC3E}">
        <p14:creationId xmlns:p14="http://schemas.microsoft.com/office/powerpoint/2010/main" val="3287620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4B6458-B6E6-0046-9AF6-2C53BABC40C9}"/>
              </a:ext>
            </a:extLst>
          </p:cNvPr>
          <p:cNvPicPr>
            <a:picLocks noGrp="1" noChangeAspect="1"/>
          </p:cNvPicPr>
          <p:nvPr>
            <p:ph idx="1"/>
          </p:nvPr>
        </p:nvPicPr>
        <p:blipFill>
          <a:blip r:embed="rId2">
            <a:alphaModFix amt="35000"/>
          </a:blip>
          <a:stretch>
            <a:fillRect/>
          </a:stretch>
        </p:blipFill>
        <p:spPr>
          <a:xfrm>
            <a:off x="0" y="0"/>
            <a:ext cx="12271535" cy="6958013"/>
          </a:xfrm>
          <a:prstGeom prst="rect">
            <a:avLst/>
          </a:prstGeom>
        </p:spPr>
      </p:pic>
      <p:sp>
        <p:nvSpPr>
          <p:cNvPr id="2" name="Title 1">
            <a:extLst>
              <a:ext uri="{FF2B5EF4-FFF2-40B4-BE49-F238E27FC236}">
                <a16:creationId xmlns:a16="http://schemas.microsoft.com/office/drawing/2014/main" id="{40BAD427-D21D-BC42-BBBF-CFE612DA9832}"/>
              </a:ext>
            </a:extLst>
          </p:cNvPr>
          <p:cNvSpPr>
            <a:spLocks noGrp="1"/>
          </p:cNvSpPr>
          <p:nvPr>
            <p:ph type="title"/>
          </p:nvPr>
        </p:nvSpPr>
        <p:spPr>
          <a:xfrm>
            <a:off x="1524000" y="1214438"/>
            <a:ext cx="10458449" cy="5643562"/>
          </a:xfrm>
        </p:spPr>
        <p:txBody>
          <a:bodyPr>
            <a:noAutofit/>
          </a:bodyPr>
          <a:lstStyle/>
          <a:p>
            <a:pPr rtl="1"/>
            <a:r>
              <a:rPr lang="ar" sz="4000" dirty="0"/>
              <a:t>الفقر من أكثر المشاكل والتحديّات التي يُواجهها الإنسان في حياته، لأنّه يجعله في حالة عوزٍ دائم، ولا يستطيع تلبية أدنى احتياجاته حتى الضرورية منها، ولهذا يُعدّ الفقر من أعظم الابتلاءات في الحياة، خصوصًا أن الفقير قد يشعر بالجوع والعطش ولا يستطيع أن يجد ما يسدّ رمقه، كما يشعر بالعجز والمرض ولا يستطيع شراء الدواء بسبب فقره، لهذا كان علي بن أبي طالب -كرّم الله وجهه- يقول دائمًا: "لو كان الفقر رجلًا لقتلته"، والفقر ليس مجرّد حالة فردية في المجتمع، بل قد يُصيب أُسر وعائلات ممتدة ومجتمعات، كما قد يُصيب دولًا بأكملها فلا تستطيع أن تُوفر لمواطنيها أقل الخدمات.</a:t>
            </a:r>
            <a:br>
              <a:rPr lang="ar" sz="4000" dirty="0"/>
            </a:br>
            <a:br>
              <a:rPr lang="ar" sz="4000" dirty="0"/>
            </a:br>
            <a:endParaRPr lang="en-US" sz="4000" dirty="0"/>
          </a:p>
        </p:txBody>
      </p:sp>
      <p:sp>
        <p:nvSpPr>
          <p:cNvPr id="5" name="TextBox 4">
            <a:extLst>
              <a:ext uri="{FF2B5EF4-FFF2-40B4-BE49-F238E27FC236}">
                <a16:creationId xmlns:a16="http://schemas.microsoft.com/office/drawing/2014/main" id="{5F79C5E8-E9DB-9543-BD4F-FFCE93ADD27F}"/>
              </a:ext>
            </a:extLst>
          </p:cNvPr>
          <p:cNvSpPr txBox="1"/>
          <p:nvPr/>
        </p:nvSpPr>
        <p:spPr>
          <a:xfrm flipH="1">
            <a:off x="12487275" y="9001124"/>
            <a:ext cx="1243013" cy="141177109"/>
          </a:xfrm>
          <a:prstGeom prst="rect">
            <a:avLst/>
          </a:prstGeom>
          <a:noFill/>
        </p:spPr>
        <p:txBody>
          <a:bodyPr wrap="square" rtlCol="0">
            <a:spAutoFit/>
          </a:bodyPr>
          <a:lstStyle/>
          <a:p>
            <a:r>
              <a:rPr lang="ar" sz="4800" dirty="0"/>
              <a:t>الفقر من أكثر المشاكل والتحديّات التي يُواجهها الإنسان في حياته، لأنّه يجعله في حالة عوزٍ دائم، ولا يستطيع تلبية أدنى احتياجاته حتى الضرورية منها، ولهذا يُعدّ الفقر من أعظم الابتلاءات في الحياة، خصوصًا أن الفقير قد يشعر بالجوع والعطش ولا يستطيع أن يجد ما يسدّ رمقه، كما يشعر بالعجز والمرض ولا يستطيع شراء الدواء بسبب فقره، لهذا كان علي بن أبي طالب -كرّم الله وجهه- يقول دائمًا: "لو كان الفقر رجلًا لقتلته"، والفقر ليس مجرّد حالة فردية في المجتمع، بل قد يُصيب أُسر وعائلات ممتدة ومجتمعات، كما قد يُصيب دولًا بأكملها فلا تستطيع أن تُوفر لمواطنيها أقل الخدمات.</a:t>
            </a:r>
            <a:br>
              <a:rPr lang="ar" sz="4800" dirty="0"/>
            </a:br>
            <a:br>
              <a:rPr lang="ar" sz="4800" dirty="0"/>
            </a:br>
            <a:r>
              <a:rPr lang="ar" sz="4800" dirty="0"/>
              <a:t>إقرأ المزيد على سطور.كوم: </a:t>
            </a:r>
            <a:r>
              <a:rPr lang="en-US" sz="4800" dirty="0">
                <a:hlinkClick r:id="rId3"/>
              </a:rPr>
              <a:t>https://sotor.com/%D9%85%D9%88%D8%B6%D9%88%D8%B9-%D8%A5%D9%86%D8%B4%D8%A7%D8%A1-%D8%B9%D9%86-%D8%A7%D9%84%D9%81%D9%82%D8%B1/</a:t>
            </a:r>
            <a:endParaRPr lang="en-US" sz="4800" dirty="0"/>
          </a:p>
        </p:txBody>
      </p:sp>
    </p:spTree>
    <p:extLst>
      <p:ext uri="{BB962C8B-B14F-4D97-AF65-F5344CB8AC3E}">
        <p14:creationId xmlns:p14="http://schemas.microsoft.com/office/powerpoint/2010/main" val="4521705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E9DD-88B8-4A49-9A13-73091AAC3544}"/>
              </a:ext>
            </a:extLst>
          </p:cNvPr>
          <p:cNvSpPr>
            <a:spLocks noGrp="1"/>
          </p:cNvSpPr>
          <p:nvPr>
            <p:ph type="title"/>
          </p:nvPr>
        </p:nvSpPr>
        <p:spPr>
          <a:xfrm flipH="1" flipV="1">
            <a:off x="13882687" y="6977063"/>
            <a:ext cx="2405063" cy="6753225"/>
          </a:xfrm>
        </p:spPr>
        <p:txBody>
          <a:bodyPr/>
          <a:lstStyle/>
          <a:p>
            <a:pPr algn="l" defTabSz="914400" rtl="1" eaLnBrk="1" latinLnBrk="0" hangingPunct="1">
              <a:lnSpc>
                <a:spcPct val="90000"/>
              </a:lnSpc>
              <a:spcBef>
                <a:spcPct val="0"/>
              </a:spcBef>
              <a:buNone/>
            </a:pPr>
            <a:endParaRPr lang="en-US" dirty="0"/>
          </a:p>
        </p:txBody>
      </p:sp>
      <p:sp>
        <p:nvSpPr>
          <p:cNvPr id="3" name="Content Placeholder 2">
            <a:extLst>
              <a:ext uri="{FF2B5EF4-FFF2-40B4-BE49-F238E27FC236}">
                <a16:creationId xmlns:a16="http://schemas.microsoft.com/office/drawing/2014/main" id="{229DC77F-7CED-1D41-8870-A91FCC79039F}"/>
              </a:ext>
            </a:extLst>
          </p:cNvPr>
          <p:cNvSpPr>
            <a:spLocks noGrp="1"/>
          </p:cNvSpPr>
          <p:nvPr>
            <p:ph idx="1"/>
          </p:nvPr>
        </p:nvSpPr>
        <p:spPr>
          <a:xfrm>
            <a:off x="4829174" y="365124"/>
            <a:ext cx="7196137" cy="6207125"/>
          </a:xfrm>
        </p:spPr>
        <p:txBody>
          <a:bodyPr>
            <a:noAutofit/>
          </a:bodyPr>
          <a:lstStyle/>
          <a:p>
            <a:pPr algn="r" rtl="1"/>
            <a:r>
              <a:rPr lang="ar" sz="3600" dirty="0"/>
              <a:t>يحتاج الفقر إلى تكاتف الجهود الدولية للتقليل منه، ويكون هذا بمساعدة الدول الغنية للدول الفقيرة، وتحسين معيشة المواطنين فيها وتلبية احتياجاتهم، وبناء المستشفيات والمدارس والمراكز الصحية والجامعات، كما يجب توفير فرص عمل للجميع؛ لأنّ العمل يدرأ الفقر عن صاحبه، ويمنحه سببًا للرزق، كما يجب تضييق الفجوة بين الأغنياء والفقراء بفرض ضرائب على الأغنياء وإلزامهم بدفع زكاة أموالهم للفقراء لأنها حقٌ لهم، وهذا بالضبط ما جاء به الإسلام، حيث جعل للفقراء والمساكين حقٌ في أموال الأغنياء، وهو حقٌ ملزم وليس مجرّد تخيير.</a:t>
            </a:r>
            <a:br>
              <a:rPr lang="ar" sz="3600" dirty="0"/>
            </a:br>
            <a:br>
              <a:rPr lang="ar" sz="3600" dirty="0"/>
            </a:br>
            <a:endParaRPr lang="en-US" sz="3600" dirty="0"/>
          </a:p>
        </p:txBody>
      </p:sp>
      <p:pic>
        <p:nvPicPr>
          <p:cNvPr id="4" name="Picture 3">
            <a:extLst>
              <a:ext uri="{FF2B5EF4-FFF2-40B4-BE49-F238E27FC236}">
                <a16:creationId xmlns:a16="http://schemas.microsoft.com/office/drawing/2014/main" id="{23E5D393-A97A-904B-96DB-61FC7145BA80}"/>
              </a:ext>
            </a:extLst>
          </p:cNvPr>
          <p:cNvPicPr>
            <a:picLocks noChangeAspect="1"/>
          </p:cNvPicPr>
          <p:nvPr/>
        </p:nvPicPr>
        <p:blipFill>
          <a:blip r:embed="rId3"/>
          <a:stretch>
            <a:fillRect/>
          </a:stretch>
        </p:blipFill>
        <p:spPr>
          <a:xfrm>
            <a:off x="215815" y="365124"/>
            <a:ext cx="4713457" cy="2820986"/>
          </a:xfrm>
          <a:prstGeom prst="rect">
            <a:avLst/>
          </a:prstGeom>
        </p:spPr>
      </p:pic>
      <p:pic>
        <p:nvPicPr>
          <p:cNvPr id="5" name="Picture 4">
            <a:extLst>
              <a:ext uri="{FF2B5EF4-FFF2-40B4-BE49-F238E27FC236}">
                <a16:creationId xmlns:a16="http://schemas.microsoft.com/office/drawing/2014/main" id="{0AE17852-E5FC-A644-BFB3-6055014BEC82}"/>
              </a:ext>
            </a:extLst>
          </p:cNvPr>
          <p:cNvPicPr>
            <a:picLocks noChangeAspect="1"/>
          </p:cNvPicPr>
          <p:nvPr/>
        </p:nvPicPr>
        <p:blipFill>
          <a:blip r:embed="rId4"/>
          <a:stretch>
            <a:fillRect/>
          </a:stretch>
        </p:blipFill>
        <p:spPr>
          <a:xfrm>
            <a:off x="793750" y="3468686"/>
            <a:ext cx="3557588" cy="3157537"/>
          </a:xfrm>
          <a:prstGeom prst="rect">
            <a:avLst/>
          </a:prstGeom>
        </p:spPr>
      </p:pic>
    </p:spTree>
    <p:extLst>
      <p:ext uri="{BB962C8B-B14F-4D97-AF65-F5344CB8AC3E}">
        <p14:creationId xmlns:p14="http://schemas.microsoft.com/office/powerpoint/2010/main" val="2363472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7C905-421C-9941-B3F1-6312E96D4ACE}"/>
              </a:ext>
            </a:extLst>
          </p:cNvPr>
          <p:cNvSpPr>
            <a:spLocks noGrp="1"/>
          </p:cNvSpPr>
          <p:nvPr>
            <p:ph idx="1"/>
          </p:nvPr>
        </p:nvSpPr>
        <p:spPr>
          <a:xfrm>
            <a:off x="3117273" y="387927"/>
            <a:ext cx="5929744" cy="4351338"/>
          </a:xfrm>
        </p:spPr>
        <p:txBody>
          <a:bodyPr>
            <a:noAutofit/>
          </a:bodyPr>
          <a:lstStyle/>
          <a:p>
            <a:pPr algn="r" rtl="1"/>
            <a:r>
              <a:rPr lang="ar" sz="2700" dirty="0"/>
              <a:t>الفقر أكثر من مجرد الافتقار إلى الدخل أو الموارد أو ضمان مصدر رزق مستدام، حيث إن مظاهره تشمل الجوع وسوء التغذية وانحسار إمكانية الحصول على التعليم والخدمات الأساسية، إضافة الى التمييز الاجتماعي والاستبعاد من المجتمع وانعدام فرص المشاركة في اتخاذ القرارات. في عام 2015، كان أكثر من 736 مليون شخص يعيشون تحت خط الفقر الدولي، وكان حوالي 10 في المائة من سكان العالم (ما قبل الجائحة) يعيشون في فقر مدقع ويكافحون من أجل تلبية الاحتياجات الأساسية مثل الصحة والتعليم والحصول على المياه والصرف الصحي. كان هناك 122 امرأة تتراوح أعمارهن بين 25 و 34 عامًا في فقر مقابل كل 100 رجل من نفس الفئة العمرية، وأكثر من 160 مليون طفل معرضين لخطر الاستمرار في العيش في فقر مدقع بحلول عام 2030.</a:t>
            </a:r>
          </a:p>
        </p:txBody>
      </p:sp>
      <p:pic>
        <p:nvPicPr>
          <p:cNvPr id="4" name="Picture 3">
            <a:extLst>
              <a:ext uri="{FF2B5EF4-FFF2-40B4-BE49-F238E27FC236}">
                <a16:creationId xmlns:a16="http://schemas.microsoft.com/office/drawing/2014/main" id="{5C46FE77-788A-7049-8CE1-885FA5A6C889}"/>
              </a:ext>
            </a:extLst>
          </p:cNvPr>
          <p:cNvPicPr>
            <a:picLocks noChangeAspect="1"/>
          </p:cNvPicPr>
          <p:nvPr/>
        </p:nvPicPr>
        <p:blipFill>
          <a:blip r:embed="rId3"/>
          <a:stretch>
            <a:fillRect/>
          </a:stretch>
        </p:blipFill>
        <p:spPr>
          <a:xfrm>
            <a:off x="9047017" y="4928238"/>
            <a:ext cx="3144981" cy="1929761"/>
          </a:xfrm>
          <a:prstGeom prst="rect">
            <a:avLst/>
          </a:prstGeom>
        </p:spPr>
      </p:pic>
      <p:pic>
        <p:nvPicPr>
          <p:cNvPr id="5" name="Picture 4">
            <a:extLst>
              <a:ext uri="{FF2B5EF4-FFF2-40B4-BE49-F238E27FC236}">
                <a16:creationId xmlns:a16="http://schemas.microsoft.com/office/drawing/2014/main" id="{25786B6E-674F-DE47-99B1-450EACDFC29F}"/>
              </a:ext>
            </a:extLst>
          </p:cNvPr>
          <p:cNvPicPr>
            <a:picLocks noChangeAspect="1"/>
          </p:cNvPicPr>
          <p:nvPr/>
        </p:nvPicPr>
        <p:blipFill>
          <a:blip r:embed="rId4"/>
          <a:stretch>
            <a:fillRect/>
          </a:stretch>
        </p:blipFill>
        <p:spPr>
          <a:xfrm>
            <a:off x="0" y="0"/>
            <a:ext cx="3016110" cy="2133599"/>
          </a:xfrm>
          <a:prstGeom prst="rect">
            <a:avLst/>
          </a:prstGeom>
        </p:spPr>
      </p:pic>
    </p:spTree>
    <p:extLst>
      <p:ext uri="{BB962C8B-B14F-4D97-AF65-F5344CB8AC3E}">
        <p14:creationId xmlns:p14="http://schemas.microsoft.com/office/powerpoint/2010/main" val="4132428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hingle">
          <a:fgClr>
            <a:schemeClr val="accent1">
              <a:lumMod val="40000"/>
              <a:lumOff val="60000"/>
            </a:schemeClr>
          </a:fgClr>
          <a:bgClr>
            <a:schemeClr val="bg1">
              <a:lumMod val="85000"/>
            </a:schemeClr>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B7AA5-6D9C-3540-96EF-D9A1C4524C63}"/>
              </a:ext>
            </a:extLst>
          </p:cNvPr>
          <p:cNvSpPr>
            <a:spLocks noGrp="1"/>
          </p:cNvSpPr>
          <p:nvPr>
            <p:ph idx="1"/>
          </p:nvPr>
        </p:nvSpPr>
        <p:spPr>
          <a:xfrm>
            <a:off x="7056728" y="509592"/>
            <a:ext cx="4795836" cy="4546600"/>
          </a:xfrm>
        </p:spPr>
        <p:txBody>
          <a:bodyPr>
            <a:noAutofit/>
          </a:bodyPr>
          <a:lstStyle/>
          <a:p>
            <a:pPr algn="r" rtl="1"/>
            <a:r>
              <a:rPr lang="ar" sz="3200" dirty="0"/>
              <a:t>تشير أدلة جديدة إلى أن عدد الجياع في العالم آخذ في الارتفاع، حيث بلغ 821 مليون شخص في عام 2017 أو واحد من بين كل تسعة أشخاص، وذلك وفقا لتقرير حالة الأمن الغذائي والتغذية في العالم لعام 2018 الذي صدر اليوم.  كما أن التقدم المحرز في معالجة الأشكال المتعددة لسوء التغذية، والتي تتراوح ما بين تقزم الأطفال والسمنة بين البالغين، هو تقدم محدود، مما يعرض صحة مئات الملايين من الناس للخطر.</a:t>
            </a:r>
            <a:br>
              <a:rPr lang="ar" sz="3200" dirty="0"/>
            </a:br>
            <a:endParaRPr lang="en-US" sz="3200" dirty="0"/>
          </a:p>
        </p:txBody>
      </p:sp>
      <p:pic>
        <p:nvPicPr>
          <p:cNvPr id="4" name="Picture 3">
            <a:extLst>
              <a:ext uri="{FF2B5EF4-FFF2-40B4-BE49-F238E27FC236}">
                <a16:creationId xmlns:a16="http://schemas.microsoft.com/office/drawing/2014/main" id="{D464F51D-3EB9-1D4B-81CE-2FDC0DE6B999}"/>
              </a:ext>
            </a:extLst>
          </p:cNvPr>
          <p:cNvPicPr>
            <a:picLocks noChangeAspect="1"/>
          </p:cNvPicPr>
          <p:nvPr/>
        </p:nvPicPr>
        <p:blipFill>
          <a:blip r:embed="rId2"/>
          <a:stretch>
            <a:fillRect/>
          </a:stretch>
        </p:blipFill>
        <p:spPr>
          <a:xfrm>
            <a:off x="249035" y="1035348"/>
            <a:ext cx="6124985" cy="3273415"/>
          </a:xfrm>
          <a:prstGeom prst="rect">
            <a:avLst/>
          </a:prstGeom>
        </p:spPr>
      </p:pic>
    </p:spTree>
    <p:extLst>
      <p:ext uri="{BB962C8B-B14F-4D97-AF65-F5344CB8AC3E}">
        <p14:creationId xmlns:p14="http://schemas.microsoft.com/office/powerpoint/2010/main" val="1125518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74D257-9F22-7549-BBE5-B44650D27AF4}"/>
              </a:ext>
            </a:extLst>
          </p:cNvPr>
          <p:cNvPicPr>
            <a:picLocks noGrp="1" noChangeAspect="1"/>
          </p:cNvPicPr>
          <p:nvPr>
            <p:ph idx="1"/>
          </p:nvPr>
        </p:nvPicPr>
        <p:blipFill>
          <a:blip r:embed="rId3"/>
          <a:stretch>
            <a:fillRect/>
          </a:stretch>
        </p:blipFill>
        <p:spPr>
          <a:xfrm>
            <a:off x="6791195" y="1690688"/>
            <a:ext cx="4908680" cy="3269239"/>
          </a:xfrm>
          <a:prstGeom prst="rect">
            <a:avLst/>
          </a:prstGeom>
        </p:spPr>
      </p:pic>
      <p:sp>
        <p:nvSpPr>
          <p:cNvPr id="5" name="Rectangle 4">
            <a:extLst>
              <a:ext uri="{FF2B5EF4-FFF2-40B4-BE49-F238E27FC236}">
                <a16:creationId xmlns:a16="http://schemas.microsoft.com/office/drawing/2014/main" id="{86113DDE-099B-4A49-99F3-3EE44DEC2D6C}"/>
              </a:ext>
            </a:extLst>
          </p:cNvPr>
          <p:cNvSpPr/>
          <p:nvPr/>
        </p:nvSpPr>
        <p:spPr>
          <a:xfrm>
            <a:off x="962891" y="748579"/>
            <a:ext cx="6777037" cy="5632311"/>
          </a:xfrm>
          <a:prstGeom prst="rect">
            <a:avLst/>
          </a:prstGeom>
        </p:spPr>
        <p:txBody>
          <a:bodyPr wrap="square">
            <a:spAutoFit/>
          </a:bodyPr>
          <a:lstStyle/>
          <a:p>
            <a:pPr algn="l" rtl="1"/>
            <a:r>
              <a:rPr lang="ar" sz="4000" dirty="0">
                <a:solidFill>
                  <a:srgbClr val="202124"/>
                </a:solidFill>
                <a:latin typeface="Helvetica Neue" panose="02000503000000020004" pitchFamily="2" charset="0"/>
              </a:rPr>
              <a:t>من أسباب الفقر و عواقبه المدمرةعلى المجتمع هي</a:t>
            </a:r>
          </a:p>
          <a:p>
            <a:pPr algn="l" rtl="1">
              <a:buFont typeface="Arial" panose="020B0604020202020204" pitchFamily="34" charset="0"/>
              <a:buChar char="•"/>
            </a:pPr>
            <a:r>
              <a:rPr lang="ar" sz="4000" dirty="0">
                <a:solidFill>
                  <a:srgbClr val="202124"/>
                </a:solidFill>
                <a:latin typeface="Helvetica Neue" panose="02000503000000020004" pitchFamily="2" charset="0"/>
              </a:rPr>
              <a:t>نقص الغذاء وسوء التغذية</a:t>
            </a:r>
          </a:p>
          <a:p>
            <a:pPr algn="l" rtl="1">
              <a:buFont typeface="Arial" panose="020B0604020202020204" pitchFamily="34" charset="0"/>
              <a:buChar char="•"/>
            </a:pPr>
            <a:r>
              <a:rPr lang="ar" sz="4000" dirty="0">
                <a:solidFill>
                  <a:srgbClr val="202124"/>
                </a:solidFill>
                <a:latin typeface="Helvetica Neue" panose="02000503000000020004" pitchFamily="2" charset="0"/>
              </a:rPr>
              <a:t>الأمراض وصعوبة الحصول على الخدمات الطبية</a:t>
            </a:r>
          </a:p>
          <a:p>
            <a:pPr lvl="2" rtl="1">
              <a:buFont typeface="Arial" panose="020B0604020202020204" pitchFamily="34" charset="0"/>
              <a:buChar char="•"/>
            </a:pPr>
            <a:r>
              <a:rPr lang="ar" sz="4000" dirty="0">
                <a:solidFill>
                  <a:srgbClr val="202124"/>
                </a:solidFill>
                <a:latin typeface="Helvetica Neue" panose="02000503000000020004" pitchFamily="2" charset="0"/>
              </a:rPr>
              <a:t>السكن والخدمات غير الملائمة</a:t>
            </a:r>
          </a:p>
          <a:p>
            <a:pPr algn="l" rtl="1">
              <a:buFont typeface="Arial" panose="020B0604020202020204" pitchFamily="34" charset="0"/>
              <a:buChar char="•"/>
            </a:pPr>
            <a:r>
              <a:rPr lang="ar" sz="4000" dirty="0">
                <a:solidFill>
                  <a:srgbClr val="202124"/>
                </a:solidFill>
                <a:latin typeface="Helvetica Neue" panose="02000503000000020004" pitchFamily="2" charset="0"/>
              </a:rPr>
              <a:t>التعليم المنخفض أو الغائب</a:t>
            </a:r>
          </a:p>
          <a:p>
            <a:pPr algn="l" rtl="1">
              <a:buFont typeface="Arial" panose="020B0604020202020204" pitchFamily="34" charset="0"/>
              <a:buChar char="•"/>
            </a:pPr>
            <a:r>
              <a:rPr lang="ar" sz="4000" dirty="0">
                <a:solidFill>
                  <a:srgbClr val="202124"/>
                </a:solidFill>
                <a:latin typeface="Helvetica Neue" panose="02000503000000020004" pitchFamily="2" charset="0"/>
              </a:rPr>
              <a:t>المشاكل الأسرية والاجتماعية</a:t>
            </a:r>
          </a:p>
          <a:p>
            <a:pPr algn="l" rtl="1">
              <a:buFont typeface="Arial" panose="020B0604020202020204" pitchFamily="34" charset="0"/>
              <a:buChar char="•"/>
            </a:pPr>
            <a:r>
              <a:rPr lang="ar" sz="4000" dirty="0">
                <a:solidFill>
                  <a:srgbClr val="202124"/>
                </a:solidFill>
                <a:latin typeface="Helvetica Neue" panose="02000503000000020004" pitchFamily="2" charset="0"/>
              </a:rPr>
              <a:t>العنف والإجرام</a:t>
            </a:r>
            <a:endParaRPr lang="ar" sz="4000" b="0" i="0" dirty="0">
              <a:solidFill>
                <a:srgbClr val="202124"/>
              </a:solidFill>
              <a:effectLst/>
              <a:latin typeface="Helvetica Neue" panose="02000503000000020004" pitchFamily="2" charset="0"/>
            </a:endParaRPr>
          </a:p>
        </p:txBody>
      </p:sp>
    </p:spTree>
    <p:extLst>
      <p:ext uri="{BB962C8B-B14F-4D97-AF65-F5344CB8AC3E}">
        <p14:creationId xmlns:p14="http://schemas.microsoft.com/office/powerpoint/2010/main" val="30260888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65E39-EA75-1144-B38F-6F0E26993C29}"/>
              </a:ext>
            </a:extLst>
          </p:cNvPr>
          <p:cNvSpPr>
            <a:spLocks noGrp="1"/>
          </p:cNvSpPr>
          <p:nvPr>
            <p:ph idx="1"/>
          </p:nvPr>
        </p:nvSpPr>
        <p:spPr>
          <a:xfrm>
            <a:off x="5505450" y="621077"/>
            <a:ext cx="6153149" cy="4351338"/>
          </a:xfrm>
        </p:spPr>
        <p:txBody>
          <a:bodyPr>
            <a:noAutofit/>
          </a:bodyPr>
          <a:lstStyle/>
          <a:p>
            <a:pPr algn="r" rtl="1"/>
            <a:r>
              <a:rPr lang="ar" sz="4000" dirty="0"/>
              <a:t>من بعض الاثار الفقر و الجوع على المجتمع هي انتشار الجهل و تراجع المستوى التعليمي بسبب ارتفاع نسب التسرب المدرسي في الاسر الفقيرة و انتشار الامراض و الاوبئة نتيجة قلة موارد الفقير و عدم قدرته على تلقي العلاجو الاستشارات الطبية و انتشار العنف والجريمة مع لجوء بعض الافراد الى تعويض قلة الموارد لديهم بطرق غير مشروعة</a:t>
            </a:r>
            <a:endParaRPr lang="en-US" sz="4000" dirty="0"/>
          </a:p>
        </p:txBody>
      </p:sp>
      <p:pic>
        <p:nvPicPr>
          <p:cNvPr id="4" name="Picture 3">
            <a:extLst>
              <a:ext uri="{FF2B5EF4-FFF2-40B4-BE49-F238E27FC236}">
                <a16:creationId xmlns:a16="http://schemas.microsoft.com/office/drawing/2014/main" id="{BCF2555E-6EA9-7948-8778-80A4B46F44F5}"/>
              </a:ext>
            </a:extLst>
          </p:cNvPr>
          <p:cNvPicPr>
            <a:picLocks noChangeAspect="1"/>
          </p:cNvPicPr>
          <p:nvPr/>
        </p:nvPicPr>
        <p:blipFill rotWithShape="1">
          <a:blip r:embed="rId3"/>
          <a:srcRect b="7557"/>
          <a:stretch/>
        </p:blipFill>
        <p:spPr>
          <a:xfrm>
            <a:off x="444500" y="1825626"/>
            <a:ext cx="4756150" cy="3163818"/>
          </a:xfrm>
          <a:prstGeom prst="rect">
            <a:avLst/>
          </a:prstGeom>
        </p:spPr>
      </p:pic>
    </p:spTree>
    <p:extLst>
      <p:ext uri="{BB962C8B-B14F-4D97-AF65-F5344CB8AC3E}">
        <p14:creationId xmlns:p14="http://schemas.microsoft.com/office/powerpoint/2010/main" val="31799002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451DF-0B86-3C44-91A7-D2B71C7F379D}"/>
              </a:ext>
            </a:extLst>
          </p:cNvPr>
          <p:cNvPicPr>
            <a:picLocks noChangeAspect="1"/>
          </p:cNvPicPr>
          <p:nvPr/>
        </p:nvPicPr>
        <p:blipFill>
          <a:blip r:embed="rId2">
            <a:alphaModFix amt="50000"/>
          </a:blip>
          <a:stretch>
            <a:fillRect/>
          </a:stretch>
        </p:blipFill>
        <p:spPr>
          <a:xfrm>
            <a:off x="-1" y="-1"/>
            <a:ext cx="12271535" cy="7043739"/>
          </a:xfrm>
          <a:prstGeom prst="rect">
            <a:avLst/>
          </a:prstGeom>
        </p:spPr>
      </p:pic>
      <p:sp>
        <p:nvSpPr>
          <p:cNvPr id="2" name="Title 1">
            <a:extLst>
              <a:ext uri="{FF2B5EF4-FFF2-40B4-BE49-F238E27FC236}">
                <a16:creationId xmlns:a16="http://schemas.microsoft.com/office/drawing/2014/main" id="{E62876F6-23D9-FB4C-B002-5FDBBE753872}"/>
              </a:ext>
            </a:extLst>
          </p:cNvPr>
          <p:cNvSpPr>
            <a:spLocks noGrp="1"/>
          </p:cNvSpPr>
          <p:nvPr>
            <p:ph type="title"/>
          </p:nvPr>
        </p:nvSpPr>
        <p:spPr/>
        <p:txBody>
          <a:bodyPr/>
          <a:lstStyle/>
          <a:p>
            <a:pPr algn="l" defTabSz="914400" rtl="1" eaLnBrk="1" latinLnBrk="0" hangingPunct="1">
              <a:lnSpc>
                <a:spcPct val="90000"/>
              </a:lnSpc>
              <a:spcBef>
                <a:spcPct val="0"/>
              </a:spcBef>
              <a:buNone/>
            </a:pPr>
            <a:r>
              <a:rPr lang="ar-SA" dirty="0"/>
              <a:t>خاتمة موضوعنا :</a:t>
            </a:r>
            <a:endParaRPr lang="en-US" dirty="0"/>
          </a:p>
        </p:txBody>
      </p:sp>
      <p:sp>
        <p:nvSpPr>
          <p:cNvPr id="3" name="Content Placeholder 2">
            <a:extLst>
              <a:ext uri="{FF2B5EF4-FFF2-40B4-BE49-F238E27FC236}">
                <a16:creationId xmlns:a16="http://schemas.microsoft.com/office/drawing/2014/main" id="{3A61CC47-9E22-CA40-BA15-F5C076109D0D}"/>
              </a:ext>
            </a:extLst>
          </p:cNvPr>
          <p:cNvSpPr>
            <a:spLocks noGrp="1"/>
          </p:cNvSpPr>
          <p:nvPr>
            <p:ph idx="1"/>
          </p:nvPr>
        </p:nvSpPr>
        <p:spPr/>
        <p:txBody>
          <a:bodyPr/>
          <a:lstStyle/>
          <a:p>
            <a:pPr algn="r" rtl="1"/>
            <a:r>
              <a:rPr lang="ar" dirty="0"/>
              <a:t>مما سبق يتبين مدى اهمية مساعدة الفقراء و المحتاجين ، و العمل على تقديم المساعدة المالية لسد احتياجاتهم الحياتية بالاضافة الى العمل على توفير فرص عمل مناسبة او تعليم الشخص الفقير حرفة تتناسب و قدراته و هناك من المشاريع الكثير التي يساهم بها الافراد او الجمعيات الخيرية او وزارة الشئون الاجتماعية او وزارة الاوقاف او غيرها ، و التي تعمل جميعا على هدف واحد وهو جعل الشخص الفقير قادر على تحسين دخله و توفير احتياجاته هو واسرته ، و بالتعاون بين الجهات المختلفة و تنظيم العمل و حسن ادارة اموال الزكاة و الصدقات و التبرعات و غيرها من مساعدات داخلية و خارجية  يمكن القضاء على الفقر و توفير حياة كريمة لكل شخص .</a:t>
            </a:r>
          </a:p>
          <a:p>
            <a:pPr marL="0" indent="0" algn="r" rtl="1">
              <a:buNone/>
            </a:pPr>
            <a:endParaRPr lang="en-US" dirty="0"/>
          </a:p>
        </p:txBody>
      </p:sp>
    </p:spTree>
    <p:extLst>
      <p:ext uri="{BB962C8B-B14F-4D97-AF65-F5344CB8AC3E}">
        <p14:creationId xmlns:p14="http://schemas.microsoft.com/office/powerpoint/2010/main" val="21888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BA17-FA43-414B-9DEF-71B2D10F9A6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BB5CA23-05A4-9544-9262-78E23D029BFC}"/>
              </a:ext>
            </a:extLst>
          </p:cNvPr>
          <p:cNvPicPr>
            <a:picLocks noGrp="1" noChangeAspect="1"/>
          </p:cNvPicPr>
          <p:nvPr>
            <p:ph idx="1"/>
          </p:nvPr>
        </p:nvPicPr>
        <p:blipFill>
          <a:blip r:embed="rId2"/>
          <a:stretch>
            <a:fillRect/>
          </a:stretch>
        </p:blipFill>
        <p:spPr>
          <a:xfrm>
            <a:off x="-415636" y="-318656"/>
            <a:ext cx="13064836" cy="7758545"/>
          </a:xfrm>
          <a:prstGeom prst="rect">
            <a:avLst/>
          </a:prstGeom>
        </p:spPr>
      </p:pic>
    </p:spTree>
    <p:extLst>
      <p:ext uri="{BB962C8B-B14F-4D97-AF65-F5344CB8AC3E}">
        <p14:creationId xmlns:p14="http://schemas.microsoft.com/office/powerpoint/2010/main" val="25785229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{62C3A059-58E0-514B-8B1F-86B756934A7A}tf10001070</Template>
  <TotalTime>3128</TotalTime>
  <Words>696</Words>
  <Application>Microsoft Macintosh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 Neue</vt:lpstr>
      <vt:lpstr>Times New Roman</vt:lpstr>
      <vt:lpstr>Office Theme</vt:lpstr>
      <vt:lpstr>الى متى هذه الأزمة؟</vt:lpstr>
      <vt:lpstr>الفقر من أكثر المشاكل والتحديّات التي يُواجهها الإنسان في حياته، لأنّه يجعله في حالة عوزٍ دائم، ولا يستطيع تلبية أدنى احتياجاته حتى الضرورية منها، ولهذا يُعدّ الفقر من أعظم الابتلاءات في الحياة، خصوصًا أن الفقير قد يشعر بالجوع والعطش ولا يستطيع أن يجد ما يسدّ رمقه، كما يشعر بالعجز والمرض ولا يستطيع شراء الدواء بسبب فقره، لهذا كان علي بن أبي طالب -كرّم الله وجهه- يقول دائمًا: "لو كان الفقر رجلًا لقتلته"، والفقر ليس مجرّد حالة فردية في المجتمع، بل قد يُصيب أُسر وعائلات ممتدة ومجتمعات، كما قد يُصيب دولًا بأكملها فلا تستطيع أن تُوفر لمواطنيها أقل الخدمات.  </vt:lpstr>
      <vt:lpstr>PowerPoint Presentation</vt:lpstr>
      <vt:lpstr>PowerPoint Presentation</vt:lpstr>
      <vt:lpstr>PowerPoint Presentation</vt:lpstr>
      <vt:lpstr>PowerPoint Presentation</vt:lpstr>
      <vt:lpstr>PowerPoint Presentation</vt:lpstr>
      <vt:lpstr>خاتمة موضوعنا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الى متى هذه الأزمة؟</dc:title>
  <dc:creator>Microsoft Office User</dc:creator>
  <cp:lastModifiedBy>Microsoft Office User</cp:lastModifiedBy>
  <cp:revision>20</cp:revision>
  <dcterms:created xsi:type="dcterms:W3CDTF">2023-04-26T07:36:30Z</dcterms:created>
  <dcterms:modified xsi:type="dcterms:W3CDTF">2023-05-19T08:08:20Z</dcterms:modified>
</cp:coreProperties>
</file>