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0"/>
  </p:notesMasterIdLst>
  <p:sldIdLst>
    <p:sldId id="256" r:id="rId2"/>
    <p:sldId id="257" r:id="rId3"/>
    <p:sldId id="258" r:id="rId4"/>
    <p:sldId id="259" r:id="rId5"/>
    <p:sldId id="260" r:id="rId6"/>
    <p:sldId id="261" r:id="rId7"/>
    <p:sldId id="263" r:id="rId8"/>
    <p:sldId id="264" r:id="rId9"/>
  </p:sldIdLst>
  <p:sldSz cx="9144000" cy="5143500" type="screen16x9"/>
  <p:notesSz cx="6858000" cy="9144000"/>
  <p:embeddedFontLst>
    <p:embeddedFont>
      <p:font typeface="Anaheim" panose="020B0604020202020204" charset="0"/>
      <p:regular r:id="rId11"/>
    </p:embeddedFont>
    <p:embeddedFont>
      <p:font typeface="Bebas Neue" panose="020B0606020202050201" pitchFamily="34" charset="0"/>
      <p:regular r:id="rId12"/>
    </p:embeddedFont>
    <p:embeddedFont>
      <p:font typeface="Calibri" panose="020F0502020204030204" pitchFamily="34" charset="0"/>
      <p:regular r:id="rId13"/>
      <p:bold r:id="rId14"/>
      <p:italic r:id="rId15"/>
      <p:boldItalic r:id="rId16"/>
    </p:embeddedFont>
    <p:embeddedFont>
      <p:font typeface="Josefin Sans" pitchFamily="2" charset="0"/>
      <p:regular r:id="rId17"/>
      <p:bold r:id="rId18"/>
      <p:italic r:id="rId19"/>
      <p:boldItalic r:id="rId20"/>
    </p:embeddedFont>
    <p:embeddedFont>
      <p:font typeface="lato" panose="020F0502020204030203" pitchFamily="34" charset="0"/>
      <p:regular r:id="rId21"/>
      <p:bold r:id="rId22"/>
      <p:italic r:id="rId23"/>
      <p:boldItalic r:id="rId24"/>
    </p:embeddedFont>
    <p:embeddedFont>
      <p:font typeface="Quicksand" panose="020B0604020202020204" charset="0"/>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A8788B-E8ED-4ED5-8F3A-4E830509E030}">
  <a:tblStyle styleId="{E4A8788B-E8ED-4ED5-8F3A-4E830509E03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27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ar-JO"/>
              <a:t> نسبة الامطار</a:t>
            </a:r>
            <a:r>
              <a:rPr lang="ar-JO" baseline="0"/>
              <a:t> المتساقطة خلال السناوات</a:t>
            </a: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FD0-43F6-9A21-DC26EE38519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FD0-43F6-9A21-DC26EE38519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FD0-43F6-9A21-DC26EE38519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8FD0-43F6-9A21-DC26EE385198}"/>
              </c:ext>
            </c:extLst>
          </c:dPt>
          <c:cat>
            <c:multiLvlStrRef>
              <c:f>Sheet1!$B$3:$E$5</c:f>
              <c:multiLvlStrCache>
                <c:ptCount val="4"/>
                <c:lvl>
                  <c:pt idx="0">
                    <c:v>62/100</c:v>
                  </c:pt>
                  <c:pt idx="1">
                    <c:v>89/100</c:v>
                  </c:pt>
                  <c:pt idx="2">
                    <c:v>23/100</c:v>
                  </c:pt>
                  <c:pt idx="3">
                    <c:v>55/100</c:v>
                  </c:pt>
                </c:lvl>
                <c:lvl>
                  <c:pt idx="0">
                    <c:v>62%</c:v>
                  </c:pt>
                  <c:pt idx="1">
                    <c:v>89.00%</c:v>
                  </c:pt>
                  <c:pt idx="2">
                    <c:v>23%</c:v>
                  </c:pt>
                  <c:pt idx="3">
                    <c:v>55%</c:v>
                  </c:pt>
                </c:lvl>
                <c:lvl>
                  <c:pt idx="0">
                    <c:v>2010</c:v>
                  </c:pt>
                  <c:pt idx="1">
                    <c:v>2011</c:v>
                  </c:pt>
                  <c:pt idx="2">
                    <c:v>2013</c:v>
                  </c:pt>
                  <c:pt idx="3">
                    <c:v>2014</c:v>
                  </c:pt>
                </c:lvl>
              </c:multiLvlStrCache>
            </c:multiLvlStrRef>
          </c:cat>
          <c:val>
            <c:numRef>
              <c:f>Sheet1!$B$6:$E$6</c:f>
              <c:numCache>
                <c:formatCode>General</c:formatCode>
                <c:ptCount val="4"/>
                <c:pt idx="0">
                  <c:v>6.2</c:v>
                </c:pt>
                <c:pt idx="1">
                  <c:v>8.9</c:v>
                </c:pt>
                <c:pt idx="2">
                  <c:v>2.2999999999999998</c:v>
                </c:pt>
                <c:pt idx="3">
                  <c:v>5.5</c:v>
                </c:pt>
              </c:numCache>
            </c:numRef>
          </c:val>
          <c:extLst>
            <c:ext xmlns:c16="http://schemas.microsoft.com/office/drawing/2014/chart" uri="{C3380CC4-5D6E-409C-BE32-E72D297353CC}">
              <c16:uniqueId val="{00000008-8FD0-43F6-9A21-DC26EE385198}"/>
            </c:ext>
          </c:extLst>
        </c:ser>
        <c:ser>
          <c:idx val="1"/>
          <c:order val="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8FD0-43F6-9A21-DC26EE38519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8FD0-43F6-9A21-DC26EE38519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E-8FD0-43F6-9A21-DC26EE38519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0-8FD0-43F6-9A21-DC26EE385198}"/>
              </c:ext>
            </c:extLst>
          </c:dPt>
          <c:cat>
            <c:multiLvlStrRef>
              <c:f>Sheet1!$B$3:$E$5</c:f>
              <c:multiLvlStrCache>
                <c:ptCount val="4"/>
                <c:lvl>
                  <c:pt idx="0">
                    <c:v>62/100</c:v>
                  </c:pt>
                  <c:pt idx="1">
                    <c:v>89/100</c:v>
                  </c:pt>
                  <c:pt idx="2">
                    <c:v>23/100</c:v>
                  </c:pt>
                  <c:pt idx="3">
                    <c:v>55/100</c:v>
                  </c:pt>
                </c:lvl>
                <c:lvl>
                  <c:pt idx="0">
                    <c:v>62%</c:v>
                  </c:pt>
                  <c:pt idx="1">
                    <c:v>89.00%</c:v>
                  </c:pt>
                  <c:pt idx="2">
                    <c:v>23%</c:v>
                  </c:pt>
                  <c:pt idx="3">
                    <c:v>55%</c:v>
                  </c:pt>
                </c:lvl>
                <c:lvl>
                  <c:pt idx="0">
                    <c:v>2010</c:v>
                  </c:pt>
                  <c:pt idx="1">
                    <c:v>2011</c:v>
                  </c:pt>
                  <c:pt idx="2">
                    <c:v>2013</c:v>
                  </c:pt>
                  <c:pt idx="3">
                    <c:v>2014</c:v>
                  </c:pt>
                </c:lvl>
              </c:multiLvlStrCache>
            </c:multiLvlStrRef>
          </c:cat>
          <c:val>
            <c:numRef>
              <c:f>Sheet1!$B$7:$E$7</c:f>
              <c:numCache>
                <c:formatCode>General</c:formatCode>
                <c:ptCount val="4"/>
                <c:pt idx="0">
                  <c:v>0.62</c:v>
                </c:pt>
                <c:pt idx="1">
                  <c:v>0.89</c:v>
                </c:pt>
                <c:pt idx="2">
                  <c:v>0.23</c:v>
                </c:pt>
                <c:pt idx="3">
                  <c:v>0.55000000000000004</c:v>
                </c:pt>
              </c:numCache>
            </c:numRef>
          </c:val>
          <c:extLst>
            <c:ext xmlns:c16="http://schemas.microsoft.com/office/drawing/2014/chart" uri="{C3380CC4-5D6E-409C-BE32-E72D297353CC}">
              <c16:uniqueId val="{00000011-8FD0-43F6-9A21-DC26EE38519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b6c1c3b07f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b6c1c3b07f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f29b50e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f29b50e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0556dd23c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0556dd23c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0556dd23c0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0556dd23c0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0556dd23c0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556dd23c0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0556dd23c0_0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0556dd23c0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0556dd23c0_0_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556dd23c0_0_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067d2e8a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067d2e8a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bit.ly/2Tynxth"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7000"/>
          </a:blip>
          <a:stretch>
            <a:fillRect/>
          </a:stretch>
        </p:blipFill>
        <p:spPr>
          <a:xfrm>
            <a:off x="0" y="0"/>
            <a:ext cx="9144000" cy="5143500"/>
          </a:xfrm>
          <a:prstGeom prst="rect">
            <a:avLst/>
          </a:prstGeom>
          <a:noFill/>
          <a:ln>
            <a:noFill/>
          </a:ln>
        </p:spPr>
      </p:pic>
      <p:grpSp>
        <p:nvGrpSpPr>
          <p:cNvPr id="10" name="Google Shape;10;p2"/>
          <p:cNvGrpSpPr/>
          <p:nvPr/>
        </p:nvGrpSpPr>
        <p:grpSpPr>
          <a:xfrm>
            <a:off x="0" y="-11"/>
            <a:ext cx="9144003" cy="5143511"/>
            <a:chOff x="0" y="-11"/>
            <a:chExt cx="9144003" cy="5143511"/>
          </a:xfrm>
        </p:grpSpPr>
        <p:pic>
          <p:nvPicPr>
            <p:cNvPr id="11" name="Google Shape;11;p2"/>
            <p:cNvPicPr preferRelativeResize="0"/>
            <p:nvPr/>
          </p:nvPicPr>
          <p:blipFill>
            <a:blip r:embed="rId3">
              <a:alphaModFix amt="40000"/>
            </a:blip>
            <a:stretch>
              <a:fillRect/>
            </a:stretch>
          </p:blipFill>
          <p:spPr>
            <a:xfrm>
              <a:off x="0" y="-11"/>
              <a:ext cx="9144003" cy="2397622"/>
            </a:xfrm>
            <a:prstGeom prst="rect">
              <a:avLst/>
            </a:prstGeom>
            <a:noFill/>
            <a:ln>
              <a:noFill/>
            </a:ln>
          </p:spPr>
        </p:pic>
        <p:pic>
          <p:nvPicPr>
            <p:cNvPr id="12" name="Google Shape;12;p2"/>
            <p:cNvPicPr preferRelativeResize="0"/>
            <p:nvPr/>
          </p:nvPicPr>
          <p:blipFill>
            <a:blip r:embed="rId4">
              <a:alphaModFix amt="48000"/>
            </a:blip>
            <a:stretch>
              <a:fillRect/>
            </a:stretch>
          </p:blipFill>
          <p:spPr>
            <a:xfrm>
              <a:off x="8" y="0"/>
              <a:ext cx="7717135" cy="5143501"/>
            </a:xfrm>
            <a:prstGeom prst="rect">
              <a:avLst/>
            </a:prstGeom>
            <a:noFill/>
            <a:ln>
              <a:noFill/>
            </a:ln>
          </p:spPr>
        </p:pic>
      </p:grpSp>
      <p:sp>
        <p:nvSpPr>
          <p:cNvPr id="13" name="Google Shape;13;p2"/>
          <p:cNvSpPr txBox="1">
            <a:spLocks noGrp="1"/>
          </p:cNvSpPr>
          <p:nvPr>
            <p:ph type="ctrTitle"/>
          </p:nvPr>
        </p:nvSpPr>
        <p:spPr>
          <a:xfrm>
            <a:off x="715597" y="1458636"/>
            <a:ext cx="4359000" cy="1828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5200"/>
              <a:buNone/>
              <a:defRPr sz="4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715597" y="3385864"/>
            <a:ext cx="4359000" cy="40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chemeClr val="dk1"/>
                </a:solidFill>
                <a:latin typeface="Quicksand"/>
                <a:ea typeface="Quicksand"/>
                <a:cs typeface="Quicksand"/>
                <a:sym typeface="Quicksand"/>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pic>
        <p:nvPicPr>
          <p:cNvPr id="60" name="Google Shape;60;p11"/>
          <p:cNvPicPr preferRelativeResize="0"/>
          <p:nvPr/>
        </p:nvPicPr>
        <p:blipFill>
          <a:blip r:embed="rId2">
            <a:alphaModFix amt="57000"/>
          </a:blip>
          <a:stretch>
            <a:fillRect/>
          </a:stretch>
        </p:blipFill>
        <p:spPr>
          <a:xfrm>
            <a:off x="0" y="0"/>
            <a:ext cx="9144000" cy="5143500"/>
          </a:xfrm>
          <a:prstGeom prst="rect">
            <a:avLst/>
          </a:prstGeom>
          <a:noFill/>
          <a:ln>
            <a:noFill/>
          </a:ln>
        </p:spPr>
      </p:pic>
      <p:pic>
        <p:nvPicPr>
          <p:cNvPr id="61" name="Google Shape;61;p11"/>
          <p:cNvPicPr preferRelativeResize="0"/>
          <p:nvPr/>
        </p:nvPicPr>
        <p:blipFill>
          <a:blip r:embed="rId3">
            <a:alphaModFix amt="48000"/>
          </a:blip>
          <a:stretch>
            <a:fillRect/>
          </a:stretch>
        </p:blipFill>
        <p:spPr>
          <a:xfrm rot="4861616">
            <a:off x="2643919" y="-1295605"/>
            <a:ext cx="3574490" cy="7570357"/>
          </a:xfrm>
          <a:prstGeom prst="rect">
            <a:avLst/>
          </a:prstGeom>
          <a:noFill/>
          <a:ln>
            <a:noFill/>
          </a:ln>
        </p:spPr>
      </p:pic>
      <p:sp>
        <p:nvSpPr>
          <p:cNvPr id="62" name="Google Shape;62;p11"/>
          <p:cNvSpPr txBox="1">
            <a:spLocks noGrp="1"/>
          </p:cNvSpPr>
          <p:nvPr>
            <p:ph type="title" hasCustomPrompt="1"/>
          </p:nvPr>
        </p:nvSpPr>
        <p:spPr>
          <a:xfrm>
            <a:off x="1284000" y="1468850"/>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3" name="Google Shape;63;p11"/>
          <p:cNvSpPr txBox="1">
            <a:spLocks noGrp="1"/>
          </p:cNvSpPr>
          <p:nvPr>
            <p:ph type="subTitle" idx="1"/>
          </p:nvPr>
        </p:nvSpPr>
        <p:spPr>
          <a:xfrm>
            <a:off x="1284000" y="3553300"/>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dk1"/>
                </a:solidFill>
                <a:latin typeface="Quicksand"/>
                <a:ea typeface="Quicksand"/>
                <a:cs typeface="Quicksand"/>
                <a:sym typeface="Quicksand"/>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65"/>
        <p:cNvGrpSpPr/>
        <p:nvPr/>
      </p:nvGrpSpPr>
      <p:grpSpPr>
        <a:xfrm>
          <a:off x="0" y="0"/>
          <a:ext cx="0" cy="0"/>
          <a:chOff x="0" y="0"/>
          <a:chExt cx="0" cy="0"/>
        </a:xfrm>
      </p:grpSpPr>
      <p:pic>
        <p:nvPicPr>
          <p:cNvPr id="66" name="Google Shape;66;p13"/>
          <p:cNvPicPr preferRelativeResize="0"/>
          <p:nvPr/>
        </p:nvPicPr>
        <p:blipFill>
          <a:blip r:embed="rId2">
            <a:alphaModFix amt="57000"/>
          </a:blip>
          <a:stretch>
            <a:fillRect/>
          </a:stretch>
        </p:blipFill>
        <p:spPr>
          <a:xfrm>
            <a:off x="0" y="0"/>
            <a:ext cx="9144000" cy="5143500"/>
          </a:xfrm>
          <a:prstGeom prst="rect">
            <a:avLst/>
          </a:prstGeom>
          <a:noFill/>
          <a:ln>
            <a:noFill/>
          </a:ln>
        </p:spPr>
      </p:pic>
      <p:pic>
        <p:nvPicPr>
          <p:cNvPr id="67" name="Google Shape;67;p13"/>
          <p:cNvPicPr preferRelativeResize="0"/>
          <p:nvPr/>
        </p:nvPicPr>
        <p:blipFill>
          <a:blip r:embed="rId3">
            <a:alphaModFix amt="30000"/>
          </a:blip>
          <a:stretch>
            <a:fillRect/>
          </a:stretch>
        </p:blipFill>
        <p:spPr>
          <a:xfrm flipH="1">
            <a:off x="-2015" y="-955475"/>
            <a:ext cx="9144003" cy="6098975"/>
          </a:xfrm>
          <a:prstGeom prst="rect">
            <a:avLst/>
          </a:prstGeom>
          <a:noFill/>
          <a:ln>
            <a:noFill/>
          </a:ln>
        </p:spPr>
      </p:pic>
      <p:sp>
        <p:nvSpPr>
          <p:cNvPr id="68" name="Google Shape;68;p13"/>
          <p:cNvSpPr txBox="1">
            <a:spLocks noGrp="1"/>
          </p:cNvSpPr>
          <p:nvPr>
            <p:ph type="ctrTitle"/>
          </p:nvPr>
        </p:nvSpPr>
        <p:spPr>
          <a:xfrm>
            <a:off x="2429950" y="418979"/>
            <a:ext cx="4284000" cy="9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9" name="Google Shape;69;p13"/>
          <p:cNvSpPr txBox="1">
            <a:spLocks noGrp="1"/>
          </p:cNvSpPr>
          <p:nvPr>
            <p:ph type="subTitle" idx="1"/>
          </p:nvPr>
        </p:nvSpPr>
        <p:spPr>
          <a:xfrm>
            <a:off x="2425075" y="1659495"/>
            <a:ext cx="4293900" cy="122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70" name="Google Shape;70;p13"/>
          <p:cNvSpPr txBox="1"/>
          <p:nvPr/>
        </p:nvSpPr>
        <p:spPr>
          <a:xfrm>
            <a:off x="2825850" y="3686879"/>
            <a:ext cx="3492300" cy="615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200">
                <a:solidFill>
                  <a:schemeClr val="dk1"/>
                </a:solidFill>
                <a:latin typeface="Quicksand"/>
                <a:ea typeface="Quicksand"/>
                <a:cs typeface="Quicksand"/>
                <a:sym typeface="Quicksand"/>
              </a:rPr>
              <a:t>CREDITS: This presentation template was created by </a:t>
            </a:r>
            <a:r>
              <a:rPr lang="en" sz="1200">
                <a:solidFill>
                  <a:schemeClr val="dk1"/>
                </a:solidFill>
                <a:uFill>
                  <a:noFill/>
                </a:u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Slidesgo</a:t>
            </a:r>
            <a:r>
              <a:rPr lang="en" sz="1200">
                <a:solidFill>
                  <a:schemeClr val="dk1"/>
                </a:solidFill>
                <a:latin typeface="Quicksand"/>
                <a:ea typeface="Quicksand"/>
                <a:cs typeface="Quicksand"/>
                <a:sym typeface="Quicksand"/>
              </a:rPr>
              <a:t>, including icons by </a:t>
            </a:r>
            <a:r>
              <a:rPr lang="en" sz="1200">
                <a:solidFill>
                  <a:schemeClr val="dk1"/>
                </a:solidFill>
                <a:uFill>
                  <a:noFill/>
                </a:u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Flaticon</a:t>
            </a:r>
            <a:r>
              <a:rPr lang="en" sz="1200">
                <a:solidFill>
                  <a:schemeClr val="dk1"/>
                </a:solidFill>
                <a:latin typeface="Quicksand"/>
                <a:ea typeface="Quicksand"/>
                <a:cs typeface="Quicksand"/>
                <a:sym typeface="Quicksand"/>
              </a:rPr>
              <a:t> </a:t>
            </a:r>
            <a:r>
              <a:rPr lang="en" sz="1200">
                <a:solidFill>
                  <a:schemeClr val="dk1"/>
                </a:solidFill>
                <a:highlight>
                  <a:srgbClr val="DFDEFC"/>
                </a:highlight>
                <a:latin typeface="Quicksand"/>
                <a:ea typeface="Quicksand"/>
                <a:cs typeface="Quicksand"/>
                <a:sym typeface="Quicksand"/>
              </a:rPr>
              <a:t>and</a:t>
            </a:r>
            <a:r>
              <a:rPr lang="en" sz="1200">
                <a:solidFill>
                  <a:schemeClr val="dk1"/>
                </a:solidFill>
                <a:latin typeface="Quicksand"/>
                <a:ea typeface="Quicksand"/>
                <a:cs typeface="Quicksand"/>
                <a:sym typeface="Quicksand"/>
              </a:rPr>
              <a:t> infographics &amp; images by </a:t>
            </a:r>
            <a:r>
              <a:rPr lang="en" sz="1200">
                <a:solidFill>
                  <a:schemeClr val="dk1"/>
                </a:solidFill>
                <a:uFill>
                  <a:noFill/>
                </a:uFill>
                <a:latin typeface="Quicksand"/>
                <a:ea typeface="Quicksand"/>
                <a:cs typeface="Quicksand"/>
                <a:sym typeface="Quicksand"/>
                <a:hlinkClick r:id="rId6">
                  <a:extLst>
                    <a:ext uri="{A12FA001-AC4F-418D-AE19-62706E023703}">
                      <ahyp:hlinkClr xmlns:ahyp="http://schemas.microsoft.com/office/drawing/2018/hyperlinkcolor" val="tx"/>
                    </a:ext>
                  </a:extLst>
                </a:hlinkClick>
              </a:rPr>
              <a:t>Freepik</a:t>
            </a:r>
            <a:endParaRPr sz="1200">
              <a:solidFill>
                <a:schemeClr val="dk1"/>
              </a:solidFill>
              <a:highlight>
                <a:srgbClr val="DFDEFC"/>
              </a:highlight>
              <a:latin typeface="Quicksand"/>
              <a:ea typeface="Quicksand"/>
              <a:cs typeface="Quicksand"/>
              <a:sym typeface="Quicksan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mt="57000"/>
          </a:blip>
          <a:stretch>
            <a:fillRect/>
          </a:stretch>
        </p:blipFill>
        <p:spPr>
          <a:xfrm>
            <a:off x="0" y="0"/>
            <a:ext cx="9144000" cy="5143500"/>
          </a:xfrm>
          <a:prstGeom prst="rect">
            <a:avLst/>
          </a:prstGeom>
          <a:noFill/>
          <a:ln>
            <a:noFill/>
          </a:ln>
        </p:spPr>
      </p:pic>
      <p:pic>
        <p:nvPicPr>
          <p:cNvPr id="17" name="Google Shape;17;p3"/>
          <p:cNvPicPr preferRelativeResize="0"/>
          <p:nvPr/>
        </p:nvPicPr>
        <p:blipFill>
          <a:blip r:embed="rId3">
            <a:alphaModFix amt="30000"/>
          </a:blip>
          <a:stretch>
            <a:fillRect/>
          </a:stretch>
        </p:blipFill>
        <p:spPr>
          <a:xfrm>
            <a:off x="0" y="-431300"/>
            <a:ext cx="9144003" cy="6098975"/>
          </a:xfrm>
          <a:prstGeom prst="rect">
            <a:avLst/>
          </a:prstGeom>
          <a:noFill/>
          <a:ln>
            <a:noFill/>
          </a:ln>
        </p:spPr>
      </p:pic>
      <p:sp>
        <p:nvSpPr>
          <p:cNvPr id="18" name="Google Shape;18;p3"/>
          <p:cNvSpPr txBox="1">
            <a:spLocks noGrp="1"/>
          </p:cNvSpPr>
          <p:nvPr>
            <p:ph type="title"/>
          </p:nvPr>
        </p:nvSpPr>
        <p:spPr>
          <a:xfrm>
            <a:off x="3187850" y="2102909"/>
            <a:ext cx="27684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3187800" y="929450"/>
            <a:ext cx="2768400" cy="107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3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 name="Google Shape;20;p3"/>
          <p:cNvSpPr txBox="1">
            <a:spLocks noGrp="1"/>
          </p:cNvSpPr>
          <p:nvPr>
            <p:ph type="subTitle" idx="1"/>
          </p:nvPr>
        </p:nvSpPr>
        <p:spPr>
          <a:xfrm>
            <a:off x="3187850" y="3475316"/>
            <a:ext cx="27684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pic>
        <p:nvPicPr>
          <p:cNvPr id="22" name="Google Shape;22;p4"/>
          <p:cNvPicPr preferRelativeResize="0"/>
          <p:nvPr/>
        </p:nvPicPr>
        <p:blipFill>
          <a:blip r:embed="rId2">
            <a:alphaModFix amt="57000"/>
          </a:blip>
          <a:stretch>
            <a:fillRect/>
          </a:stretch>
        </p:blipFill>
        <p:spPr>
          <a:xfrm>
            <a:off x="0" y="0"/>
            <a:ext cx="9144000" cy="5143500"/>
          </a:xfrm>
          <a:prstGeom prst="rect">
            <a:avLst/>
          </a:prstGeom>
          <a:noFill/>
          <a:ln>
            <a:noFill/>
          </a:ln>
        </p:spPr>
      </p:pic>
      <p:sp>
        <p:nvSpPr>
          <p:cNvPr id="23" name="Google Shape;23;p4"/>
          <p:cNvSpPr txBox="1">
            <a:spLocks noGrp="1"/>
          </p:cNvSpPr>
          <p:nvPr>
            <p:ph type="title"/>
          </p:nvPr>
        </p:nvSpPr>
        <p:spPr>
          <a:xfrm>
            <a:off x="715100" y="535000"/>
            <a:ext cx="7708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720000" y="1192100"/>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Quicksand"/>
              <a:buAutoNum type="arabicPeriod"/>
              <a:defRPr sz="1200">
                <a:solidFill>
                  <a:schemeClr val="dk1"/>
                </a:solidFill>
                <a:latin typeface="Quicksand"/>
                <a:ea typeface="Quicksand"/>
                <a:cs typeface="Quicksand"/>
                <a:sym typeface="Quicksand"/>
              </a:defRPr>
            </a:lvl1pPr>
            <a:lvl2pPr marL="914400" lvl="1" indent="-304800" rtl="0">
              <a:lnSpc>
                <a:spcPct val="115000"/>
              </a:lnSpc>
              <a:spcBef>
                <a:spcPts val="0"/>
              </a:spcBef>
              <a:spcAft>
                <a:spcPts val="0"/>
              </a:spcAft>
              <a:buClr>
                <a:schemeClr val="dk1"/>
              </a:buClr>
              <a:buSzPts val="1200"/>
              <a:buFont typeface="Quicksand"/>
              <a:buAutoNum type="alphaLcPeriod"/>
              <a:defRPr>
                <a:solidFill>
                  <a:schemeClr val="dk1"/>
                </a:solidFill>
                <a:latin typeface="Quicksand"/>
                <a:ea typeface="Quicksand"/>
                <a:cs typeface="Quicksand"/>
                <a:sym typeface="Quicksand"/>
              </a:defRPr>
            </a:lvl2pPr>
            <a:lvl3pPr marL="1371600" lvl="2" indent="-304800" rtl="0">
              <a:lnSpc>
                <a:spcPct val="115000"/>
              </a:lnSpc>
              <a:spcBef>
                <a:spcPts val="0"/>
              </a:spcBef>
              <a:spcAft>
                <a:spcPts val="0"/>
              </a:spcAft>
              <a:buClr>
                <a:schemeClr val="dk1"/>
              </a:buClr>
              <a:buSzPts val="1200"/>
              <a:buFont typeface="Quicksand"/>
              <a:buAutoNum type="romanLcPeriod"/>
              <a:defRPr>
                <a:solidFill>
                  <a:schemeClr val="dk1"/>
                </a:solidFill>
                <a:latin typeface="Quicksand"/>
                <a:ea typeface="Quicksand"/>
                <a:cs typeface="Quicksand"/>
                <a:sym typeface="Quicksand"/>
              </a:defRPr>
            </a:lvl3pPr>
            <a:lvl4pPr marL="1828800" lvl="3" indent="-304800" rtl="0">
              <a:lnSpc>
                <a:spcPct val="115000"/>
              </a:lnSpc>
              <a:spcBef>
                <a:spcPts val="0"/>
              </a:spcBef>
              <a:spcAft>
                <a:spcPts val="0"/>
              </a:spcAft>
              <a:buClr>
                <a:schemeClr val="dk1"/>
              </a:buClr>
              <a:buSzPts val="1200"/>
              <a:buFont typeface="Quicksand"/>
              <a:buAutoNum type="arabicPeriod"/>
              <a:defRPr>
                <a:solidFill>
                  <a:schemeClr val="dk1"/>
                </a:solidFill>
                <a:latin typeface="Quicksand"/>
                <a:ea typeface="Quicksand"/>
                <a:cs typeface="Quicksand"/>
                <a:sym typeface="Quicksand"/>
              </a:defRPr>
            </a:lvl4pPr>
            <a:lvl5pPr marL="2286000" lvl="4" indent="-304800" rtl="0">
              <a:lnSpc>
                <a:spcPct val="115000"/>
              </a:lnSpc>
              <a:spcBef>
                <a:spcPts val="0"/>
              </a:spcBef>
              <a:spcAft>
                <a:spcPts val="0"/>
              </a:spcAft>
              <a:buClr>
                <a:schemeClr val="dk1"/>
              </a:buClr>
              <a:buSzPts val="1200"/>
              <a:buFont typeface="Quicksand"/>
              <a:buAutoNum type="alphaLcPeriod"/>
              <a:defRPr>
                <a:solidFill>
                  <a:schemeClr val="dk1"/>
                </a:solidFill>
                <a:latin typeface="Quicksand"/>
                <a:ea typeface="Quicksand"/>
                <a:cs typeface="Quicksand"/>
                <a:sym typeface="Quicksand"/>
              </a:defRPr>
            </a:lvl5pPr>
            <a:lvl6pPr marL="2743200" lvl="5" indent="-304800" rtl="0">
              <a:lnSpc>
                <a:spcPct val="115000"/>
              </a:lnSpc>
              <a:spcBef>
                <a:spcPts val="0"/>
              </a:spcBef>
              <a:spcAft>
                <a:spcPts val="0"/>
              </a:spcAft>
              <a:buClr>
                <a:schemeClr val="dk1"/>
              </a:buClr>
              <a:buSzPts val="1200"/>
              <a:buFont typeface="Quicksand"/>
              <a:buAutoNum type="romanLcPeriod"/>
              <a:defRPr>
                <a:solidFill>
                  <a:schemeClr val="dk1"/>
                </a:solidFill>
                <a:latin typeface="Quicksand"/>
                <a:ea typeface="Quicksand"/>
                <a:cs typeface="Quicksand"/>
                <a:sym typeface="Quicksand"/>
              </a:defRPr>
            </a:lvl6pPr>
            <a:lvl7pPr marL="3200400" lvl="6" indent="-304800" rtl="0">
              <a:lnSpc>
                <a:spcPct val="115000"/>
              </a:lnSpc>
              <a:spcBef>
                <a:spcPts val="0"/>
              </a:spcBef>
              <a:spcAft>
                <a:spcPts val="0"/>
              </a:spcAft>
              <a:buClr>
                <a:schemeClr val="dk1"/>
              </a:buClr>
              <a:buSzPts val="1200"/>
              <a:buFont typeface="Quicksand"/>
              <a:buAutoNum type="arabicPeriod"/>
              <a:defRPr>
                <a:solidFill>
                  <a:schemeClr val="dk1"/>
                </a:solidFill>
                <a:latin typeface="Quicksand"/>
                <a:ea typeface="Quicksand"/>
                <a:cs typeface="Quicksand"/>
                <a:sym typeface="Quicksand"/>
              </a:defRPr>
            </a:lvl7pPr>
            <a:lvl8pPr marL="3657600" lvl="7" indent="-304800" rtl="0">
              <a:lnSpc>
                <a:spcPct val="115000"/>
              </a:lnSpc>
              <a:spcBef>
                <a:spcPts val="0"/>
              </a:spcBef>
              <a:spcAft>
                <a:spcPts val="0"/>
              </a:spcAft>
              <a:buClr>
                <a:schemeClr val="dk1"/>
              </a:buClr>
              <a:buSzPts val="1200"/>
              <a:buFont typeface="Quicksand"/>
              <a:buAutoNum type="alphaLcPeriod"/>
              <a:defRPr>
                <a:solidFill>
                  <a:schemeClr val="dk1"/>
                </a:solidFill>
                <a:latin typeface="Quicksand"/>
                <a:ea typeface="Quicksand"/>
                <a:cs typeface="Quicksand"/>
                <a:sym typeface="Quicksand"/>
              </a:defRPr>
            </a:lvl8pPr>
            <a:lvl9pPr marL="4114800" lvl="8" indent="-304800" rtl="0">
              <a:lnSpc>
                <a:spcPct val="115000"/>
              </a:lnSpc>
              <a:spcBef>
                <a:spcPts val="0"/>
              </a:spcBef>
              <a:spcAft>
                <a:spcPts val="0"/>
              </a:spcAft>
              <a:buClr>
                <a:schemeClr val="dk1"/>
              </a:buClr>
              <a:buSzPts val="1200"/>
              <a:buFont typeface="Quicksand"/>
              <a:buAutoNum type="romanLcPeriod"/>
              <a:defRPr>
                <a:solidFill>
                  <a:schemeClr val="dk1"/>
                </a:solidFill>
                <a:latin typeface="Quicksand"/>
                <a:ea typeface="Quicksand"/>
                <a:cs typeface="Quicksand"/>
                <a:sym typeface="Quicksand"/>
              </a:defRPr>
            </a:lvl9pPr>
          </a:lstStyle>
          <a:p>
            <a:endParaRPr/>
          </a:p>
        </p:txBody>
      </p:sp>
      <p:pic>
        <p:nvPicPr>
          <p:cNvPr id="25" name="Google Shape;25;p4"/>
          <p:cNvPicPr preferRelativeResize="0"/>
          <p:nvPr/>
        </p:nvPicPr>
        <p:blipFill>
          <a:blip r:embed="rId3">
            <a:alphaModFix amt="30000"/>
          </a:blip>
          <a:stretch>
            <a:fillRect/>
          </a:stretch>
        </p:blipFill>
        <p:spPr>
          <a:xfrm rot="-6080572">
            <a:off x="7357825" y="-650032"/>
            <a:ext cx="1859881" cy="202608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pic>
        <p:nvPicPr>
          <p:cNvPr id="27" name="Google Shape;27;p5"/>
          <p:cNvPicPr preferRelativeResize="0"/>
          <p:nvPr/>
        </p:nvPicPr>
        <p:blipFill>
          <a:blip r:embed="rId2">
            <a:alphaModFix amt="57000"/>
          </a:blip>
          <a:stretch>
            <a:fillRect/>
          </a:stretch>
        </p:blipFill>
        <p:spPr>
          <a:xfrm>
            <a:off x="0" y="0"/>
            <a:ext cx="9144000" cy="5143500"/>
          </a:xfrm>
          <a:prstGeom prst="rect">
            <a:avLst/>
          </a:prstGeom>
          <a:noFill/>
          <a:ln>
            <a:noFill/>
          </a:ln>
        </p:spPr>
      </p:pic>
      <p:grpSp>
        <p:nvGrpSpPr>
          <p:cNvPr id="28" name="Google Shape;28;p5"/>
          <p:cNvGrpSpPr/>
          <p:nvPr/>
        </p:nvGrpSpPr>
        <p:grpSpPr>
          <a:xfrm>
            <a:off x="-2736154" y="-2532646"/>
            <a:ext cx="9665434" cy="12031040"/>
            <a:chOff x="-2736154" y="-2532646"/>
            <a:chExt cx="9665434" cy="12031040"/>
          </a:xfrm>
        </p:grpSpPr>
        <p:pic>
          <p:nvPicPr>
            <p:cNvPr id="29" name="Google Shape;29;p5"/>
            <p:cNvPicPr preferRelativeResize="0"/>
            <p:nvPr/>
          </p:nvPicPr>
          <p:blipFill>
            <a:blip r:embed="rId3">
              <a:alphaModFix/>
            </a:blip>
            <a:stretch>
              <a:fillRect/>
            </a:stretch>
          </p:blipFill>
          <p:spPr>
            <a:xfrm rot="6384532">
              <a:off x="-1809626" y="-2542696"/>
              <a:ext cx="3232319" cy="4349425"/>
            </a:xfrm>
            <a:prstGeom prst="rect">
              <a:avLst/>
            </a:prstGeom>
            <a:noFill/>
            <a:ln>
              <a:noFill/>
            </a:ln>
          </p:spPr>
        </p:pic>
        <p:pic>
          <p:nvPicPr>
            <p:cNvPr id="30" name="Google Shape;30;p5"/>
            <p:cNvPicPr preferRelativeResize="0"/>
            <p:nvPr/>
          </p:nvPicPr>
          <p:blipFill>
            <a:blip r:embed="rId4">
              <a:alphaModFix amt="18000"/>
            </a:blip>
            <a:stretch>
              <a:fillRect/>
            </a:stretch>
          </p:blipFill>
          <p:spPr>
            <a:xfrm rot="10799995">
              <a:off x="2645630" y="2857270"/>
              <a:ext cx="4283650" cy="6641121"/>
            </a:xfrm>
            <a:prstGeom prst="rect">
              <a:avLst/>
            </a:prstGeom>
            <a:noFill/>
            <a:ln>
              <a:noFill/>
            </a:ln>
          </p:spPr>
        </p:pic>
      </p:grpSp>
      <p:sp>
        <p:nvSpPr>
          <p:cNvPr id="31" name="Google Shape;31;p5"/>
          <p:cNvSpPr txBox="1">
            <a:spLocks noGrp="1"/>
          </p:cNvSpPr>
          <p:nvPr>
            <p:ph type="subTitle" idx="1"/>
          </p:nvPr>
        </p:nvSpPr>
        <p:spPr>
          <a:xfrm>
            <a:off x="1290763" y="2337704"/>
            <a:ext cx="29076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100">
                <a:solidFill>
                  <a:schemeClr val="dk1"/>
                </a:solidFill>
                <a:latin typeface="Josefin Sans"/>
                <a:ea typeface="Josefin Sans"/>
                <a:cs typeface="Josefin Sans"/>
                <a:sym typeface="Josefin Sans"/>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2" name="Google Shape;32;p5"/>
          <p:cNvSpPr txBox="1">
            <a:spLocks noGrp="1"/>
          </p:cNvSpPr>
          <p:nvPr>
            <p:ph type="subTitle" idx="2"/>
          </p:nvPr>
        </p:nvSpPr>
        <p:spPr>
          <a:xfrm>
            <a:off x="4945638" y="2337688"/>
            <a:ext cx="29076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1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3" name="Google Shape;33;p5"/>
          <p:cNvSpPr txBox="1">
            <a:spLocks noGrp="1"/>
          </p:cNvSpPr>
          <p:nvPr>
            <p:ph type="subTitle" idx="3"/>
          </p:nvPr>
        </p:nvSpPr>
        <p:spPr>
          <a:xfrm>
            <a:off x="1290775" y="3246600"/>
            <a:ext cx="2907600" cy="12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5"/>
          <p:cNvSpPr txBox="1">
            <a:spLocks noGrp="1"/>
          </p:cNvSpPr>
          <p:nvPr>
            <p:ph type="subTitle" idx="4"/>
          </p:nvPr>
        </p:nvSpPr>
        <p:spPr>
          <a:xfrm>
            <a:off x="4945650" y="3246600"/>
            <a:ext cx="2907600" cy="12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 name="Google Shape;35;p5"/>
          <p:cNvSpPr txBox="1">
            <a:spLocks noGrp="1"/>
          </p:cNvSpPr>
          <p:nvPr>
            <p:ph type="title"/>
          </p:nvPr>
        </p:nvSpPr>
        <p:spPr>
          <a:xfrm>
            <a:off x="715100" y="535000"/>
            <a:ext cx="77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no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15100" y="535000"/>
            <a:ext cx="7711200" cy="27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pic>
        <p:nvPicPr>
          <p:cNvPr id="39" name="Google Shape;39;p7"/>
          <p:cNvPicPr preferRelativeResize="0"/>
          <p:nvPr/>
        </p:nvPicPr>
        <p:blipFill>
          <a:blip r:embed="rId2">
            <a:alphaModFix amt="57000"/>
          </a:blip>
          <a:stretch>
            <a:fillRect/>
          </a:stretch>
        </p:blipFill>
        <p:spPr>
          <a:xfrm>
            <a:off x="0" y="0"/>
            <a:ext cx="9144000" cy="5143500"/>
          </a:xfrm>
          <a:prstGeom prst="rect">
            <a:avLst/>
          </a:prstGeom>
          <a:noFill/>
          <a:ln>
            <a:noFill/>
          </a:ln>
        </p:spPr>
      </p:pic>
      <p:pic>
        <p:nvPicPr>
          <p:cNvPr id="40" name="Google Shape;40;p7"/>
          <p:cNvPicPr preferRelativeResize="0"/>
          <p:nvPr/>
        </p:nvPicPr>
        <p:blipFill>
          <a:blip r:embed="rId3">
            <a:alphaModFix amt="40000"/>
          </a:blip>
          <a:stretch>
            <a:fillRect/>
          </a:stretch>
        </p:blipFill>
        <p:spPr>
          <a:xfrm rot="10800000" flipH="1">
            <a:off x="0" y="2745889"/>
            <a:ext cx="9144003" cy="2397622"/>
          </a:xfrm>
          <a:prstGeom prst="rect">
            <a:avLst/>
          </a:prstGeom>
          <a:noFill/>
          <a:ln>
            <a:noFill/>
          </a:ln>
        </p:spPr>
      </p:pic>
      <p:sp>
        <p:nvSpPr>
          <p:cNvPr id="41" name="Google Shape;41;p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7"/>
          <p:cNvSpPr txBox="1">
            <a:spLocks noGrp="1"/>
          </p:cNvSpPr>
          <p:nvPr>
            <p:ph type="body" idx="1"/>
          </p:nvPr>
        </p:nvSpPr>
        <p:spPr>
          <a:xfrm>
            <a:off x="720000" y="1554150"/>
            <a:ext cx="4401600" cy="30543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191919"/>
              </a:buClr>
              <a:buSzPts val="1200"/>
              <a:buFont typeface="Anaheim"/>
              <a:buChar char="●"/>
              <a:defRPr sz="1400">
                <a:solidFill>
                  <a:srgbClr val="434343"/>
                </a:solidFill>
              </a:defRPr>
            </a:lvl1pPr>
            <a:lvl2pPr marL="914400" lvl="1" indent="-317500" rtl="0">
              <a:lnSpc>
                <a:spcPct val="115000"/>
              </a:lnSpc>
              <a:spcBef>
                <a:spcPts val="0"/>
              </a:spcBef>
              <a:spcAft>
                <a:spcPts val="0"/>
              </a:spcAft>
              <a:buClr>
                <a:srgbClr val="191919"/>
              </a:buClr>
              <a:buSzPts val="1400"/>
              <a:buFont typeface="Anaheim"/>
              <a:buChar char="○"/>
              <a:defRPr>
                <a:solidFill>
                  <a:srgbClr val="434343"/>
                </a:solidFill>
              </a:defRPr>
            </a:lvl2pPr>
            <a:lvl3pPr marL="1371600" lvl="2" indent="-317500" rtl="0">
              <a:lnSpc>
                <a:spcPct val="115000"/>
              </a:lnSpc>
              <a:spcBef>
                <a:spcPts val="0"/>
              </a:spcBef>
              <a:spcAft>
                <a:spcPts val="0"/>
              </a:spcAft>
              <a:buClr>
                <a:srgbClr val="191919"/>
              </a:buClr>
              <a:buSzPts val="1400"/>
              <a:buFont typeface="Anaheim"/>
              <a:buChar char="■"/>
              <a:defRPr>
                <a:solidFill>
                  <a:srgbClr val="434343"/>
                </a:solidFill>
              </a:defRPr>
            </a:lvl3pPr>
            <a:lvl4pPr marL="1828800" lvl="3" indent="-317500" rtl="0">
              <a:lnSpc>
                <a:spcPct val="115000"/>
              </a:lnSpc>
              <a:spcBef>
                <a:spcPts val="0"/>
              </a:spcBef>
              <a:spcAft>
                <a:spcPts val="0"/>
              </a:spcAft>
              <a:buClr>
                <a:srgbClr val="191919"/>
              </a:buClr>
              <a:buSzPts val="1400"/>
              <a:buFont typeface="Anaheim"/>
              <a:buChar char="●"/>
              <a:defRPr>
                <a:solidFill>
                  <a:srgbClr val="434343"/>
                </a:solidFill>
              </a:defRPr>
            </a:lvl4pPr>
            <a:lvl5pPr marL="2286000" lvl="4" indent="-317500" rtl="0">
              <a:lnSpc>
                <a:spcPct val="115000"/>
              </a:lnSpc>
              <a:spcBef>
                <a:spcPts val="0"/>
              </a:spcBef>
              <a:spcAft>
                <a:spcPts val="0"/>
              </a:spcAft>
              <a:buClr>
                <a:srgbClr val="191919"/>
              </a:buClr>
              <a:buSzPts val="1400"/>
              <a:buFont typeface="Anaheim"/>
              <a:buChar char="○"/>
              <a:defRPr>
                <a:solidFill>
                  <a:srgbClr val="434343"/>
                </a:solidFill>
              </a:defRPr>
            </a:lvl5pPr>
            <a:lvl6pPr marL="2743200" lvl="5" indent="-317500" rtl="0">
              <a:lnSpc>
                <a:spcPct val="115000"/>
              </a:lnSpc>
              <a:spcBef>
                <a:spcPts val="0"/>
              </a:spcBef>
              <a:spcAft>
                <a:spcPts val="0"/>
              </a:spcAft>
              <a:buClr>
                <a:srgbClr val="191919"/>
              </a:buClr>
              <a:buSzPts val="1400"/>
              <a:buFont typeface="Anaheim"/>
              <a:buChar char="■"/>
              <a:defRPr>
                <a:solidFill>
                  <a:srgbClr val="434343"/>
                </a:solidFill>
              </a:defRPr>
            </a:lvl6pPr>
            <a:lvl7pPr marL="3200400" lvl="6" indent="-317500" rtl="0">
              <a:lnSpc>
                <a:spcPct val="115000"/>
              </a:lnSpc>
              <a:spcBef>
                <a:spcPts val="0"/>
              </a:spcBef>
              <a:spcAft>
                <a:spcPts val="0"/>
              </a:spcAft>
              <a:buClr>
                <a:srgbClr val="191919"/>
              </a:buClr>
              <a:buSzPts val="1400"/>
              <a:buFont typeface="Anaheim"/>
              <a:buChar char="●"/>
              <a:defRPr>
                <a:solidFill>
                  <a:srgbClr val="434343"/>
                </a:solidFill>
              </a:defRPr>
            </a:lvl7pPr>
            <a:lvl8pPr marL="3657600" lvl="7" indent="-317500" rtl="0">
              <a:lnSpc>
                <a:spcPct val="115000"/>
              </a:lnSpc>
              <a:spcBef>
                <a:spcPts val="0"/>
              </a:spcBef>
              <a:spcAft>
                <a:spcPts val="0"/>
              </a:spcAft>
              <a:buClr>
                <a:srgbClr val="191919"/>
              </a:buClr>
              <a:buSzPts val="1400"/>
              <a:buFont typeface="Anaheim"/>
              <a:buChar char="○"/>
              <a:defRPr>
                <a:solidFill>
                  <a:srgbClr val="434343"/>
                </a:solidFill>
              </a:defRPr>
            </a:lvl8pPr>
            <a:lvl9pPr marL="4114800" lvl="8" indent="-317500" rtl="0">
              <a:lnSpc>
                <a:spcPct val="115000"/>
              </a:lnSpc>
              <a:spcBef>
                <a:spcPts val="0"/>
              </a:spcBef>
              <a:spcAft>
                <a:spcPts val="0"/>
              </a:spcAft>
              <a:buClr>
                <a:srgbClr val="191919"/>
              </a:buClr>
              <a:buSzPts val="1400"/>
              <a:buFont typeface="Anaheim"/>
              <a:buChar char="■"/>
              <a:defRPr>
                <a:solidFill>
                  <a:srgbClr val="43434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pic>
        <p:nvPicPr>
          <p:cNvPr id="44" name="Google Shape;44;p8"/>
          <p:cNvPicPr preferRelativeResize="0"/>
          <p:nvPr/>
        </p:nvPicPr>
        <p:blipFill>
          <a:blip r:embed="rId2">
            <a:alphaModFix amt="57000"/>
          </a:blip>
          <a:stretch>
            <a:fillRect/>
          </a:stretch>
        </p:blipFill>
        <p:spPr>
          <a:xfrm>
            <a:off x="0" y="0"/>
            <a:ext cx="9144000" cy="5143500"/>
          </a:xfrm>
          <a:prstGeom prst="rect">
            <a:avLst/>
          </a:prstGeom>
          <a:noFill/>
          <a:ln>
            <a:noFill/>
          </a:ln>
        </p:spPr>
      </p:pic>
      <p:grpSp>
        <p:nvGrpSpPr>
          <p:cNvPr id="45" name="Google Shape;45;p8"/>
          <p:cNvGrpSpPr/>
          <p:nvPr/>
        </p:nvGrpSpPr>
        <p:grpSpPr>
          <a:xfrm>
            <a:off x="-1326274" y="222183"/>
            <a:ext cx="11453645" cy="6483616"/>
            <a:chOff x="-1326274" y="222183"/>
            <a:chExt cx="11453645" cy="6483616"/>
          </a:xfrm>
        </p:grpSpPr>
        <p:pic>
          <p:nvPicPr>
            <p:cNvPr id="46" name="Google Shape;46;p8"/>
            <p:cNvPicPr preferRelativeResize="0"/>
            <p:nvPr/>
          </p:nvPicPr>
          <p:blipFill>
            <a:blip r:embed="rId3">
              <a:alphaModFix amt="50000"/>
            </a:blip>
            <a:stretch>
              <a:fillRect/>
            </a:stretch>
          </p:blipFill>
          <p:spPr>
            <a:xfrm>
              <a:off x="7222371" y="2986325"/>
              <a:ext cx="2904999" cy="3164600"/>
            </a:xfrm>
            <a:prstGeom prst="rect">
              <a:avLst/>
            </a:prstGeom>
            <a:noFill/>
            <a:ln>
              <a:noFill/>
            </a:ln>
          </p:spPr>
        </p:pic>
        <p:pic>
          <p:nvPicPr>
            <p:cNvPr id="47" name="Google Shape;47;p8"/>
            <p:cNvPicPr preferRelativeResize="0"/>
            <p:nvPr/>
          </p:nvPicPr>
          <p:blipFill>
            <a:blip r:embed="rId4">
              <a:alphaModFix amt="48000"/>
            </a:blip>
            <a:stretch>
              <a:fillRect/>
            </a:stretch>
          </p:blipFill>
          <p:spPr>
            <a:xfrm>
              <a:off x="410300" y="382600"/>
              <a:ext cx="1278024" cy="1299625"/>
            </a:xfrm>
            <a:prstGeom prst="rect">
              <a:avLst/>
            </a:prstGeom>
            <a:noFill/>
            <a:ln>
              <a:noFill/>
            </a:ln>
          </p:spPr>
        </p:pic>
        <p:pic>
          <p:nvPicPr>
            <p:cNvPr id="48" name="Google Shape;48;p8"/>
            <p:cNvPicPr preferRelativeResize="0"/>
            <p:nvPr/>
          </p:nvPicPr>
          <p:blipFill>
            <a:blip r:embed="rId5">
              <a:alphaModFix/>
            </a:blip>
            <a:stretch>
              <a:fillRect/>
            </a:stretch>
          </p:blipFill>
          <p:spPr>
            <a:xfrm rot="-626902">
              <a:off x="-1012802" y="2777516"/>
              <a:ext cx="2756456" cy="3709093"/>
            </a:xfrm>
            <a:prstGeom prst="rect">
              <a:avLst/>
            </a:prstGeom>
            <a:noFill/>
            <a:ln>
              <a:noFill/>
            </a:ln>
          </p:spPr>
        </p:pic>
        <p:pic>
          <p:nvPicPr>
            <p:cNvPr id="49" name="Google Shape;49;p8"/>
            <p:cNvPicPr preferRelativeResize="0"/>
            <p:nvPr/>
          </p:nvPicPr>
          <p:blipFill>
            <a:blip r:embed="rId4">
              <a:alphaModFix amt="60000"/>
            </a:blip>
            <a:stretch>
              <a:fillRect/>
            </a:stretch>
          </p:blipFill>
          <p:spPr>
            <a:xfrm flipH="1">
              <a:off x="252562" y="222183"/>
              <a:ext cx="315473" cy="320824"/>
            </a:xfrm>
            <a:prstGeom prst="rect">
              <a:avLst/>
            </a:prstGeom>
            <a:noFill/>
            <a:ln>
              <a:noFill/>
            </a:ln>
          </p:spPr>
        </p:pic>
      </p:grpSp>
      <p:sp>
        <p:nvSpPr>
          <p:cNvPr id="50" name="Google Shape;50;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pic>
        <p:nvPicPr>
          <p:cNvPr id="52" name="Google Shape;52;p9"/>
          <p:cNvPicPr preferRelativeResize="0"/>
          <p:nvPr/>
        </p:nvPicPr>
        <p:blipFill>
          <a:blip r:embed="rId2">
            <a:alphaModFix amt="57000"/>
          </a:blip>
          <a:stretch>
            <a:fillRect/>
          </a:stretch>
        </p:blipFill>
        <p:spPr>
          <a:xfrm>
            <a:off x="0" y="0"/>
            <a:ext cx="9144000" cy="5143500"/>
          </a:xfrm>
          <a:prstGeom prst="rect">
            <a:avLst/>
          </a:prstGeom>
          <a:noFill/>
          <a:ln>
            <a:noFill/>
          </a:ln>
        </p:spPr>
      </p:pic>
      <p:pic>
        <p:nvPicPr>
          <p:cNvPr id="53" name="Google Shape;53;p9"/>
          <p:cNvPicPr preferRelativeResize="0"/>
          <p:nvPr/>
        </p:nvPicPr>
        <p:blipFill>
          <a:blip r:embed="rId3">
            <a:alphaModFix amt="30000"/>
          </a:blip>
          <a:stretch>
            <a:fillRect/>
          </a:stretch>
        </p:blipFill>
        <p:spPr>
          <a:xfrm>
            <a:off x="0" y="-947289"/>
            <a:ext cx="9144003" cy="6098978"/>
          </a:xfrm>
          <a:prstGeom prst="rect">
            <a:avLst/>
          </a:prstGeom>
          <a:noFill/>
          <a:ln>
            <a:noFill/>
          </a:ln>
        </p:spPr>
      </p:pic>
      <p:sp>
        <p:nvSpPr>
          <p:cNvPr id="54" name="Google Shape;54;p9"/>
          <p:cNvSpPr txBox="1">
            <a:spLocks noGrp="1"/>
          </p:cNvSpPr>
          <p:nvPr>
            <p:ph type="title"/>
          </p:nvPr>
        </p:nvSpPr>
        <p:spPr>
          <a:xfrm flipH="1">
            <a:off x="5176550" y="1294100"/>
            <a:ext cx="32523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 name="Google Shape;55;p9"/>
          <p:cNvSpPr txBox="1">
            <a:spLocks noGrp="1"/>
          </p:cNvSpPr>
          <p:nvPr>
            <p:ph type="subTitle" idx="1"/>
          </p:nvPr>
        </p:nvSpPr>
        <p:spPr>
          <a:xfrm flipH="1">
            <a:off x="5176550" y="2664600"/>
            <a:ext cx="3252300" cy="118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10"/>
          <p:cNvSpPr/>
          <p:nvPr/>
        </p:nvSpPr>
        <p:spPr>
          <a:xfrm>
            <a:off x="0" y="0"/>
            <a:ext cx="9144000" cy="5143500"/>
          </a:xfrm>
          <a:prstGeom prst="rect">
            <a:avLst/>
          </a:prstGeom>
          <a:solidFill>
            <a:srgbClr val="23329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0"/>
          <p:cNvSpPr txBox="1">
            <a:spLocks noGrp="1"/>
          </p:cNvSpPr>
          <p:nvPr>
            <p:ph type="title"/>
          </p:nvPr>
        </p:nvSpPr>
        <p:spPr>
          <a:xfrm>
            <a:off x="720000" y="3883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50" y="535000"/>
            <a:ext cx="77139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2500"/>
              <a:buFont typeface="Josefin Sans"/>
              <a:buNone/>
              <a:defRPr sz="2500">
                <a:solidFill>
                  <a:schemeClr val="dk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1"/>
              </a:buClr>
              <a:buSzPts val="1400"/>
              <a:buFont typeface="Quicksand"/>
              <a:buChar char="●"/>
              <a:defRPr>
                <a:solidFill>
                  <a:schemeClr val="accent1"/>
                </a:solidFill>
                <a:latin typeface="Quicksand"/>
                <a:ea typeface="Quicksand"/>
                <a:cs typeface="Quicksand"/>
                <a:sym typeface="Quicksand"/>
              </a:defRPr>
            </a:lvl1pPr>
            <a:lvl2pPr marL="914400" lvl="1" indent="-317500">
              <a:lnSpc>
                <a:spcPct val="115000"/>
              </a:lnSpc>
              <a:spcBef>
                <a:spcPts val="1600"/>
              </a:spcBef>
              <a:spcAft>
                <a:spcPts val="0"/>
              </a:spcAft>
              <a:buClr>
                <a:schemeClr val="accent1"/>
              </a:buClr>
              <a:buSzPts val="1400"/>
              <a:buFont typeface="Quicksand"/>
              <a:buChar char="○"/>
              <a:defRPr>
                <a:solidFill>
                  <a:schemeClr val="accent1"/>
                </a:solidFill>
                <a:latin typeface="Quicksand"/>
                <a:ea typeface="Quicksand"/>
                <a:cs typeface="Quicksand"/>
                <a:sym typeface="Quicksand"/>
              </a:defRPr>
            </a:lvl2pPr>
            <a:lvl3pPr marL="1371600" lvl="2" indent="-317500">
              <a:lnSpc>
                <a:spcPct val="115000"/>
              </a:lnSpc>
              <a:spcBef>
                <a:spcPts val="1600"/>
              </a:spcBef>
              <a:spcAft>
                <a:spcPts val="0"/>
              </a:spcAft>
              <a:buClr>
                <a:schemeClr val="accent1"/>
              </a:buClr>
              <a:buSzPts val="1400"/>
              <a:buFont typeface="Quicksand"/>
              <a:buChar char="■"/>
              <a:defRPr>
                <a:solidFill>
                  <a:schemeClr val="accent1"/>
                </a:solidFill>
                <a:latin typeface="Quicksand"/>
                <a:ea typeface="Quicksand"/>
                <a:cs typeface="Quicksand"/>
                <a:sym typeface="Quicksand"/>
              </a:defRPr>
            </a:lvl3pPr>
            <a:lvl4pPr marL="1828800" lvl="3" indent="-317500">
              <a:lnSpc>
                <a:spcPct val="115000"/>
              </a:lnSpc>
              <a:spcBef>
                <a:spcPts val="1600"/>
              </a:spcBef>
              <a:spcAft>
                <a:spcPts val="0"/>
              </a:spcAft>
              <a:buClr>
                <a:schemeClr val="accent1"/>
              </a:buClr>
              <a:buSzPts val="1400"/>
              <a:buFont typeface="Quicksand"/>
              <a:buChar char="●"/>
              <a:defRPr>
                <a:solidFill>
                  <a:schemeClr val="accent1"/>
                </a:solidFill>
                <a:latin typeface="Quicksand"/>
                <a:ea typeface="Quicksand"/>
                <a:cs typeface="Quicksand"/>
                <a:sym typeface="Quicksand"/>
              </a:defRPr>
            </a:lvl4pPr>
            <a:lvl5pPr marL="2286000" lvl="4" indent="-317500">
              <a:lnSpc>
                <a:spcPct val="115000"/>
              </a:lnSpc>
              <a:spcBef>
                <a:spcPts val="1600"/>
              </a:spcBef>
              <a:spcAft>
                <a:spcPts val="0"/>
              </a:spcAft>
              <a:buClr>
                <a:schemeClr val="accent1"/>
              </a:buClr>
              <a:buSzPts val="1400"/>
              <a:buFont typeface="Quicksand"/>
              <a:buChar char="○"/>
              <a:defRPr>
                <a:solidFill>
                  <a:schemeClr val="accent1"/>
                </a:solidFill>
                <a:latin typeface="Quicksand"/>
                <a:ea typeface="Quicksand"/>
                <a:cs typeface="Quicksand"/>
                <a:sym typeface="Quicksand"/>
              </a:defRPr>
            </a:lvl5pPr>
            <a:lvl6pPr marL="2743200" lvl="5" indent="-317500">
              <a:lnSpc>
                <a:spcPct val="115000"/>
              </a:lnSpc>
              <a:spcBef>
                <a:spcPts val="1600"/>
              </a:spcBef>
              <a:spcAft>
                <a:spcPts val="0"/>
              </a:spcAft>
              <a:buClr>
                <a:schemeClr val="accent1"/>
              </a:buClr>
              <a:buSzPts val="1400"/>
              <a:buFont typeface="Quicksand"/>
              <a:buChar char="■"/>
              <a:defRPr>
                <a:solidFill>
                  <a:schemeClr val="accent1"/>
                </a:solidFill>
                <a:latin typeface="Quicksand"/>
                <a:ea typeface="Quicksand"/>
                <a:cs typeface="Quicksand"/>
                <a:sym typeface="Quicksand"/>
              </a:defRPr>
            </a:lvl6pPr>
            <a:lvl7pPr marL="3200400" lvl="6" indent="-317500">
              <a:lnSpc>
                <a:spcPct val="115000"/>
              </a:lnSpc>
              <a:spcBef>
                <a:spcPts val="1600"/>
              </a:spcBef>
              <a:spcAft>
                <a:spcPts val="0"/>
              </a:spcAft>
              <a:buClr>
                <a:schemeClr val="accent1"/>
              </a:buClr>
              <a:buSzPts val="1400"/>
              <a:buFont typeface="Quicksand"/>
              <a:buChar char="●"/>
              <a:defRPr>
                <a:solidFill>
                  <a:schemeClr val="accent1"/>
                </a:solidFill>
                <a:latin typeface="Quicksand"/>
                <a:ea typeface="Quicksand"/>
                <a:cs typeface="Quicksand"/>
                <a:sym typeface="Quicksand"/>
              </a:defRPr>
            </a:lvl7pPr>
            <a:lvl8pPr marL="3657600" lvl="7" indent="-317500">
              <a:lnSpc>
                <a:spcPct val="115000"/>
              </a:lnSpc>
              <a:spcBef>
                <a:spcPts val="1600"/>
              </a:spcBef>
              <a:spcAft>
                <a:spcPts val="0"/>
              </a:spcAft>
              <a:buClr>
                <a:schemeClr val="accent1"/>
              </a:buClr>
              <a:buSzPts val="1400"/>
              <a:buFont typeface="Quicksand"/>
              <a:buChar char="○"/>
              <a:defRPr>
                <a:solidFill>
                  <a:schemeClr val="accent1"/>
                </a:solidFill>
                <a:latin typeface="Quicksand"/>
                <a:ea typeface="Quicksand"/>
                <a:cs typeface="Quicksand"/>
                <a:sym typeface="Quicksand"/>
              </a:defRPr>
            </a:lvl8pPr>
            <a:lvl9pPr marL="4114800" lvl="8" indent="-317500">
              <a:lnSpc>
                <a:spcPct val="115000"/>
              </a:lnSpc>
              <a:spcBef>
                <a:spcPts val="1600"/>
              </a:spcBef>
              <a:spcAft>
                <a:spcPts val="1600"/>
              </a:spcAft>
              <a:buClr>
                <a:schemeClr val="accent1"/>
              </a:buClr>
              <a:buSzPts val="1400"/>
              <a:buFont typeface="Quicksand"/>
              <a:buChar char="■"/>
              <a:defRPr>
                <a:solidFill>
                  <a:schemeClr val="accent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hyperlink" Target="https://www.propublica.org/article/california-drought-colorado-river-water-crisis-explained"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is.hu.edu.jo/deanshipfiles/pub10164169.pdf"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link.springer.com/article/10.1007/s10661-019-7283-9" TargetMode="External"/><Relationship Id="rId4" Type="http://schemas.openxmlformats.org/officeDocument/2006/relationships/hyperlink" Target="https://tcf.org/content/report/coping-water-scarcity-jordan-river-basin/?agreed=1"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
        <p:cNvGrpSpPr/>
        <p:nvPr/>
      </p:nvGrpSpPr>
      <p:grpSpPr>
        <a:xfrm>
          <a:off x="0" y="0"/>
          <a:ext cx="0" cy="0"/>
          <a:chOff x="0" y="0"/>
          <a:chExt cx="0" cy="0"/>
        </a:xfrm>
      </p:grpSpPr>
      <p:sp>
        <p:nvSpPr>
          <p:cNvPr id="79" name="Google Shape;79;p16"/>
          <p:cNvSpPr txBox="1">
            <a:spLocks noGrp="1"/>
          </p:cNvSpPr>
          <p:nvPr>
            <p:ph type="ctrTitle"/>
          </p:nvPr>
        </p:nvSpPr>
        <p:spPr>
          <a:xfrm>
            <a:off x="-258014" y="2477500"/>
            <a:ext cx="4359000" cy="111311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4100" dirty="0"/>
              <a:t>Water Crisis</a:t>
            </a:r>
            <a:endParaRPr sz="4100" dirty="0"/>
          </a:p>
        </p:txBody>
      </p:sp>
      <p:sp>
        <p:nvSpPr>
          <p:cNvPr id="80" name="Google Shape;80;p16"/>
          <p:cNvSpPr txBox="1">
            <a:spLocks noGrp="1"/>
          </p:cNvSpPr>
          <p:nvPr>
            <p:ph type="subTitle" idx="1"/>
          </p:nvPr>
        </p:nvSpPr>
        <p:spPr>
          <a:xfrm>
            <a:off x="954097" y="3385864"/>
            <a:ext cx="4359000" cy="40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By Marah </a:t>
            </a:r>
            <a:r>
              <a:rPr lang="en-US" dirty="0" err="1"/>
              <a:t>Badran</a:t>
            </a:r>
            <a:r>
              <a:rPr lang="en-US" dirty="0"/>
              <a:t> and Talia </a:t>
            </a:r>
            <a:r>
              <a:rPr lang="en-US" dirty="0" err="1"/>
              <a:t>Alnazer</a:t>
            </a:r>
            <a:endParaRPr dirty="0"/>
          </a:p>
        </p:txBody>
      </p:sp>
      <p:cxnSp>
        <p:nvCxnSpPr>
          <p:cNvPr id="81" name="Google Shape;81;p16"/>
          <p:cNvCxnSpPr/>
          <p:nvPr/>
        </p:nvCxnSpPr>
        <p:spPr>
          <a:xfrm>
            <a:off x="936547" y="3385884"/>
            <a:ext cx="43941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What is water crisis?</a:t>
            </a:r>
            <a:endParaRPr dirty="0"/>
          </a:p>
        </p:txBody>
      </p:sp>
      <p:sp>
        <p:nvSpPr>
          <p:cNvPr id="87" name="Google Shape;87;p17"/>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07975" algn="l" rtl="0">
              <a:lnSpc>
                <a:spcPct val="115000"/>
              </a:lnSpc>
              <a:spcBef>
                <a:spcPts val="0"/>
              </a:spcBef>
              <a:spcAft>
                <a:spcPts val="0"/>
              </a:spcAft>
              <a:buClr>
                <a:schemeClr val="accent1"/>
              </a:buClr>
              <a:buSzPts val="1250"/>
              <a:buFont typeface="Anaheim"/>
              <a:buChar char="●"/>
            </a:pPr>
            <a:r>
              <a:rPr lang="en-US" b="1" i="0" dirty="0">
                <a:solidFill>
                  <a:srgbClr val="000000"/>
                </a:solidFill>
                <a:effectLst/>
                <a:latin typeface="Roboto-Bold"/>
              </a:rPr>
              <a:t>Water scarcity is an increasing problem on every continent, with poorer communities most badly affected. To build resilience against climate change and to serve a growing population, an integrated and inclusive approach must be taken to managing this finite resource.</a:t>
            </a:r>
          </a:p>
        </p:txBody>
      </p:sp>
      <p:pic>
        <p:nvPicPr>
          <p:cNvPr id="3" name="Picture 2" descr="A picture containing grass, outdoor, sky, ground&#10;&#10;Description automatically generated">
            <a:extLst>
              <a:ext uri="{FF2B5EF4-FFF2-40B4-BE49-F238E27FC236}">
                <a16:creationId xmlns:a16="http://schemas.microsoft.com/office/drawing/2014/main" id="{7C9602D3-41BA-A728-4CF3-3249A284E2E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2747" y="2383420"/>
            <a:ext cx="3464220" cy="2309480"/>
          </a:xfrm>
          <a:prstGeom prst="rect">
            <a:avLst/>
          </a:prstGeom>
        </p:spPr>
      </p:pic>
      <p:pic>
        <p:nvPicPr>
          <p:cNvPr id="4" name="Picture 3" descr="Side view of a massive wave swirling">
            <a:extLst>
              <a:ext uri="{FF2B5EF4-FFF2-40B4-BE49-F238E27FC236}">
                <a16:creationId xmlns:a16="http://schemas.microsoft.com/office/drawing/2014/main" id="{CA3B3775-9CC3-977C-C5B9-180F8EBE8160}"/>
              </a:ext>
            </a:extLst>
          </p:cNvPr>
          <p:cNvPicPr>
            <a:picLocks noChangeAspect="1"/>
          </p:cNvPicPr>
          <p:nvPr/>
        </p:nvPicPr>
        <p:blipFill>
          <a:blip r:embed="rId5"/>
          <a:stretch>
            <a:fillRect/>
          </a:stretch>
        </p:blipFill>
        <p:spPr>
          <a:xfrm>
            <a:off x="4820960" y="2383420"/>
            <a:ext cx="3949065" cy="22196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91"/>
        <p:cNvGrpSpPr/>
        <p:nvPr/>
      </p:nvGrpSpPr>
      <p:grpSpPr>
        <a:xfrm>
          <a:off x="0" y="0"/>
          <a:ext cx="0" cy="0"/>
          <a:chOff x="0" y="0"/>
          <a:chExt cx="0" cy="0"/>
        </a:xfrm>
      </p:grpSpPr>
      <p:sp>
        <p:nvSpPr>
          <p:cNvPr id="6" name="Title 5">
            <a:extLst>
              <a:ext uri="{FF2B5EF4-FFF2-40B4-BE49-F238E27FC236}">
                <a16:creationId xmlns:a16="http://schemas.microsoft.com/office/drawing/2014/main" id="{FB9F5356-9834-7AD2-39F7-B4608E6A9F67}"/>
              </a:ext>
            </a:extLst>
          </p:cNvPr>
          <p:cNvSpPr>
            <a:spLocks noGrp="1"/>
          </p:cNvSpPr>
          <p:nvPr>
            <p:ph type="title"/>
          </p:nvPr>
        </p:nvSpPr>
        <p:spPr>
          <a:xfrm>
            <a:off x="-792001" y="600532"/>
            <a:ext cx="7711200" cy="274200"/>
          </a:xfrm>
        </p:spPr>
        <p:txBody>
          <a:bodyPr/>
          <a:lstStyle/>
          <a:p>
            <a:r>
              <a:rPr lang="en-US" dirty="0"/>
              <a:t>What are the causes of water crisis in Jordan?</a:t>
            </a:r>
          </a:p>
        </p:txBody>
      </p:sp>
      <p:sp>
        <p:nvSpPr>
          <p:cNvPr id="7" name="TextBox 6">
            <a:extLst>
              <a:ext uri="{FF2B5EF4-FFF2-40B4-BE49-F238E27FC236}">
                <a16:creationId xmlns:a16="http://schemas.microsoft.com/office/drawing/2014/main" id="{FE4B2BA9-3D21-9DF4-5093-F45BC2843EA9}"/>
              </a:ext>
            </a:extLst>
          </p:cNvPr>
          <p:cNvSpPr txBox="1"/>
          <p:nvPr/>
        </p:nvSpPr>
        <p:spPr>
          <a:xfrm>
            <a:off x="241350" y="950932"/>
            <a:ext cx="8648650" cy="677108"/>
          </a:xfrm>
          <a:prstGeom prst="rect">
            <a:avLst/>
          </a:prstGeom>
          <a:noFill/>
        </p:spPr>
        <p:txBody>
          <a:bodyPr wrap="square" rtlCol="0">
            <a:spAutoFit/>
          </a:bodyPr>
          <a:lstStyle/>
          <a:p>
            <a:r>
              <a:rPr lang="en-US" sz="1600" b="1" dirty="0">
                <a:latin typeface="lato" panose="020F0502020204030203" pitchFamily="34" charset="0"/>
                <a:ea typeface="lato" panose="020F0502020204030203" pitchFamily="34" charset="0"/>
                <a:cs typeface="lato" panose="020F0502020204030203" pitchFamily="34" charset="0"/>
              </a:rPr>
              <a:t>Pollution</a:t>
            </a:r>
            <a:r>
              <a:rPr lang="en-US" sz="2000" dirty="0">
                <a:latin typeface="Times New Roman" panose="02020603050405020304" pitchFamily="18" charset="0"/>
                <a:cs typeface="Times New Roman" panose="02020603050405020304" pitchFamily="18" charset="0"/>
              </a:rPr>
              <a:t>: </a:t>
            </a:r>
            <a:r>
              <a:rPr lang="en-US" sz="1800" b="0" i="1" dirty="0">
                <a:solidFill>
                  <a:srgbClr val="1C1B1C"/>
                </a:solidFill>
                <a:effectLst/>
                <a:latin typeface="Times New Roman" panose="02020603050405020304" pitchFamily="18" charset="0"/>
                <a:cs typeface="Times New Roman" panose="02020603050405020304" pitchFamily="18" charset="0"/>
              </a:rPr>
              <a:t>The overflow of wastewater pumping stations, leaks from sewage systems and exposure to industrial and commercial waste are polluting Jordan’s surface river sources. </a:t>
            </a:r>
            <a:endParaRPr lang="en-US" sz="2000"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00720B9-EB97-36A5-1DDB-989C747C9D39}"/>
              </a:ext>
            </a:extLst>
          </p:cNvPr>
          <p:cNvSpPr txBox="1"/>
          <p:nvPr/>
        </p:nvSpPr>
        <p:spPr>
          <a:xfrm>
            <a:off x="241350" y="1704240"/>
            <a:ext cx="8331200" cy="1323439"/>
          </a:xfrm>
          <a:prstGeom prst="rect">
            <a:avLst/>
          </a:prstGeom>
          <a:noFill/>
        </p:spPr>
        <p:txBody>
          <a:bodyPr wrap="square" rtlCol="0">
            <a:spAutoFit/>
          </a:bodyPr>
          <a:lstStyle/>
          <a:p>
            <a:r>
              <a:rPr lang="en-US" b="1" i="0" dirty="0">
                <a:solidFill>
                  <a:srgbClr val="000000"/>
                </a:solidFill>
                <a:effectLst/>
                <a:latin typeface="lato" panose="020F0502020204030203" pitchFamily="34" charset="0"/>
              </a:rPr>
              <a:t>Mismanagement of Surface Water Resources: </a:t>
            </a:r>
            <a:r>
              <a:rPr lang="en-US" sz="1600" b="0" i="1" dirty="0">
                <a:solidFill>
                  <a:srgbClr val="1C1B1C"/>
                </a:solidFill>
                <a:effectLst/>
                <a:latin typeface="Times New Roman" panose="02020603050405020304" pitchFamily="18" charset="0"/>
                <a:cs typeface="Times New Roman" panose="02020603050405020304" pitchFamily="18" charset="0"/>
              </a:rPr>
              <a:t>There are three major surface water sources in Jordan — the Jordan, Zarqa and Yarmouk rivers. Israel and Syria’s “</a:t>
            </a:r>
            <a:r>
              <a:rPr lang="en-US" sz="1600" b="0" i="1" u="none" strike="noStrike" dirty="0">
                <a:solidFill>
                  <a:srgbClr val="230CD1"/>
                </a:solidFill>
                <a:effectLst/>
                <a:latin typeface="Times New Roman" panose="02020603050405020304" pitchFamily="18" charset="0"/>
                <a:cs typeface="Times New Roman" panose="02020603050405020304" pitchFamily="18" charset="0"/>
                <a:hlinkClick r:id="rId3"/>
              </a:rPr>
              <a:t>upstream diversion and over-pumping</a:t>
            </a:r>
            <a:r>
              <a:rPr lang="en-US" sz="1600" b="0" i="1" dirty="0">
                <a:solidFill>
                  <a:srgbClr val="1C1B1C"/>
                </a:solidFill>
                <a:effectLst/>
                <a:latin typeface="Times New Roman" panose="02020603050405020304" pitchFamily="18" charset="0"/>
                <a:cs typeface="Times New Roman" panose="02020603050405020304" pitchFamily="18" charset="0"/>
              </a:rPr>
              <a:t>” of the Jordan and Yarmouk rivers are drying up Jordan’s access to their stream due to the lack of </a:t>
            </a:r>
            <a:r>
              <a:rPr lang="en-US" sz="1600" b="0" i="1" u="none" strike="noStrike" dirty="0">
                <a:solidFill>
                  <a:srgbClr val="230CD1"/>
                </a:solidFill>
                <a:effectLst/>
                <a:latin typeface="Times New Roman" panose="02020603050405020304" pitchFamily="18" charset="0"/>
                <a:cs typeface="Times New Roman" panose="02020603050405020304" pitchFamily="18" charset="0"/>
                <a:hlinkClick r:id="rId4"/>
              </a:rPr>
              <a:t>regional environmental cooperation</a:t>
            </a:r>
            <a:r>
              <a:rPr lang="en-US" sz="1600" b="0" i="1" dirty="0">
                <a:solidFill>
                  <a:srgbClr val="1C1B1C"/>
                </a:solidFill>
                <a:effectLst/>
                <a:latin typeface="Times New Roman" panose="02020603050405020304" pitchFamily="18" charset="0"/>
                <a:cs typeface="Times New Roman" panose="02020603050405020304" pitchFamily="18" charset="0"/>
              </a:rPr>
              <a:t>. Meanwhile, </a:t>
            </a:r>
            <a:r>
              <a:rPr lang="en-US" sz="1600" b="0" i="1" u="none" strike="noStrike" dirty="0">
                <a:solidFill>
                  <a:srgbClr val="230CD1"/>
                </a:solidFill>
                <a:effectLst/>
                <a:latin typeface="Times New Roman" panose="02020603050405020304" pitchFamily="18" charset="0"/>
                <a:cs typeface="Times New Roman" panose="02020603050405020304" pitchFamily="18" charset="0"/>
                <a:hlinkClick r:id="rId5"/>
              </a:rPr>
              <a:t>the Zarqa River</a:t>
            </a:r>
            <a:r>
              <a:rPr lang="en-US" sz="1600" b="0" i="1" dirty="0">
                <a:solidFill>
                  <a:srgbClr val="1C1B1C"/>
                </a:solidFill>
                <a:effectLst/>
                <a:latin typeface="Times New Roman" panose="02020603050405020304" pitchFamily="18" charset="0"/>
                <a:cs typeface="Times New Roman" panose="02020603050405020304" pitchFamily="18" charset="0"/>
              </a:rPr>
              <a:t> is severely contaminated due to overflow from wastewater treatment plants and sewage leaks.</a:t>
            </a:r>
            <a:endParaRPr lang="en-US"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164"/>
        <p:cNvGrpSpPr/>
        <p:nvPr/>
      </p:nvGrpSpPr>
      <p:grpSpPr>
        <a:xfrm>
          <a:off x="0" y="0"/>
          <a:ext cx="0" cy="0"/>
          <a:chOff x="0" y="0"/>
          <a:chExt cx="0" cy="0"/>
        </a:xfrm>
      </p:grpSpPr>
      <p:sp>
        <p:nvSpPr>
          <p:cNvPr id="3" name="Title 2">
            <a:extLst>
              <a:ext uri="{FF2B5EF4-FFF2-40B4-BE49-F238E27FC236}">
                <a16:creationId xmlns:a16="http://schemas.microsoft.com/office/drawing/2014/main" id="{13AC4D2E-B8D4-8F36-9CA1-117BC95435A9}"/>
              </a:ext>
            </a:extLst>
          </p:cNvPr>
          <p:cNvSpPr>
            <a:spLocks noGrp="1"/>
          </p:cNvSpPr>
          <p:nvPr>
            <p:ph type="title"/>
          </p:nvPr>
        </p:nvSpPr>
        <p:spPr>
          <a:xfrm>
            <a:off x="-1800682" y="441704"/>
            <a:ext cx="7711200" cy="274200"/>
          </a:xfrm>
        </p:spPr>
        <p:txBody>
          <a:bodyPr/>
          <a:lstStyle/>
          <a:p>
            <a:r>
              <a:rPr lang="en-US" dirty="0"/>
              <a:t>Issues of water crisis in Jordan:</a:t>
            </a:r>
          </a:p>
        </p:txBody>
      </p:sp>
      <p:sp>
        <p:nvSpPr>
          <p:cNvPr id="4" name="TextBox 3">
            <a:extLst>
              <a:ext uri="{FF2B5EF4-FFF2-40B4-BE49-F238E27FC236}">
                <a16:creationId xmlns:a16="http://schemas.microsoft.com/office/drawing/2014/main" id="{143EB6A5-B087-38CF-667A-29AEF94412EE}"/>
              </a:ext>
            </a:extLst>
          </p:cNvPr>
          <p:cNvSpPr txBox="1"/>
          <p:nvPr/>
        </p:nvSpPr>
        <p:spPr>
          <a:xfrm>
            <a:off x="132203" y="639079"/>
            <a:ext cx="7855026" cy="738664"/>
          </a:xfrm>
          <a:prstGeom prst="rect">
            <a:avLst/>
          </a:prstGeom>
          <a:noFill/>
        </p:spPr>
        <p:txBody>
          <a:bodyPr wrap="square" rtlCol="0">
            <a:spAutoFit/>
          </a:bodyPr>
          <a:lstStyle/>
          <a:p>
            <a:r>
              <a:rPr lang="en-US" b="0" i="0" dirty="0">
                <a:solidFill>
                  <a:srgbClr val="212721"/>
                </a:solidFill>
                <a:effectLst/>
                <a:latin typeface="Times New Roman" panose="02020603050405020304" pitchFamily="18" charset="0"/>
                <a:cs typeface="Times New Roman" panose="02020603050405020304" pitchFamily="18" charset="0"/>
              </a:rPr>
              <a:t>Jordan is one of the most water-scarce countries in the world. The country’s renewable water supply currently meets around two-thirds of the population’s water demands, with groundwater being used twice as quickly as it can be replenished.</a:t>
            </a: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3C7964A-06A5-20DC-3143-684B6FDEBF83}"/>
              </a:ext>
            </a:extLst>
          </p:cNvPr>
          <p:cNvSpPr txBox="1"/>
          <p:nvPr/>
        </p:nvSpPr>
        <p:spPr>
          <a:xfrm>
            <a:off x="132203" y="1498294"/>
            <a:ext cx="7855026" cy="954107"/>
          </a:xfrm>
          <a:prstGeom prst="rect">
            <a:avLst/>
          </a:prstGeom>
          <a:noFill/>
        </p:spPr>
        <p:txBody>
          <a:bodyPr wrap="square" rtlCol="0">
            <a:spAutoFit/>
          </a:bodyPr>
          <a:lstStyle/>
          <a:p>
            <a:r>
              <a:rPr lang="en-US" b="0" i="0" dirty="0">
                <a:solidFill>
                  <a:srgbClr val="212721"/>
                </a:solidFill>
                <a:effectLst/>
                <a:latin typeface="Times New Roman" panose="02020603050405020304" pitchFamily="18" charset="0"/>
                <a:cs typeface="Times New Roman" panose="02020603050405020304" pitchFamily="18" charset="0"/>
              </a:rPr>
              <a:t>Population growth and the influx of refugees from regional conflicts put additional strain on an already stressed water supply. Climate change will exacerbate the problem. Jordan’s water security is critical to the country’s long-term political and economic stability.</a:t>
            </a:r>
          </a:p>
          <a:p>
            <a:r>
              <a:rPr lang="en-US" dirty="0">
                <a:solidFill>
                  <a:srgbClr val="212721"/>
                </a:solidFill>
                <a:latin typeface="Times New Roman" panose="02020603050405020304" pitchFamily="18" charset="0"/>
                <a:cs typeface="Times New Roman" panose="02020603050405020304" pitchFamily="18" charset="0"/>
              </a:rPr>
              <a:t>These are great issues we must deal with.</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EA7E36C-4583-0114-8DAC-2A39C2943458}"/>
              </a:ext>
            </a:extLst>
          </p:cNvPr>
          <p:cNvSpPr txBox="1"/>
          <p:nvPr/>
        </p:nvSpPr>
        <p:spPr>
          <a:xfrm>
            <a:off x="459197" y="2571750"/>
            <a:ext cx="7201038" cy="246221"/>
          </a:xfrm>
          <a:prstGeom prst="rect">
            <a:avLst/>
          </a:prstGeom>
          <a:noFill/>
        </p:spPr>
        <p:txBody>
          <a:bodyPr wrap="square" rtlCol="0">
            <a:spAutoFit/>
          </a:bodyPr>
          <a:lstStyle/>
          <a:p>
            <a:r>
              <a:rPr lang="en-US" sz="1000" dirty="0">
                <a:effectLst/>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235"/>
        <p:cNvGrpSpPr/>
        <p:nvPr/>
      </p:nvGrpSpPr>
      <p:grpSpPr>
        <a:xfrm>
          <a:off x="0" y="0"/>
          <a:ext cx="0" cy="0"/>
          <a:chOff x="0" y="0"/>
          <a:chExt cx="0" cy="0"/>
        </a:xfrm>
      </p:grpSpPr>
      <p:sp>
        <p:nvSpPr>
          <p:cNvPr id="236" name="Google Shape;236;p20"/>
          <p:cNvSpPr txBox="1">
            <a:spLocks noGrp="1"/>
          </p:cNvSpPr>
          <p:nvPr>
            <p:ph type="title"/>
          </p:nvPr>
        </p:nvSpPr>
        <p:spPr>
          <a:xfrm>
            <a:off x="-308610" y="184480"/>
            <a:ext cx="7711200" cy="2742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dirty="0"/>
              <a:t>What are the consequences of water crisis in Jordan?</a:t>
            </a:r>
            <a:endParaRPr dirty="0"/>
          </a:p>
        </p:txBody>
      </p:sp>
      <p:sp>
        <p:nvSpPr>
          <p:cNvPr id="3" name="TextBox 2">
            <a:extLst>
              <a:ext uri="{FF2B5EF4-FFF2-40B4-BE49-F238E27FC236}">
                <a16:creationId xmlns:a16="http://schemas.microsoft.com/office/drawing/2014/main" id="{0E74FAD3-B99F-36F5-518A-469CDAD14C76}"/>
              </a:ext>
            </a:extLst>
          </p:cNvPr>
          <p:cNvSpPr txBox="1"/>
          <p:nvPr/>
        </p:nvSpPr>
        <p:spPr>
          <a:xfrm>
            <a:off x="502920" y="800100"/>
            <a:ext cx="6400800" cy="707886"/>
          </a:xfrm>
          <a:prstGeom prst="rect">
            <a:avLst/>
          </a:prstGeom>
          <a:noFill/>
        </p:spPr>
        <p:txBody>
          <a:bodyPr wrap="square" rtlCol="0">
            <a:spAutoFit/>
          </a:bodyPr>
          <a:lstStyle/>
          <a:p>
            <a:r>
              <a:rPr lang="en-US" sz="2000" b="1" i="0" dirty="0">
                <a:solidFill>
                  <a:srgbClr val="040C28"/>
                </a:solidFill>
                <a:effectLst/>
                <a:latin typeface="Times New Roman" panose="02020603050405020304" pitchFamily="18" charset="0"/>
                <a:cs typeface="Times New Roman" panose="02020603050405020304" pitchFamily="18" charset="0"/>
              </a:rPr>
              <a:t>people can't get enough to drink, wash, or feed crops, and economic decline may occur.</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266"/>
        <p:cNvGrpSpPr/>
        <p:nvPr/>
      </p:nvGrpSpPr>
      <p:grpSpPr>
        <a:xfrm>
          <a:off x="0" y="0"/>
          <a:ext cx="0" cy="0"/>
          <a:chOff x="0" y="0"/>
          <a:chExt cx="0" cy="0"/>
        </a:xfrm>
      </p:grpSpPr>
      <p:sp>
        <p:nvSpPr>
          <p:cNvPr id="3" name="Title 2">
            <a:extLst>
              <a:ext uri="{FF2B5EF4-FFF2-40B4-BE49-F238E27FC236}">
                <a16:creationId xmlns:a16="http://schemas.microsoft.com/office/drawing/2014/main" id="{4B5F12B5-F5E0-9005-D1D4-21939B7F61B5}"/>
              </a:ext>
            </a:extLst>
          </p:cNvPr>
          <p:cNvSpPr>
            <a:spLocks noGrp="1"/>
          </p:cNvSpPr>
          <p:nvPr>
            <p:ph type="title"/>
          </p:nvPr>
        </p:nvSpPr>
        <p:spPr>
          <a:xfrm>
            <a:off x="-1220578" y="467310"/>
            <a:ext cx="7711200" cy="274200"/>
          </a:xfrm>
        </p:spPr>
        <p:txBody>
          <a:bodyPr/>
          <a:lstStyle/>
          <a:p>
            <a:r>
              <a:rPr lang="en-US" dirty="0"/>
              <a:t>Solutions to water crisis in Jordan:</a:t>
            </a:r>
          </a:p>
        </p:txBody>
      </p:sp>
      <p:sp>
        <p:nvSpPr>
          <p:cNvPr id="5" name="TextBox 4">
            <a:extLst>
              <a:ext uri="{FF2B5EF4-FFF2-40B4-BE49-F238E27FC236}">
                <a16:creationId xmlns:a16="http://schemas.microsoft.com/office/drawing/2014/main" id="{161E157E-018D-3BE4-F997-5CBEF57061AB}"/>
              </a:ext>
            </a:extLst>
          </p:cNvPr>
          <p:cNvSpPr txBox="1"/>
          <p:nvPr/>
        </p:nvSpPr>
        <p:spPr>
          <a:xfrm>
            <a:off x="237507" y="936953"/>
            <a:ext cx="7481454" cy="1938992"/>
          </a:xfrm>
          <a:prstGeom prst="rect">
            <a:avLst/>
          </a:prstGeom>
          <a:noFill/>
        </p:spPr>
        <p:txBody>
          <a:bodyPr wrap="square" rtlCol="0">
            <a:spAutoFit/>
          </a:bodyPr>
          <a:lstStyle/>
          <a:p>
            <a:r>
              <a:rPr lang="en-US" sz="2400" b="1" i="0" dirty="0">
                <a:solidFill>
                  <a:srgbClr val="202124"/>
                </a:solidFill>
                <a:effectLst/>
                <a:latin typeface="Times New Roman" panose="02020603050405020304" pitchFamily="18" charset="0"/>
                <a:cs typeface="Times New Roman" panose="02020603050405020304" pitchFamily="18" charset="0"/>
              </a:rPr>
              <a:t>The other way to counter water scarcity in Jordan is by </a:t>
            </a:r>
            <a:r>
              <a:rPr lang="en-US" sz="2400" b="1" i="0" dirty="0">
                <a:solidFill>
                  <a:srgbClr val="040C28"/>
                </a:solidFill>
                <a:effectLst/>
                <a:latin typeface="Times New Roman" panose="02020603050405020304" pitchFamily="18" charset="0"/>
                <a:cs typeface="Times New Roman" panose="02020603050405020304" pitchFamily="18" charset="0"/>
              </a:rPr>
              <a:t>recycling and reuse of municipal wastewater</a:t>
            </a:r>
            <a:r>
              <a:rPr lang="en-US" sz="2400" b="1" i="0" dirty="0">
                <a:solidFill>
                  <a:srgbClr val="202124"/>
                </a:solidFill>
                <a:effectLst/>
                <a:latin typeface="Times New Roman" panose="02020603050405020304" pitchFamily="18" charset="0"/>
                <a:cs typeface="Times New Roman" panose="02020603050405020304" pitchFamily="18" charset="0"/>
              </a:rPr>
              <a:t> which is an attractive method in terms of water savings. </a:t>
            </a:r>
            <a:r>
              <a:rPr lang="en-US" sz="2400" b="1" i="0" dirty="0" err="1">
                <a:solidFill>
                  <a:srgbClr val="202124"/>
                </a:solidFill>
                <a:effectLst/>
                <a:latin typeface="Times New Roman" panose="02020603050405020304" pitchFamily="18" charset="0"/>
                <a:cs typeface="Times New Roman" panose="02020603050405020304" pitchFamily="18" charset="0"/>
              </a:rPr>
              <a:t>Infact</a:t>
            </a:r>
            <a:r>
              <a:rPr lang="en-US" sz="2400" b="1" i="0" dirty="0">
                <a:solidFill>
                  <a:srgbClr val="202124"/>
                </a:solidFill>
                <a:effectLst/>
                <a:latin typeface="Times New Roman" panose="02020603050405020304" pitchFamily="18" charset="0"/>
                <a:cs typeface="Times New Roman" panose="02020603050405020304" pitchFamily="18" charset="0"/>
              </a:rPr>
              <a:t>, the reuse of the treated wastewater in Jordan has reached one of the highest levels in the world</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615"/>
        <p:cNvGrpSpPr/>
        <p:nvPr/>
      </p:nvGrpSpPr>
      <p:grpSpPr>
        <a:xfrm>
          <a:off x="0" y="0"/>
          <a:ext cx="0" cy="0"/>
          <a:chOff x="0" y="0"/>
          <a:chExt cx="0" cy="0"/>
        </a:xfrm>
      </p:grpSpPr>
      <p:sp>
        <p:nvSpPr>
          <p:cNvPr id="5" name="Title 4">
            <a:extLst>
              <a:ext uri="{FF2B5EF4-FFF2-40B4-BE49-F238E27FC236}">
                <a16:creationId xmlns:a16="http://schemas.microsoft.com/office/drawing/2014/main" id="{BCCA806D-D9E1-73E4-7F63-365965225D92}"/>
              </a:ext>
            </a:extLst>
          </p:cNvPr>
          <p:cNvSpPr>
            <a:spLocks noGrp="1"/>
          </p:cNvSpPr>
          <p:nvPr>
            <p:ph type="title"/>
          </p:nvPr>
        </p:nvSpPr>
        <p:spPr>
          <a:xfrm>
            <a:off x="0" y="409270"/>
            <a:ext cx="7711200" cy="274200"/>
          </a:xfrm>
        </p:spPr>
        <p:txBody>
          <a:bodyPr/>
          <a:lstStyle/>
          <a:p>
            <a:r>
              <a:rPr lang="en-US" dirty="0"/>
              <a:t>Citation</a:t>
            </a:r>
          </a:p>
        </p:txBody>
      </p:sp>
      <p:sp>
        <p:nvSpPr>
          <p:cNvPr id="7" name="TextBox 6">
            <a:extLst>
              <a:ext uri="{FF2B5EF4-FFF2-40B4-BE49-F238E27FC236}">
                <a16:creationId xmlns:a16="http://schemas.microsoft.com/office/drawing/2014/main" id="{5BE74F8A-A057-6494-0442-CDD6ABAAA74B}"/>
              </a:ext>
            </a:extLst>
          </p:cNvPr>
          <p:cNvSpPr txBox="1"/>
          <p:nvPr/>
        </p:nvSpPr>
        <p:spPr>
          <a:xfrm>
            <a:off x="129420" y="672040"/>
            <a:ext cx="7452360" cy="276999"/>
          </a:xfrm>
          <a:prstGeom prst="rect">
            <a:avLst/>
          </a:prstGeom>
          <a:noFill/>
        </p:spPr>
        <p:txBody>
          <a:bodyPr wrap="square" rtlCol="0">
            <a:spAutoFit/>
          </a:bodyPr>
          <a:lstStyle/>
          <a:p>
            <a:pPr marL="152400" marR="0" lvl="0" indent="0" algn="l" defTabSz="914400" rtl="0" eaLnBrk="1" fontAlgn="auto" latinLnBrk="0" hangingPunct="1">
              <a:lnSpc>
                <a:spcPct val="100000"/>
              </a:lnSpc>
              <a:spcBef>
                <a:spcPts val="0"/>
              </a:spcBef>
              <a:spcAft>
                <a:spcPts val="0"/>
              </a:spcAft>
              <a:buClr>
                <a:srgbClr val="01083A"/>
              </a:buClr>
              <a:buSzPts val="1200"/>
              <a:buFont typeface="Quicksand"/>
              <a:buNone/>
              <a:tabLst/>
              <a:defRPr/>
            </a:pPr>
            <a:r>
              <a:rPr kumimoji="0" lang="en-US" sz="1200" b="0" i="1" u="none" strike="noStrike" kern="0" cap="none" spc="0" normalizeH="0" baseline="0" noProof="0" dirty="0">
                <a:ln>
                  <a:noFill/>
                </a:ln>
                <a:solidFill>
                  <a:srgbClr val="01083A"/>
                </a:solidFill>
                <a:effectLst/>
                <a:uLnTx/>
                <a:uFillTx/>
                <a:latin typeface="Quicksand"/>
                <a:sym typeface="Quicksand"/>
              </a:rPr>
              <a:t>Water scarcity: UN-water</a:t>
            </a:r>
            <a:r>
              <a:rPr kumimoji="0" lang="en-US" sz="1200" b="0" i="0" u="none" strike="noStrike" kern="0" cap="none" spc="0" normalizeH="0" baseline="0" noProof="0" dirty="0">
                <a:ln>
                  <a:noFill/>
                </a:ln>
                <a:solidFill>
                  <a:srgbClr val="01083A"/>
                </a:solidFill>
                <a:effectLst/>
                <a:uLnTx/>
                <a:uFillTx/>
                <a:latin typeface="Quicksand"/>
                <a:sym typeface="Quicksand"/>
              </a:rPr>
              <a:t>. UN. (n.d.-a). https://www.unwater.org/water-facts/water-scarcity </a:t>
            </a:r>
          </a:p>
        </p:txBody>
      </p:sp>
      <p:sp>
        <p:nvSpPr>
          <p:cNvPr id="9" name="TextBox 8">
            <a:extLst>
              <a:ext uri="{FF2B5EF4-FFF2-40B4-BE49-F238E27FC236}">
                <a16:creationId xmlns:a16="http://schemas.microsoft.com/office/drawing/2014/main" id="{878D4868-F3A0-01CD-7924-59023E12A2D7}"/>
              </a:ext>
            </a:extLst>
          </p:cNvPr>
          <p:cNvSpPr txBox="1"/>
          <p:nvPr/>
        </p:nvSpPr>
        <p:spPr>
          <a:xfrm>
            <a:off x="224910" y="1084451"/>
            <a:ext cx="66179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rPr>
              <a:t>Saiesha</a:t>
            </a:r>
            <a:r>
              <a:rPr kumimoji="0" lang="en-US" sz="1400" b="0" i="0" u="none" strike="noStrike" kern="0" cap="none" spc="0" normalizeH="0" baseline="0" noProof="0" dirty="0">
                <a:ln>
                  <a:noFill/>
                </a:ln>
                <a:solidFill>
                  <a:srgbClr val="000000"/>
                </a:solidFill>
                <a:effectLst/>
                <a:uLnTx/>
                <a:uFillTx/>
                <a:latin typeface="Arial"/>
                <a:cs typeface="Arial"/>
                <a:sym typeface="Arial"/>
              </a:rPr>
              <a:t>. (2022b, April 14). </a:t>
            </a:r>
            <a:r>
              <a:rPr kumimoji="0" lang="en-US" sz="1400" b="0" i="1" u="none" strike="noStrike" kern="0" cap="none" spc="0" normalizeH="0" baseline="0" noProof="0" dirty="0">
                <a:ln>
                  <a:noFill/>
                </a:ln>
                <a:solidFill>
                  <a:srgbClr val="000000"/>
                </a:solidFill>
                <a:effectLst/>
                <a:uLnTx/>
                <a:uFillTx/>
                <a:latin typeface="Arial"/>
                <a:cs typeface="Arial"/>
                <a:sym typeface="Arial"/>
              </a:rPr>
              <a:t>7 facts about water scarcity in Jordan</a:t>
            </a:r>
            <a:r>
              <a:rPr kumimoji="0" lang="en-US" sz="1400" b="0" i="0" u="none" strike="noStrike" kern="0" cap="none" spc="0" normalizeH="0" baseline="0" noProof="0" dirty="0">
                <a:ln>
                  <a:noFill/>
                </a:ln>
                <a:solidFill>
                  <a:srgbClr val="000000"/>
                </a:solidFill>
                <a:effectLst/>
                <a:uLnTx/>
                <a:uFillTx/>
                <a:latin typeface="Arial"/>
                <a:cs typeface="Arial"/>
                <a:sym typeface="Arial"/>
              </a:rPr>
              <a:t>. The </a:t>
            </a:r>
            <a:r>
              <a:rPr kumimoji="0" lang="en-US" sz="1400" b="0" i="0" u="none" strike="noStrike" kern="0" cap="none" spc="0" normalizeH="0" baseline="0" noProof="0" dirty="0" err="1">
                <a:ln>
                  <a:noFill/>
                </a:ln>
                <a:solidFill>
                  <a:srgbClr val="000000"/>
                </a:solidFill>
                <a:effectLst/>
                <a:uLnTx/>
                <a:uFillTx/>
                <a:latin typeface="Arial"/>
                <a:cs typeface="Arial"/>
                <a:sym typeface="Arial"/>
              </a:rPr>
              <a:t>Borgen</a:t>
            </a:r>
            <a:r>
              <a:rPr kumimoji="0" lang="en-US" sz="1400" b="0" i="0" u="none" strike="noStrike" kern="0" cap="none" spc="0" normalizeH="0" baseline="0" noProof="0" dirty="0">
                <a:ln>
                  <a:noFill/>
                </a:ln>
                <a:solidFill>
                  <a:srgbClr val="000000"/>
                </a:solidFill>
                <a:effectLst/>
                <a:uLnTx/>
                <a:uFillTx/>
                <a:latin typeface="Arial"/>
                <a:cs typeface="Arial"/>
                <a:sym typeface="Arial"/>
              </a:rPr>
              <a:t> Project. https://borgenproject.org/water-scarcity-in-jordan </a:t>
            </a:r>
          </a:p>
        </p:txBody>
      </p:sp>
      <p:sp>
        <p:nvSpPr>
          <p:cNvPr id="10" name="TextBox 9">
            <a:extLst>
              <a:ext uri="{FF2B5EF4-FFF2-40B4-BE49-F238E27FC236}">
                <a16:creationId xmlns:a16="http://schemas.microsoft.com/office/drawing/2014/main" id="{34064F20-3F38-275B-9B85-CC568E526185}"/>
              </a:ext>
            </a:extLst>
          </p:cNvPr>
          <p:cNvSpPr txBox="1"/>
          <p:nvPr/>
        </p:nvSpPr>
        <p:spPr>
          <a:xfrm>
            <a:off x="224910" y="1761984"/>
            <a:ext cx="6617970" cy="1169551"/>
          </a:xfrm>
          <a:prstGeom prst="rect">
            <a:avLst/>
          </a:prstGeom>
          <a:noFill/>
        </p:spPr>
        <p:txBody>
          <a:bodyPr wrap="square" rtlCol="0">
            <a:spAutoFit/>
          </a:bodyPr>
          <a:lstStyle/>
          <a:p>
            <a:r>
              <a:rPr lang="en-US" i="1" dirty="0">
                <a:effectLst/>
              </a:rPr>
              <a:t>Water Resources &amp; Environment: Basic page: Jordan</a:t>
            </a:r>
            <a:r>
              <a:rPr lang="en-US" dirty="0">
                <a:effectLst/>
              </a:rPr>
              <a:t>. U.S. Agency for International Development. (2022b, August 16). https://www.usaid.gov/jordan/water-resources-environment#:~:text=Jordan%20is%20one%20of%20the,as%20it%20can%20be%20replenished. </a:t>
            </a:r>
          </a:p>
        </p:txBody>
      </p:sp>
      <p:sp>
        <p:nvSpPr>
          <p:cNvPr id="11" name="TextBox 10">
            <a:extLst>
              <a:ext uri="{FF2B5EF4-FFF2-40B4-BE49-F238E27FC236}">
                <a16:creationId xmlns:a16="http://schemas.microsoft.com/office/drawing/2014/main" id="{7E7C668B-2AF7-7A52-EA60-EFBE9F1A0F76}"/>
              </a:ext>
            </a:extLst>
          </p:cNvPr>
          <p:cNvSpPr txBox="1"/>
          <p:nvPr/>
        </p:nvSpPr>
        <p:spPr>
          <a:xfrm>
            <a:off x="224910" y="3012610"/>
            <a:ext cx="6873120" cy="523220"/>
          </a:xfrm>
          <a:prstGeom prst="rect">
            <a:avLst/>
          </a:prstGeom>
          <a:noFill/>
        </p:spPr>
        <p:txBody>
          <a:bodyPr wrap="square" rtlCol="0">
            <a:spAutoFit/>
          </a:bodyPr>
          <a:lstStyle/>
          <a:p>
            <a:r>
              <a:rPr lang="en-US">
                <a:effectLst/>
              </a:rPr>
              <a:t>World Wildlife Fund. (n.d.). </a:t>
            </a:r>
            <a:r>
              <a:rPr lang="en-US" i="1">
                <a:effectLst/>
              </a:rPr>
              <a:t>Water scarcity</a:t>
            </a:r>
            <a:r>
              <a:rPr lang="en-US">
                <a:effectLst/>
              </a:rPr>
              <a:t>. WWF. https://www.worldwildlife.org/threats/water-scarcity </a:t>
            </a:r>
          </a:p>
        </p:txBody>
      </p:sp>
      <p:sp>
        <p:nvSpPr>
          <p:cNvPr id="12" name="TextBox 11">
            <a:extLst>
              <a:ext uri="{FF2B5EF4-FFF2-40B4-BE49-F238E27FC236}">
                <a16:creationId xmlns:a16="http://schemas.microsoft.com/office/drawing/2014/main" id="{B66079CB-AC2A-20E8-862D-F4384F3B043F}"/>
              </a:ext>
            </a:extLst>
          </p:cNvPr>
          <p:cNvSpPr txBox="1"/>
          <p:nvPr/>
        </p:nvSpPr>
        <p:spPr>
          <a:xfrm>
            <a:off x="129420" y="3797439"/>
            <a:ext cx="6530220" cy="523220"/>
          </a:xfrm>
          <a:prstGeom prst="rect">
            <a:avLst/>
          </a:prstGeom>
          <a:noFill/>
        </p:spPr>
        <p:txBody>
          <a:bodyPr wrap="square" rtlCol="0">
            <a:spAutoFit/>
          </a:bodyPr>
          <a:lstStyle/>
          <a:p>
            <a:r>
              <a:rPr lang="en-US">
                <a:effectLst/>
              </a:rPr>
              <a:t>| A. D. (2022, May 28). </a:t>
            </a:r>
            <a:r>
              <a:rPr lang="en-US" i="1">
                <a:effectLst/>
              </a:rPr>
              <a:t>Water scarcity in Jordan: An overview</a:t>
            </a:r>
            <a:r>
              <a:rPr lang="en-US">
                <a:effectLst/>
              </a:rPr>
              <a:t>. EcoMENA. https://www.ecomena.org/water-jordan/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645"/>
        <p:cNvGrpSpPr/>
        <p:nvPr/>
      </p:nvGrpSpPr>
      <p:grpSpPr>
        <a:xfrm>
          <a:off x="0" y="0"/>
          <a:ext cx="0" cy="0"/>
          <a:chOff x="0" y="0"/>
          <a:chExt cx="0" cy="0"/>
        </a:xfrm>
      </p:grpSpPr>
      <p:sp>
        <p:nvSpPr>
          <p:cNvPr id="3" name="Title 2">
            <a:extLst>
              <a:ext uri="{FF2B5EF4-FFF2-40B4-BE49-F238E27FC236}">
                <a16:creationId xmlns:a16="http://schemas.microsoft.com/office/drawing/2014/main" id="{8A4FAA99-47A2-0A7A-59F6-E16085C13D0A}"/>
              </a:ext>
            </a:extLst>
          </p:cNvPr>
          <p:cNvSpPr>
            <a:spLocks noGrp="1"/>
          </p:cNvSpPr>
          <p:nvPr>
            <p:ph type="title"/>
          </p:nvPr>
        </p:nvSpPr>
        <p:spPr/>
        <p:txBody>
          <a:bodyPr/>
          <a:lstStyle/>
          <a:p>
            <a:r>
              <a:rPr lang="en-US" dirty="0"/>
              <a:t>Math part</a:t>
            </a:r>
          </a:p>
        </p:txBody>
      </p:sp>
      <p:graphicFrame>
        <p:nvGraphicFramePr>
          <p:cNvPr id="4" name="Table 3">
            <a:extLst>
              <a:ext uri="{FF2B5EF4-FFF2-40B4-BE49-F238E27FC236}">
                <a16:creationId xmlns:a16="http://schemas.microsoft.com/office/drawing/2014/main" id="{852A7C54-DEA9-D446-F7AC-A663B6772F76}"/>
              </a:ext>
            </a:extLst>
          </p:cNvPr>
          <p:cNvGraphicFramePr>
            <a:graphicFrameLocks noGrp="1"/>
          </p:cNvGraphicFramePr>
          <p:nvPr>
            <p:extLst>
              <p:ext uri="{D42A27DB-BD31-4B8C-83A1-F6EECF244321}">
                <p14:modId xmlns:p14="http://schemas.microsoft.com/office/powerpoint/2010/main" val="3210670661"/>
              </p:ext>
            </p:extLst>
          </p:nvPr>
        </p:nvGraphicFramePr>
        <p:xfrm>
          <a:off x="0" y="809200"/>
          <a:ext cx="5166359" cy="2871259"/>
        </p:xfrm>
        <a:graphic>
          <a:graphicData uri="http://schemas.openxmlformats.org/drawingml/2006/table">
            <a:tbl>
              <a:tblPr>
                <a:tableStyleId>{E4A8788B-E8ED-4ED5-8F3A-4E830509E030}</a:tableStyleId>
              </a:tblPr>
              <a:tblGrid>
                <a:gridCol w="1398303">
                  <a:extLst>
                    <a:ext uri="{9D8B030D-6E8A-4147-A177-3AD203B41FA5}">
                      <a16:colId xmlns:a16="http://schemas.microsoft.com/office/drawing/2014/main" val="803361209"/>
                    </a:ext>
                  </a:extLst>
                </a:gridCol>
                <a:gridCol w="942014">
                  <a:extLst>
                    <a:ext uri="{9D8B030D-6E8A-4147-A177-3AD203B41FA5}">
                      <a16:colId xmlns:a16="http://schemas.microsoft.com/office/drawing/2014/main" val="19227980"/>
                    </a:ext>
                  </a:extLst>
                </a:gridCol>
                <a:gridCol w="942014">
                  <a:extLst>
                    <a:ext uri="{9D8B030D-6E8A-4147-A177-3AD203B41FA5}">
                      <a16:colId xmlns:a16="http://schemas.microsoft.com/office/drawing/2014/main" val="796971756"/>
                    </a:ext>
                  </a:extLst>
                </a:gridCol>
                <a:gridCol w="942014">
                  <a:extLst>
                    <a:ext uri="{9D8B030D-6E8A-4147-A177-3AD203B41FA5}">
                      <a16:colId xmlns:a16="http://schemas.microsoft.com/office/drawing/2014/main" val="2013316858"/>
                    </a:ext>
                  </a:extLst>
                </a:gridCol>
                <a:gridCol w="942014">
                  <a:extLst>
                    <a:ext uri="{9D8B030D-6E8A-4147-A177-3AD203B41FA5}">
                      <a16:colId xmlns:a16="http://schemas.microsoft.com/office/drawing/2014/main" val="594971391"/>
                    </a:ext>
                  </a:extLst>
                </a:gridCol>
              </a:tblGrid>
              <a:tr h="450299">
                <a:tc gridSpan="5">
                  <a:txBody>
                    <a:bodyPr/>
                    <a:lstStyle/>
                    <a:p>
                      <a:pPr algn="ctr" rtl="1" fontAlgn="b"/>
                      <a:r>
                        <a:rPr lang="ar-JO" sz="1800" b="1" u="none" strike="noStrike" dirty="0">
                          <a:effectLst/>
                        </a:rPr>
                        <a:t>نسبة الامطار المتساقطة خلال السناوات</a:t>
                      </a:r>
                      <a:endParaRPr lang="ar-JO"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06687341"/>
                  </a:ext>
                </a:extLst>
              </a:tr>
              <a:tr h="484192">
                <a:tc>
                  <a:txBody>
                    <a:bodyPr/>
                    <a:lstStyle/>
                    <a:p>
                      <a:pPr algn="r" rtl="1" fontAlgn="b"/>
                      <a:r>
                        <a:rPr lang="ar-JO" sz="1800" b="1" u="none" strike="noStrike" dirty="0">
                          <a:effectLst/>
                        </a:rPr>
                        <a:t>العام</a:t>
                      </a:r>
                      <a:endParaRPr lang="ar-JO"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2010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2011</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2013</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2014</a:t>
                      </a:r>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43963505"/>
                  </a:ext>
                </a:extLst>
              </a:tr>
              <a:tr h="484192">
                <a:tc>
                  <a:txBody>
                    <a:bodyPr/>
                    <a:lstStyle/>
                    <a:p>
                      <a:pPr algn="r" rtl="1" fontAlgn="b"/>
                      <a:r>
                        <a:rPr lang="ar-JO" sz="1800" b="1" u="none" strike="noStrike" dirty="0">
                          <a:effectLst/>
                        </a:rPr>
                        <a:t>نسبة مئوية</a:t>
                      </a:r>
                      <a:endParaRPr lang="ar-JO"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62%</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89.00%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23%</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55%</a:t>
                      </a:r>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4859530"/>
                  </a:ext>
                </a:extLst>
              </a:tr>
              <a:tr h="484192">
                <a:tc>
                  <a:txBody>
                    <a:bodyPr/>
                    <a:lstStyle/>
                    <a:p>
                      <a:pPr algn="r" rtl="1" fontAlgn="b"/>
                      <a:r>
                        <a:rPr lang="ar-JO" sz="1800" b="1" u="none" strike="noStrike" dirty="0">
                          <a:effectLst/>
                        </a:rPr>
                        <a:t>كسر</a:t>
                      </a:r>
                      <a:endParaRPr lang="ar-JO"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a:effectLst/>
                        </a:rPr>
                        <a:t>62/100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a:effectLst/>
                        </a:rPr>
                        <a:t>89/100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a:effectLst/>
                        </a:rPr>
                        <a:t>23/100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800" b="1" u="none" strike="noStrike">
                          <a:effectLst/>
                        </a:rPr>
                        <a:t>55/100</a:t>
                      </a:r>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4541951"/>
                  </a:ext>
                </a:extLst>
              </a:tr>
              <a:tr h="484192">
                <a:tc>
                  <a:txBody>
                    <a:bodyPr/>
                    <a:lstStyle/>
                    <a:p>
                      <a:pPr algn="r" rtl="1" fontAlgn="b"/>
                      <a:r>
                        <a:rPr lang="ar-JO" sz="1800" b="1" u="none" strike="noStrike" dirty="0">
                          <a:effectLst/>
                        </a:rPr>
                        <a:t>عدد عشري</a:t>
                      </a:r>
                      <a:endParaRPr lang="ar-JO"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6.2</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8.9</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2.3</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a:effectLst/>
                        </a:rPr>
                        <a:t>5.5</a:t>
                      </a:r>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91234039"/>
                  </a:ext>
                </a:extLst>
              </a:tr>
              <a:tr h="484192">
                <a:tc>
                  <a:txBody>
                    <a:bodyPr/>
                    <a:lstStyle/>
                    <a:p>
                      <a:pPr algn="r" rtl="1" fontAlgn="b"/>
                      <a:r>
                        <a:rPr lang="ar-JO" sz="1800" b="1" u="none" strike="noStrike" dirty="0">
                          <a:effectLst/>
                        </a:rPr>
                        <a:t>عدد مئوي</a:t>
                      </a:r>
                      <a:endParaRPr lang="ar-JO"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0.62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0.89</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0.23</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0.55</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56085229"/>
                  </a:ext>
                </a:extLst>
              </a:tr>
            </a:tbl>
          </a:graphicData>
        </a:graphic>
      </p:graphicFrame>
      <p:graphicFrame>
        <p:nvGraphicFramePr>
          <p:cNvPr id="5" name="Chart 4">
            <a:extLst>
              <a:ext uri="{FF2B5EF4-FFF2-40B4-BE49-F238E27FC236}">
                <a16:creationId xmlns:a16="http://schemas.microsoft.com/office/drawing/2014/main" id="{DC6E705F-6F3B-3B41-C4E7-4DE14522979F}"/>
              </a:ext>
            </a:extLst>
          </p:cNvPr>
          <p:cNvGraphicFramePr>
            <a:graphicFrameLocks/>
          </p:cNvGraphicFramePr>
          <p:nvPr>
            <p:extLst>
              <p:ext uri="{D42A27DB-BD31-4B8C-83A1-F6EECF244321}">
                <p14:modId xmlns:p14="http://schemas.microsoft.com/office/powerpoint/2010/main" val="6965711"/>
              </p:ext>
            </p:extLst>
          </p:nvPr>
        </p:nvGraphicFramePr>
        <p:xfrm>
          <a:off x="5600698" y="795320"/>
          <a:ext cx="3259941" cy="36257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theme/theme1.xml><?xml version="1.0" encoding="utf-8"?>
<a:theme xmlns:a="http://schemas.openxmlformats.org/drawingml/2006/main" name="Minimalist Aesthetics Business Plan by Slidesgo">
  <a:themeElements>
    <a:clrScheme name="Simple Light">
      <a:dk1>
        <a:srgbClr val="01083A"/>
      </a:dk1>
      <a:lt1>
        <a:srgbClr val="E5E8FF"/>
      </a:lt1>
      <a:dk2>
        <a:srgbClr val="B9C2FF"/>
      </a:dk2>
      <a:lt2>
        <a:srgbClr val="97A4FF"/>
      </a:lt2>
      <a:accent1>
        <a:srgbClr val="233294"/>
      </a:accent1>
      <a:accent2>
        <a:srgbClr val="FFFFFF"/>
      </a:accent2>
      <a:accent3>
        <a:srgbClr val="FFFFFF"/>
      </a:accent3>
      <a:accent4>
        <a:srgbClr val="FFFFFF"/>
      </a:accent4>
      <a:accent5>
        <a:srgbClr val="FFFFFF"/>
      </a:accent5>
      <a:accent6>
        <a:srgbClr val="FFFFFF"/>
      </a:accent6>
      <a:hlink>
        <a:srgbClr val="0108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201</TotalTime>
  <Words>564</Words>
  <Application>Microsoft Office PowerPoint</Application>
  <PresentationFormat>On-screen Show (16:9)</PresentationFormat>
  <Paragraphs>50</Paragraphs>
  <Slides>8</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lato</vt:lpstr>
      <vt:lpstr>Roboto-Bold</vt:lpstr>
      <vt:lpstr>Josefin Sans</vt:lpstr>
      <vt:lpstr>Bebas Neue</vt:lpstr>
      <vt:lpstr>Times New Roman</vt:lpstr>
      <vt:lpstr>Anaheim</vt:lpstr>
      <vt:lpstr>Arial</vt:lpstr>
      <vt:lpstr>Quicksand</vt:lpstr>
      <vt:lpstr>Calibri</vt:lpstr>
      <vt:lpstr>Minimalist Aesthetics Business Plan by Slidesgo</vt:lpstr>
      <vt:lpstr>Water Crisis</vt:lpstr>
      <vt:lpstr>What is water crisis?</vt:lpstr>
      <vt:lpstr>What are the causes of water crisis in Jordan?</vt:lpstr>
      <vt:lpstr>Issues of water crisis in Jordan:</vt:lpstr>
      <vt:lpstr>What are the consequences of water crisis in Jordan?</vt:lpstr>
      <vt:lpstr>Solutions to water crisis in Jordan:</vt:lpstr>
      <vt:lpstr>Citation</vt:lpstr>
      <vt:lpstr>Math part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Crisis</dc:title>
  <cp:lastModifiedBy>marah.badran@gmail.com</cp:lastModifiedBy>
  <cp:revision>3</cp:revision>
  <dcterms:modified xsi:type="dcterms:W3CDTF">2023-05-19T20:46:55Z</dcterms:modified>
</cp:coreProperties>
</file>