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8F7A91-AFF3-43D1-BBA1-81D5A3C69B31}" v="352" dt="2023-05-19T20:38:36.8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84"/>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presProps" Target="presProps.xml" Id="rId8" /><Relationship Type="http://schemas.microsoft.com/office/2015/10/relationships/revisionInfo" Target="revisionInfo.xml" Id="rId13"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tableStyles" Target="tableStyles.xml" Id="rId11" /><Relationship Type="http://schemas.openxmlformats.org/officeDocument/2006/relationships/slide" Target="slides/slide4.xml" Id="rId5" /><Relationship Type="http://schemas.openxmlformats.org/officeDocument/2006/relationships/theme" Target="theme/theme1.xml" Id="rId10" /><Relationship Type="http://schemas.openxmlformats.org/officeDocument/2006/relationships/slide" Target="slides/slide3.xml" Id="rId4" /><Relationship Type="http://schemas.openxmlformats.org/officeDocument/2006/relationships/viewProps" Target="viewProps.xml" Id="rId9"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5/19/2023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5/19/2023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5/19/2023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5/19/2023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5/19/2023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30945"/>
            <a:ext cx="8361229" cy="1451244"/>
          </a:xfrm>
        </p:spPr>
        <p:txBody>
          <a:bodyPr/>
          <a:lstStyle/>
          <a:p>
            <a:r>
              <a:rPr lang="en-US" sz="8000" b="1" err="1">
                <a:latin typeface="Calibri"/>
                <a:cs typeface="Calibri"/>
              </a:rPr>
              <a:t>الفقر</a:t>
            </a:r>
            <a:r>
              <a:rPr lang="en-US" sz="8000" b="1" dirty="0">
                <a:latin typeface="Calibri"/>
                <a:cs typeface="Calibri"/>
              </a:rPr>
              <a:t> </a:t>
            </a:r>
            <a:r>
              <a:rPr lang="en-US" sz="8000" b="1" err="1">
                <a:latin typeface="Calibri"/>
                <a:cs typeface="Calibri"/>
              </a:rPr>
              <a:t>والجوع</a:t>
            </a:r>
            <a:endParaRPr lang="en-US" sz="8000" b="1" dirty="0">
              <a:latin typeface="Calibri"/>
              <a:cs typeface="Calibri"/>
            </a:endParaRPr>
          </a:p>
        </p:txBody>
      </p:sp>
      <p:sp>
        <p:nvSpPr>
          <p:cNvPr id="3" name="Subtitle 2"/>
          <p:cNvSpPr>
            <a:spLocks noGrp="1"/>
          </p:cNvSpPr>
          <p:nvPr>
            <p:ph type="subTitle" idx="1"/>
          </p:nvPr>
        </p:nvSpPr>
        <p:spPr>
          <a:xfrm>
            <a:off x="2679906" y="3438694"/>
            <a:ext cx="6831673" cy="2897784"/>
          </a:xfrm>
        </p:spPr>
        <p:txBody>
          <a:bodyPr vert="horz" lIns="91440" tIns="45720" rIns="91440" bIns="45720" rtlCol="0" anchor="t">
            <a:normAutofit/>
          </a:bodyPr>
          <a:lstStyle/>
          <a:p>
            <a:r>
              <a:rPr lang="en-US" sz="2800" dirty="0" err="1">
                <a:latin typeface="Calibri"/>
                <a:cs typeface="Calibri"/>
              </a:rPr>
              <a:t>عندما</a:t>
            </a:r>
            <a:r>
              <a:rPr lang="en-US" sz="2800" dirty="0">
                <a:latin typeface="Calibri"/>
                <a:cs typeface="Calibri"/>
              </a:rPr>
              <a:t> </a:t>
            </a:r>
            <a:r>
              <a:rPr lang="en-US" sz="2800" dirty="0" err="1">
                <a:latin typeface="Calibri"/>
                <a:cs typeface="Calibri"/>
              </a:rPr>
              <a:t>نتحدث</a:t>
            </a:r>
            <a:r>
              <a:rPr lang="en-US" sz="2800" dirty="0">
                <a:latin typeface="Calibri"/>
                <a:cs typeface="Calibri"/>
              </a:rPr>
              <a:t> </a:t>
            </a:r>
            <a:r>
              <a:rPr lang="en-US" sz="2800" dirty="0" err="1">
                <a:latin typeface="Calibri"/>
                <a:cs typeface="Calibri"/>
              </a:rPr>
              <a:t>عن</a:t>
            </a:r>
            <a:r>
              <a:rPr lang="en-US" sz="2800" dirty="0">
                <a:latin typeface="Calibri"/>
                <a:cs typeface="Calibri"/>
              </a:rPr>
              <a:t> </a:t>
            </a:r>
            <a:r>
              <a:rPr lang="en-US" sz="2800" dirty="0" err="1">
                <a:latin typeface="Calibri"/>
                <a:cs typeface="Calibri"/>
              </a:rPr>
              <a:t>الفقر</a:t>
            </a:r>
            <a:r>
              <a:rPr lang="en-US" sz="2800" dirty="0">
                <a:latin typeface="Calibri"/>
                <a:cs typeface="Calibri"/>
              </a:rPr>
              <a:t> </a:t>
            </a:r>
            <a:r>
              <a:rPr lang="en-US" sz="2800" dirty="0" err="1">
                <a:latin typeface="Calibri"/>
                <a:cs typeface="Calibri"/>
              </a:rPr>
              <a:t>والجوع</a:t>
            </a:r>
            <a:r>
              <a:rPr lang="en-US" sz="2800" dirty="0">
                <a:latin typeface="Calibri"/>
                <a:cs typeface="Calibri"/>
              </a:rPr>
              <a:t> </a:t>
            </a:r>
            <a:r>
              <a:rPr lang="en-US" sz="2800" dirty="0" err="1">
                <a:latin typeface="Calibri"/>
                <a:cs typeface="Calibri"/>
              </a:rPr>
              <a:t>فأننا</a:t>
            </a:r>
            <a:r>
              <a:rPr lang="en-US" sz="2800" dirty="0">
                <a:latin typeface="Calibri"/>
                <a:cs typeface="Calibri"/>
              </a:rPr>
              <a:t> </a:t>
            </a:r>
            <a:r>
              <a:rPr lang="en-US" sz="2800" dirty="0" err="1">
                <a:latin typeface="Calibri"/>
                <a:cs typeface="Calibri"/>
              </a:rPr>
              <a:t>نتحدث</a:t>
            </a:r>
            <a:r>
              <a:rPr lang="en-US" sz="2800" dirty="0">
                <a:latin typeface="Calibri"/>
                <a:cs typeface="Calibri"/>
              </a:rPr>
              <a:t> </a:t>
            </a:r>
            <a:r>
              <a:rPr lang="en-US" sz="2800" dirty="0" err="1">
                <a:latin typeface="Calibri"/>
                <a:cs typeface="Calibri"/>
              </a:rPr>
              <a:t>عن</a:t>
            </a:r>
            <a:r>
              <a:rPr lang="en-US" sz="2800" dirty="0">
                <a:latin typeface="Calibri"/>
                <a:cs typeface="Calibri"/>
              </a:rPr>
              <a:t> </a:t>
            </a:r>
            <a:r>
              <a:rPr lang="en-US" sz="2800" dirty="0" err="1">
                <a:latin typeface="Calibri"/>
                <a:cs typeface="Calibri"/>
              </a:rPr>
              <a:t>كارثة</a:t>
            </a:r>
            <a:r>
              <a:rPr lang="en-US" sz="2800" dirty="0">
                <a:latin typeface="Calibri"/>
                <a:cs typeface="Calibri"/>
              </a:rPr>
              <a:t> </a:t>
            </a:r>
            <a:r>
              <a:rPr lang="en-US" sz="2800" dirty="0" err="1">
                <a:latin typeface="Calibri"/>
                <a:cs typeface="Calibri"/>
              </a:rPr>
              <a:t>اجتماعية</a:t>
            </a:r>
            <a:r>
              <a:rPr lang="en-US" sz="2800" dirty="0">
                <a:latin typeface="Calibri"/>
                <a:cs typeface="Calibri"/>
              </a:rPr>
              <a:t> </a:t>
            </a:r>
            <a:r>
              <a:rPr lang="en-US" sz="2800" dirty="0" err="1">
                <a:latin typeface="Calibri"/>
                <a:cs typeface="Calibri"/>
              </a:rPr>
              <a:t>وحقيقة</a:t>
            </a:r>
            <a:r>
              <a:rPr lang="en-US" sz="2800" dirty="0">
                <a:latin typeface="Calibri"/>
                <a:cs typeface="Calibri"/>
              </a:rPr>
              <a:t> </a:t>
            </a:r>
            <a:r>
              <a:rPr lang="en-US" sz="2800" dirty="0" err="1">
                <a:latin typeface="Calibri"/>
                <a:cs typeface="Calibri"/>
              </a:rPr>
              <a:t>مرة</a:t>
            </a:r>
            <a:r>
              <a:rPr lang="en-US" sz="2800" dirty="0">
                <a:latin typeface="Calibri"/>
                <a:cs typeface="Calibri"/>
              </a:rPr>
              <a:t> </a:t>
            </a:r>
            <a:r>
              <a:rPr lang="en-US" sz="2800" dirty="0" err="1">
                <a:latin typeface="Calibri"/>
                <a:cs typeface="Calibri"/>
              </a:rPr>
              <a:t>يعيش</a:t>
            </a:r>
            <a:r>
              <a:rPr lang="en-US" sz="2800" dirty="0">
                <a:latin typeface="Calibri"/>
                <a:cs typeface="Calibri"/>
              </a:rPr>
              <a:t> بها ملايين الاشخاص حول العالم، مما يتسبب في ترك اثار مدمرة على حياتهم </a:t>
            </a:r>
            <a:r>
              <a:rPr lang="en-US" sz="2800" dirty="0" err="1">
                <a:latin typeface="Calibri"/>
                <a:cs typeface="Calibri"/>
              </a:rPr>
              <a:t>وعلى</a:t>
            </a:r>
            <a:r>
              <a:rPr lang="en-US" sz="2800" dirty="0">
                <a:latin typeface="Calibri"/>
                <a:cs typeface="Calibri"/>
              </a:rPr>
              <a:t> </a:t>
            </a:r>
            <a:r>
              <a:rPr lang="en-US" sz="2800" dirty="0" err="1">
                <a:latin typeface="Calibri"/>
                <a:cs typeface="Calibri"/>
              </a:rPr>
              <a:t>المجتمع</a:t>
            </a:r>
            <a:r>
              <a:rPr lang="en-US" sz="2800" dirty="0">
                <a:latin typeface="Calibri"/>
                <a:cs typeface="Calibri"/>
              </a:rPr>
              <a:t> </a:t>
            </a:r>
            <a:r>
              <a:rPr lang="en-US" sz="2800" dirty="0" err="1">
                <a:latin typeface="Calibri"/>
                <a:cs typeface="Calibri"/>
              </a:rPr>
              <a:t>بأسره</a:t>
            </a:r>
          </a:p>
          <a:p>
            <a:br>
              <a:rPr lang="en-US" dirty="0"/>
            </a:br>
            <a:endParaRPr lang="en-US" dirty="0"/>
          </a:p>
          <a:p>
            <a:endParaRPr lang="en-US" dirty="0"/>
          </a:p>
        </p:txBody>
      </p:sp>
    </p:spTree>
    <p:extLst>
      <p:ext uri="{BB962C8B-B14F-4D97-AF65-F5344CB8AC3E}">
        <p14:creationId xmlns:p14="http://schemas.microsoft.com/office/powerpoint/2010/main" val="3601082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9"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0"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2" name="Rectangle 11">
            <a:extLst>
              <a:ext uri="{FF2B5EF4-FFF2-40B4-BE49-F238E27FC236}">
                <a16:creationId xmlns:a16="http://schemas.microsoft.com/office/drawing/2014/main" id="{D8E74CFB-EAAD-43E9-BDAC-AAE4F8E86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6E31D67-858D-409A-863E-EE8DEB9CC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6"/>
            <a:ext cx="3157728"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Freeform 6">
            <a:extLst>
              <a:ext uri="{FF2B5EF4-FFF2-40B4-BE49-F238E27FC236}">
                <a16:creationId xmlns:a16="http://schemas.microsoft.com/office/drawing/2014/main" id="{0C11AD76-2664-4F1B-8A6E-71601C059E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3922753"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2" name="Title 1">
            <a:extLst>
              <a:ext uri="{FF2B5EF4-FFF2-40B4-BE49-F238E27FC236}">
                <a16:creationId xmlns:a16="http://schemas.microsoft.com/office/drawing/2014/main" id="{9350CF5D-7341-2CCB-FC50-77BC71A83E06}"/>
              </a:ext>
            </a:extLst>
          </p:cNvPr>
          <p:cNvSpPr>
            <a:spLocks noGrp="1"/>
          </p:cNvSpPr>
          <p:nvPr>
            <p:ph type="title"/>
          </p:nvPr>
        </p:nvSpPr>
        <p:spPr>
          <a:xfrm>
            <a:off x="4648417" y="1279647"/>
            <a:ext cx="6778558" cy="3858170"/>
          </a:xfrm>
        </p:spPr>
        <p:txBody>
          <a:bodyPr vert="horz" lIns="91440" tIns="45720" rIns="91440" bIns="45720" rtlCol="0" anchor="b">
            <a:noAutofit/>
          </a:bodyPr>
          <a:lstStyle/>
          <a:p>
            <a:pPr algn="r"/>
            <a:br>
              <a:rPr lang="en-US" sz="3200" dirty="0"/>
            </a:br>
            <a:r>
              <a:rPr lang="en-US" sz="3200" cap="all" dirty="0" err="1"/>
              <a:t>يعرف</a:t>
            </a:r>
            <a:r>
              <a:rPr lang="en-US" sz="3200" cap="all" dirty="0"/>
              <a:t> </a:t>
            </a:r>
            <a:r>
              <a:rPr lang="en-US" sz="3200" cap="all" dirty="0" err="1"/>
              <a:t>الفقر</a:t>
            </a:r>
            <a:r>
              <a:rPr lang="en-US" sz="3200" cap="all" dirty="0"/>
              <a:t> </a:t>
            </a:r>
            <a:r>
              <a:rPr lang="en-US" sz="3200" cap="all" dirty="0" err="1"/>
              <a:t>بأنه</a:t>
            </a:r>
            <a:r>
              <a:rPr lang="en-US" sz="3200" cap="all" dirty="0"/>
              <a:t> </a:t>
            </a:r>
            <a:r>
              <a:rPr lang="en-US" sz="3200" cap="all" dirty="0" err="1"/>
              <a:t>حالة</a:t>
            </a:r>
            <a:r>
              <a:rPr lang="en-US" sz="3200" cap="all" dirty="0"/>
              <a:t> </a:t>
            </a:r>
            <a:r>
              <a:rPr lang="en-US" sz="3200" cap="all" dirty="0" err="1"/>
              <a:t>من</a:t>
            </a:r>
            <a:r>
              <a:rPr lang="en-US" sz="3200" cap="all" dirty="0"/>
              <a:t> </a:t>
            </a:r>
            <a:r>
              <a:rPr lang="en-US" sz="3200" cap="all" dirty="0" err="1"/>
              <a:t>الحرمان</a:t>
            </a:r>
            <a:r>
              <a:rPr lang="en-US" sz="3200" cap="all" dirty="0"/>
              <a:t> </a:t>
            </a:r>
            <a:r>
              <a:rPr lang="en-US" sz="3200" cap="all" dirty="0" err="1"/>
              <a:t>الشديد</a:t>
            </a:r>
            <a:r>
              <a:rPr lang="en-US" sz="3200" cap="all" dirty="0"/>
              <a:t> </a:t>
            </a:r>
            <a:r>
              <a:rPr lang="en-US" sz="3200" cap="all" dirty="0" err="1"/>
              <a:t>للحاجات</a:t>
            </a:r>
            <a:r>
              <a:rPr lang="en-US" sz="3200" cap="all" dirty="0"/>
              <a:t> </a:t>
            </a:r>
            <a:r>
              <a:rPr lang="en-US" sz="3200" cap="all" dirty="0" err="1"/>
              <a:t>الانسانية</a:t>
            </a:r>
            <a:r>
              <a:rPr lang="en-US" sz="3200" cap="all" dirty="0"/>
              <a:t> </a:t>
            </a:r>
            <a:r>
              <a:rPr lang="en-US" sz="3200" cap="all" dirty="0" err="1"/>
              <a:t>بما</a:t>
            </a:r>
            <a:r>
              <a:rPr lang="en-US" sz="3200" cap="all" dirty="0"/>
              <a:t> </a:t>
            </a:r>
            <a:r>
              <a:rPr lang="en-US" sz="3200" cap="all" dirty="0" err="1"/>
              <a:t>في</a:t>
            </a:r>
            <a:r>
              <a:rPr lang="en-US" sz="3200" cap="all" dirty="0"/>
              <a:t> </a:t>
            </a:r>
            <a:r>
              <a:rPr lang="en-US" sz="3200" cap="all" dirty="0" err="1"/>
              <a:t>ذلك</a:t>
            </a:r>
            <a:r>
              <a:rPr lang="en-US" sz="3200" cap="all" dirty="0"/>
              <a:t> </a:t>
            </a:r>
            <a:r>
              <a:rPr lang="en-US" sz="3200" cap="all" dirty="0" err="1"/>
              <a:t>المواد</a:t>
            </a:r>
            <a:r>
              <a:rPr lang="en-US" sz="3200" cap="all" dirty="0"/>
              <a:t> </a:t>
            </a:r>
            <a:r>
              <a:rPr lang="en-US" sz="3200" cap="all" dirty="0" err="1"/>
              <a:t>الغذائية</a:t>
            </a:r>
            <a:r>
              <a:rPr lang="en-US" sz="3200" cap="all" dirty="0"/>
              <a:t> </a:t>
            </a:r>
            <a:r>
              <a:rPr lang="en-US" sz="3200" cap="all" dirty="0" err="1"/>
              <a:t>ومياه</a:t>
            </a:r>
            <a:r>
              <a:rPr lang="en-US" sz="3200" cap="all" dirty="0"/>
              <a:t> </a:t>
            </a:r>
            <a:r>
              <a:rPr lang="en-US" sz="3200" cap="all" dirty="0" err="1"/>
              <a:t>الشرب</a:t>
            </a:r>
            <a:r>
              <a:rPr lang="en-US" sz="3200" cap="all" dirty="0"/>
              <a:t> </a:t>
            </a:r>
            <a:r>
              <a:rPr lang="en-US" sz="3200" cap="all" dirty="0" err="1"/>
              <a:t>والمرافق</a:t>
            </a:r>
            <a:r>
              <a:rPr lang="en-US" sz="3200" cap="all" dirty="0"/>
              <a:t> </a:t>
            </a:r>
            <a:r>
              <a:rPr lang="en-US" sz="3200" cap="all" dirty="0" err="1"/>
              <a:t>الصحية</a:t>
            </a:r>
            <a:r>
              <a:rPr lang="en-US" sz="3200" cap="all" dirty="0"/>
              <a:t> </a:t>
            </a:r>
            <a:r>
              <a:rPr lang="en-US" sz="3200" cap="all" dirty="0" err="1"/>
              <a:t>والايواء</a:t>
            </a:r>
            <a:r>
              <a:rPr lang="en-US" sz="3200" cap="all" dirty="0"/>
              <a:t> </a:t>
            </a:r>
            <a:r>
              <a:rPr lang="en-US" sz="3200" cap="all" dirty="0" err="1"/>
              <a:t>والتعليم</a:t>
            </a:r>
            <a:r>
              <a:rPr lang="en-US" sz="3200" cap="all" dirty="0"/>
              <a:t>.</a:t>
            </a:r>
            <a:br>
              <a:rPr lang="en-US" sz="3200" cap="all" dirty="0"/>
            </a:br>
            <a:r>
              <a:rPr lang="en-US" sz="3200" cap="all" dirty="0"/>
              <a:t> </a:t>
            </a:r>
            <a:r>
              <a:rPr lang="en-US" sz="3200" cap="all" dirty="0" err="1"/>
              <a:t>من</a:t>
            </a:r>
            <a:r>
              <a:rPr lang="en-US" sz="3200" cap="all" dirty="0"/>
              <a:t> </a:t>
            </a:r>
            <a:r>
              <a:rPr lang="en-US" sz="3200" cap="all" dirty="0" err="1"/>
              <a:t>المثير</a:t>
            </a:r>
            <a:r>
              <a:rPr lang="en-US" sz="3200" cap="all" dirty="0"/>
              <a:t> </a:t>
            </a:r>
            <a:r>
              <a:rPr lang="en-US" sz="3200" cap="all" dirty="0" err="1"/>
              <a:t>للقلق</a:t>
            </a:r>
            <a:r>
              <a:rPr lang="en-US" sz="3200" cap="all" dirty="0"/>
              <a:t> </a:t>
            </a:r>
            <a:r>
              <a:rPr lang="en-US" sz="3200" cap="all" dirty="0" err="1"/>
              <a:t>أنه</a:t>
            </a:r>
            <a:r>
              <a:rPr lang="en-US" sz="3200" cap="all" dirty="0"/>
              <a:t> </a:t>
            </a:r>
            <a:r>
              <a:rPr lang="en-US" sz="3200" cap="all" dirty="0" err="1"/>
              <a:t>رغم</a:t>
            </a:r>
            <a:r>
              <a:rPr lang="en-US" sz="3200" cap="all" dirty="0"/>
              <a:t> </a:t>
            </a:r>
            <a:r>
              <a:rPr lang="en-US" sz="3200" cap="all" dirty="0" err="1"/>
              <a:t>التقدم</a:t>
            </a:r>
            <a:r>
              <a:rPr lang="en-US" sz="3200" cap="all" dirty="0"/>
              <a:t> </a:t>
            </a:r>
            <a:r>
              <a:rPr lang="en-US" sz="3200" cap="all" dirty="0" err="1"/>
              <a:t>الذي</a:t>
            </a:r>
            <a:r>
              <a:rPr lang="en-US" sz="3200" cap="all" dirty="0"/>
              <a:t> </a:t>
            </a:r>
            <a:r>
              <a:rPr lang="en-US" sz="3200" cap="all" dirty="0" err="1"/>
              <a:t>تحقق</a:t>
            </a:r>
            <a:r>
              <a:rPr lang="en-US" sz="3200" cap="all" dirty="0"/>
              <a:t> </a:t>
            </a:r>
            <a:r>
              <a:rPr lang="en-US" sz="3200" cap="all" dirty="0" err="1"/>
              <a:t>في</a:t>
            </a:r>
            <a:r>
              <a:rPr lang="en-US" sz="3200" cap="all" dirty="0"/>
              <a:t> </a:t>
            </a:r>
            <a:r>
              <a:rPr lang="en-US" sz="3200" cap="all" dirty="0" err="1"/>
              <a:t>العالم</a:t>
            </a:r>
            <a:r>
              <a:rPr lang="en-US" sz="3200" cap="all" dirty="0"/>
              <a:t>، </a:t>
            </a:r>
            <a:r>
              <a:rPr lang="en-US" sz="3200" cap="all" dirty="0" err="1"/>
              <a:t>يعيش</a:t>
            </a:r>
            <a:r>
              <a:rPr lang="en-US" sz="3200" cap="all" dirty="0"/>
              <a:t> </a:t>
            </a:r>
            <a:r>
              <a:rPr lang="en-US" sz="3200" cap="all" dirty="0" err="1"/>
              <a:t>حوالي</a:t>
            </a:r>
            <a:r>
              <a:rPr lang="en-US" sz="3200" cap="all" dirty="0"/>
              <a:t> </a:t>
            </a:r>
            <a:r>
              <a:rPr lang="en-US" sz="3200" cap="all" dirty="0" err="1"/>
              <a:t>سبعمئة</a:t>
            </a:r>
            <a:r>
              <a:rPr lang="en-US" sz="3200" cap="all" dirty="0"/>
              <a:t> </a:t>
            </a:r>
            <a:r>
              <a:rPr lang="en-US" sz="3200" cap="all" dirty="0" err="1"/>
              <a:t>مليون</a:t>
            </a:r>
            <a:r>
              <a:rPr lang="en-US" sz="3200" cap="all" dirty="0"/>
              <a:t> </a:t>
            </a:r>
            <a:r>
              <a:rPr lang="en-US" sz="3200" cap="all" dirty="0" err="1"/>
              <a:t>شخص</a:t>
            </a:r>
            <a:r>
              <a:rPr lang="en-US" sz="3200" cap="all" dirty="0"/>
              <a:t> </a:t>
            </a:r>
            <a:r>
              <a:rPr lang="en-US" sz="3200" cap="all" dirty="0" err="1"/>
              <a:t>تحت</a:t>
            </a:r>
            <a:r>
              <a:rPr lang="en-US" sz="3200" cap="all" dirty="0"/>
              <a:t> </a:t>
            </a:r>
            <a:r>
              <a:rPr lang="en-US" sz="3200" cap="all" dirty="0" err="1"/>
              <a:t>خط</a:t>
            </a:r>
            <a:r>
              <a:rPr lang="en-US" sz="3200" cap="all" dirty="0"/>
              <a:t> </a:t>
            </a:r>
            <a:r>
              <a:rPr lang="en-US" sz="3200" cap="all" dirty="0" err="1"/>
              <a:t>الفقر</a:t>
            </a:r>
            <a:r>
              <a:rPr lang="en-US" sz="3200" cap="all" dirty="0"/>
              <a:t> </a:t>
            </a:r>
            <a:r>
              <a:rPr lang="en-US" sz="3200" cap="all" dirty="0" err="1"/>
              <a:t>المدقع</a:t>
            </a:r>
            <a:r>
              <a:rPr lang="en-US" sz="3200" cap="all" dirty="0"/>
              <a:t>، </a:t>
            </a:r>
            <a:r>
              <a:rPr lang="en-US" sz="3200" cap="all" dirty="0" err="1"/>
              <a:t>معظمهم</a:t>
            </a:r>
            <a:r>
              <a:rPr lang="en-US" sz="3200" cap="all" dirty="0"/>
              <a:t> </a:t>
            </a:r>
            <a:r>
              <a:rPr lang="en-US" sz="3200" cap="all" dirty="0" err="1"/>
              <a:t>في</a:t>
            </a:r>
            <a:r>
              <a:rPr lang="en-US" sz="3200" cap="all" dirty="0"/>
              <a:t> </a:t>
            </a:r>
            <a:r>
              <a:rPr lang="en-US" sz="3200" cap="all" dirty="0" err="1"/>
              <a:t>البلدان</a:t>
            </a:r>
            <a:r>
              <a:rPr lang="en-US" sz="3200" cap="all" dirty="0"/>
              <a:t> </a:t>
            </a:r>
            <a:r>
              <a:rPr lang="en-US" sz="3200" cap="all" dirty="0" err="1"/>
              <a:t>النامية</a:t>
            </a:r>
            <a:r>
              <a:rPr lang="en-US" sz="3200" cap="all" dirty="0"/>
              <a:t>.</a:t>
            </a:r>
          </a:p>
          <a:p>
            <a:endParaRPr lang="en-US" sz="6600" cap="all" dirty="0"/>
          </a:p>
        </p:txBody>
      </p:sp>
    </p:spTree>
    <p:extLst>
      <p:ext uri="{BB962C8B-B14F-4D97-AF65-F5344CB8AC3E}">
        <p14:creationId xmlns:p14="http://schemas.microsoft.com/office/powerpoint/2010/main" val="2090213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92EA4F6-564D-47A5-A069-C56EB81E0A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F7ADCD-351B-27FB-2942-A6B54D36E407}"/>
              </a:ext>
            </a:extLst>
          </p:cNvPr>
          <p:cNvSpPr>
            <a:spLocks noGrp="1"/>
          </p:cNvSpPr>
          <p:nvPr>
            <p:ph type="title"/>
          </p:nvPr>
        </p:nvSpPr>
        <p:spPr>
          <a:xfrm>
            <a:off x="7326367" y="685800"/>
            <a:ext cx="4691567" cy="5181601"/>
          </a:xfrm>
        </p:spPr>
        <p:txBody>
          <a:bodyPr vert="horz" lIns="91440" tIns="45720" rIns="91440" bIns="45720" rtlCol="0" anchor="t">
            <a:noAutofit/>
          </a:bodyPr>
          <a:lstStyle/>
          <a:p>
            <a:pPr algn="r"/>
            <a:r>
              <a:rPr lang="en-US" sz="2800" dirty="0" err="1"/>
              <a:t>في</a:t>
            </a:r>
            <a:r>
              <a:rPr lang="en-US" sz="2800" dirty="0"/>
              <a:t> </a:t>
            </a:r>
            <a:r>
              <a:rPr lang="en-US" sz="2800" dirty="0" err="1"/>
              <a:t>العام</a:t>
            </a:r>
            <a:r>
              <a:rPr lang="en-US" sz="2800" dirty="0"/>
              <a:t> </a:t>
            </a:r>
            <a:r>
              <a:rPr lang="en-US" sz="2800" dirty="0" err="1"/>
              <a:t>الفين</a:t>
            </a:r>
            <a:r>
              <a:rPr lang="en-US" sz="2800" dirty="0"/>
              <a:t> </a:t>
            </a:r>
            <a:r>
              <a:rPr lang="en-US" sz="2800" dirty="0" err="1"/>
              <a:t>وخمسة</a:t>
            </a:r>
            <a:r>
              <a:rPr lang="en-US" sz="2800" dirty="0"/>
              <a:t> </a:t>
            </a:r>
            <a:r>
              <a:rPr lang="en-US" sz="2800" dirty="0" err="1"/>
              <a:t>عشر</a:t>
            </a:r>
            <a:r>
              <a:rPr lang="en-US" sz="2800" dirty="0"/>
              <a:t>  </a:t>
            </a:r>
            <a:br>
              <a:rPr lang="en-US" sz="2800" dirty="0"/>
            </a:br>
            <a:r>
              <a:rPr lang="en-US" sz="2800" dirty="0"/>
              <a:t> </a:t>
            </a:r>
            <a:r>
              <a:rPr lang="en-US" sz="2800" dirty="0" err="1"/>
              <a:t>اعتمدت</a:t>
            </a:r>
            <a:r>
              <a:rPr lang="en-US" sz="2800" dirty="0"/>
              <a:t> </a:t>
            </a:r>
            <a:r>
              <a:rPr lang="en-US" sz="2800" dirty="0" err="1"/>
              <a:t>الأمم</a:t>
            </a:r>
            <a:r>
              <a:rPr lang="en-US" sz="2800" dirty="0"/>
              <a:t> </a:t>
            </a:r>
            <a:r>
              <a:rPr lang="en-US" sz="2800" dirty="0" err="1"/>
              <a:t>المتحدة</a:t>
            </a:r>
            <a:r>
              <a:rPr lang="en-US" sz="2800" dirty="0"/>
              <a:t> </a:t>
            </a:r>
            <a:r>
              <a:rPr lang="en-US" sz="2800" dirty="0" err="1"/>
              <a:t>استراتيجية</a:t>
            </a:r>
            <a:r>
              <a:rPr lang="en-US" sz="2800" dirty="0"/>
              <a:t> </a:t>
            </a:r>
            <a:r>
              <a:rPr lang="en-US" sz="2800" dirty="0" err="1"/>
              <a:t>أسمتها</a:t>
            </a:r>
            <a:r>
              <a:rPr lang="en-US" sz="2800" dirty="0"/>
              <a:t> </a:t>
            </a:r>
            <a:r>
              <a:rPr lang="en-US" sz="2800" dirty="0" err="1"/>
              <a:t>أهداف</a:t>
            </a:r>
            <a:r>
              <a:rPr lang="en-US" sz="2800" dirty="0"/>
              <a:t> </a:t>
            </a:r>
            <a:r>
              <a:rPr lang="en-US" sz="2800" dirty="0" err="1"/>
              <a:t>التنمية</a:t>
            </a:r>
            <a:r>
              <a:rPr lang="en-US" sz="2800" dirty="0"/>
              <a:t> </a:t>
            </a:r>
            <a:r>
              <a:rPr lang="en-US" sz="2800" dirty="0" err="1"/>
              <a:t>المستدامة</a:t>
            </a:r>
            <a:r>
              <a:rPr lang="en-US" sz="2800" dirty="0"/>
              <a:t> </a:t>
            </a:r>
            <a:r>
              <a:rPr lang="en-US" sz="2800" dirty="0" err="1"/>
              <a:t>العالمية</a:t>
            </a:r>
            <a:r>
              <a:rPr lang="en-US" sz="2800" dirty="0"/>
              <a:t> ، </a:t>
            </a:r>
            <a:r>
              <a:rPr lang="en-US" sz="2800" dirty="0" err="1"/>
              <a:t>ووضعت</a:t>
            </a:r>
            <a:r>
              <a:rPr lang="en-US" sz="2800" dirty="0"/>
              <a:t> </a:t>
            </a:r>
            <a:r>
              <a:rPr lang="en-US" sz="2800" dirty="0" err="1"/>
              <a:t>لنفسها</a:t>
            </a:r>
            <a:r>
              <a:rPr lang="en-US" sz="2800" dirty="0"/>
              <a:t> </a:t>
            </a:r>
            <a:r>
              <a:rPr lang="en-US" sz="2800" dirty="0" err="1"/>
              <a:t>جدولا</a:t>
            </a:r>
            <a:r>
              <a:rPr lang="en-US" sz="2800" dirty="0"/>
              <a:t> </a:t>
            </a:r>
            <a:r>
              <a:rPr lang="en-US" sz="2800" dirty="0" err="1"/>
              <a:t>زمنيا</a:t>
            </a:r>
            <a:r>
              <a:rPr lang="en-US" sz="2800" dirty="0"/>
              <a:t> </a:t>
            </a:r>
            <a:r>
              <a:rPr lang="en-US" sz="2800" dirty="0" err="1"/>
              <a:t>لتحقيق</a:t>
            </a:r>
            <a:r>
              <a:rPr lang="en-US" sz="2800" dirty="0"/>
              <a:t> </a:t>
            </a:r>
            <a:r>
              <a:rPr lang="en-US" sz="2800" dirty="0" err="1"/>
              <a:t>هذه</a:t>
            </a:r>
            <a:r>
              <a:rPr lang="en-US" sz="2800" dirty="0"/>
              <a:t> </a:t>
            </a:r>
            <a:r>
              <a:rPr lang="en-US" sz="2800" dirty="0" err="1"/>
              <a:t>الأهداف</a:t>
            </a:r>
            <a:r>
              <a:rPr lang="en-US" sz="2800" dirty="0"/>
              <a:t> </a:t>
            </a:r>
            <a:r>
              <a:rPr lang="en-US" sz="2800" dirty="0" err="1"/>
              <a:t>لنهاية</a:t>
            </a:r>
            <a:r>
              <a:rPr lang="en-US" sz="2800" dirty="0"/>
              <a:t> </a:t>
            </a:r>
            <a:r>
              <a:rPr lang="en-US" sz="2800" dirty="0" err="1"/>
              <a:t>عام</a:t>
            </a:r>
            <a:r>
              <a:rPr lang="en-US" sz="2800" dirty="0"/>
              <a:t> </a:t>
            </a:r>
            <a:r>
              <a:rPr lang="en-US" sz="2800" dirty="0" err="1"/>
              <a:t>الفين</a:t>
            </a:r>
            <a:r>
              <a:rPr lang="en-US" sz="2800" dirty="0"/>
              <a:t> </a:t>
            </a:r>
            <a:r>
              <a:rPr lang="en-US" sz="2800" dirty="0" err="1"/>
              <a:t>وثلاثين</a:t>
            </a:r>
            <a:r>
              <a:rPr lang="en-US" sz="2800" dirty="0"/>
              <a:t>. </a:t>
            </a:r>
            <a:br>
              <a:rPr lang="en-US" dirty="0"/>
            </a:br>
            <a:r>
              <a:rPr lang="en-US" sz="2800" dirty="0" err="1"/>
              <a:t>من</a:t>
            </a:r>
            <a:r>
              <a:rPr lang="en-US" sz="2800" dirty="0"/>
              <a:t> </a:t>
            </a:r>
            <a:r>
              <a:rPr lang="en-US" sz="2800" dirty="0" err="1"/>
              <a:t>بين</a:t>
            </a:r>
            <a:r>
              <a:rPr lang="en-US" sz="2800" dirty="0"/>
              <a:t> </a:t>
            </a:r>
            <a:r>
              <a:rPr lang="en-US" sz="2800" dirty="0" err="1"/>
              <a:t>الأهداف</a:t>
            </a:r>
            <a:r>
              <a:rPr lang="en-US" sz="2800" dirty="0"/>
              <a:t> </a:t>
            </a:r>
            <a:r>
              <a:rPr lang="en-US" sz="2800" dirty="0" err="1"/>
              <a:t>السبعة</a:t>
            </a:r>
            <a:r>
              <a:rPr lang="en-US" sz="2800" dirty="0"/>
              <a:t> </a:t>
            </a:r>
            <a:r>
              <a:rPr lang="en-US" sz="2800" dirty="0" err="1"/>
              <a:t>عشر</a:t>
            </a:r>
            <a:r>
              <a:rPr lang="en-US" sz="2800" dirty="0"/>
              <a:t> </a:t>
            </a:r>
            <a:r>
              <a:rPr lang="en-US" sz="2800" dirty="0" err="1"/>
              <a:t>تبرز</a:t>
            </a:r>
            <a:r>
              <a:rPr lang="en-US" sz="2800" dirty="0"/>
              <a:t> </a:t>
            </a:r>
            <a:r>
              <a:rPr lang="en-US" sz="2800" dirty="0" err="1"/>
              <a:t>قضايا</a:t>
            </a:r>
            <a:r>
              <a:rPr lang="en-US" sz="2800" dirty="0"/>
              <a:t> </a:t>
            </a:r>
            <a:r>
              <a:rPr lang="en-US" sz="2800" dirty="0" err="1"/>
              <a:t>مهمة</a:t>
            </a:r>
            <a:r>
              <a:rPr lang="en-US" sz="2800" dirty="0"/>
              <a:t> </a:t>
            </a:r>
            <a:r>
              <a:rPr lang="en-US" sz="2800" dirty="0" err="1"/>
              <a:t>مثل</a:t>
            </a:r>
            <a:r>
              <a:rPr lang="en-US" sz="2800" dirty="0"/>
              <a:t>؛ </a:t>
            </a:r>
            <a:r>
              <a:rPr lang="en-US" sz="2800" dirty="0" err="1"/>
              <a:t>القضاء</a:t>
            </a:r>
            <a:r>
              <a:rPr lang="en-US" sz="2800" dirty="0"/>
              <a:t> </a:t>
            </a:r>
            <a:r>
              <a:rPr lang="en-US" sz="2800" dirty="0" err="1"/>
              <a:t>على</a:t>
            </a:r>
            <a:r>
              <a:rPr lang="en-US" sz="2800" dirty="0"/>
              <a:t> </a:t>
            </a:r>
            <a:r>
              <a:rPr lang="en-US" sz="2800" dirty="0" err="1"/>
              <a:t>الفقر</a:t>
            </a:r>
            <a:r>
              <a:rPr lang="en-US" sz="2800" dirty="0"/>
              <a:t>، </a:t>
            </a:r>
            <a:r>
              <a:rPr lang="en-US" sz="2800" dirty="0" err="1"/>
              <a:t>القضاء</a:t>
            </a:r>
            <a:r>
              <a:rPr lang="en-US" sz="2800" dirty="0"/>
              <a:t> </a:t>
            </a:r>
            <a:r>
              <a:rPr lang="en-US" sz="2800" dirty="0" err="1"/>
              <a:t>التام</a:t>
            </a:r>
            <a:r>
              <a:rPr lang="en-US" sz="2800" dirty="0"/>
              <a:t> </a:t>
            </a:r>
            <a:r>
              <a:rPr lang="en-US" sz="2800" dirty="0" err="1"/>
              <a:t>على</a:t>
            </a:r>
            <a:r>
              <a:rPr lang="en-US" sz="2800" dirty="0"/>
              <a:t> </a:t>
            </a:r>
            <a:r>
              <a:rPr lang="en-US" sz="2800" dirty="0" err="1"/>
              <a:t>الجوع</a:t>
            </a:r>
            <a:r>
              <a:rPr lang="en-US" sz="2800" dirty="0"/>
              <a:t>، </a:t>
            </a:r>
            <a:r>
              <a:rPr lang="en-US" sz="2800" dirty="0" err="1"/>
              <a:t>الصحة</a:t>
            </a:r>
            <a:r>
              <a:rPr lang="en-US" sz="2800" dirty="0"/>
              <a:t> </a:t>
            </a:r>
            <a:r>
              <a:rPr lang="en-US" sz="2800" dirty="0" err="1"/>
              <a:t>الجيدة</a:t>
            </a:r>
            <a:r>
              <a:rPr lang="en-US" sz="2800" dirty="0"/>
              <a:t> </a:t>
            </a:r>
            <a:r>
              <a:rPr lang="en-US" sz="2800" dirty="0" err="1"/>
              <a:t>والرفاه</a:t>
            </a:r>
            <a:r>
              <a:rPr lang="en-US" sz="2800" dirty="0"/>
              <a:t>، </a:t>
            </a:r>
            <a:r>
              <a:rPr lang="en-US" sz="2800" dirty="0" err="1"/>
              <a:t>العمل</a:t>
            </a:r>
            <a:r>
              <a:rPr lang="en-US" sz="2800" dirty="0"/>
              <a:t> </a:t>
            </a:r>
            <a:r>
              <a:rPr lang="en-US" sz="2800" dirty="0" err="1"/>
              <a:t>اللائق</a:t>
            </a:r>
            <a:r>
              <a:rPr lang="en-US" sz="2800" dirty="0"/>
              <a:t> </a:t>
            </a:r>
            <a:r>
              <a:rPr lang="en-US" sz="2800" dirty="0" err="1"/>
              <a:t>والنمو</a:t>
            </a:r>
            <a:r>
              <a:rPr lang="en-US" sz="2800" dirty="0"/>
              <a:t> </a:t>
            </a:r>
            <a:r>
              <a:rPr lang="en-US" sz="2800" dirty="0" err="1"/>
              <a:t>الاقتصادي</a:t>
            </a:r>
            <a:r>
              <a:rPr lang="en-US" sz="2800" dirty="0"/>
              <a:t>.</a:t>
            </a:r>
          </a:p>
        </p:txBody>
      </p:sp>
      <p:sp>
        <p:nvSpPr>
          <p:cNvPr id="10" name="Freeform 6">
            <a:extLst>
              <a:ext uri="{FF2B5EF4-FFF2-40B4-BE49-F238E27FC236}">
                <a16:creationId xmlns:a16="http://schemas.microsoft.com/office/drawing/2014/main" id="{11A8EAE1-305E-4C3A-BEFC-FA6E5DFF04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5201754" y="392335"/>
            <a:ext cx="1802878" cy="2426365"/>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pic>
        <p:nvPicPr>
          <p:cNvPr id="18" name="Picture 18" descr="Graphical user interface, application&#10;&#10;Description automatically generated">
            <a:extLst>
              <a:ext uri="{FF2B5EF4-FFF2-40B4-BE49-F238E27FC236}">
                <a16:creationId xmlns:a16="http://schemas.microsoft.com/office/drawing/2014/main" id="{2FDAAF43-AFB3-CA3A-9687-A1F2E791EF3E}"/>
              </a:ext>
            </a:extLst>
          </p:cNvPr>
          <p:cNvPicPr>
            <a:picLocks noGrp="1" noChangeAspect="1"/>
          </p:cNvPicPr>
          <p:nvPr>
            <p:ph idx="1"/>
          </p:nvPr>
        </p:nvPicPr>
        <p:blipFill>
          <a:blip r:embed="rId2"/>
          <a:stretch>
            <a:fillRect/>
          </a:stretch>
        </p:blipFill>
        <p:spPr>
          <a:xfrm>
            <a:off x="577521" y="983771"/>
            <a:ext cx="5495925" cy="4762500"/>
          </a:xfrm>
        </p:spPr>
      </p:pic>
    </p:spTree>
    <p:extLst>
      <p:ext uri="{BB962C8B-B14F-4D97-AF65-F5344CB8AC3E}">
        <p14:creationId xmlns:p14="http://schemas.microsoft.com/office/powerpoint/2010/main" val="2051679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28DAA2-278C-DF16-394E-46DEEE766AB1}"/>
              </a:ext>
            </a:extLst>
          </p:cNvPr>
          <p:cNvSpPr>
            <a:spLocks noGrp="1"/>
          </p:cNvSpPr>
          <p:nvPr>
            <p:ph idx="1"/>
          </p:nvPr>
        </p:nvSpPr>
        <p:spPr>
          <a:xfrm>
            <a:off x="1371600" y="301925"/>
            <a:ext cx="9601200" cy="6226833"/>
          </a:xfrm>
        </p:spPr>
        <p:txBody>
          <a:bodyPr vert="horz" lIns="91440" tIns="45720" rIns="91440" bIns="45720" rtlCol="0" anchor="t">
            <a:normAutofit/>
          </a:bodyPr>
          <a:lstStyle/>
          <a:p>
            <a:pPr marL="383540" indent="-383540" algn="r">
              <a:buNone/>
            </a:pPr>
            <a:r>
              <a:rPr lang="en-US" sz="2800" dirty="0"/>
              <a:t> </a:t>
            </a:r>
            <a:r>
              <a:rPr lang="en-US" sz="2800" dirty="0" err="1"/>
              <a:t>يعتبر</a:t>
            </a:r>
            <a:r>
              <a:rPr lang="en-US" sz="2800" dirty="0"/>
              <a:t> </a:t>
            </a:r>
            <a:r>
              <a:rPr lang="en-US" sz="2800" dirty="0" err="1"/>
              <a:t>الفقرُ</a:t>
            </a:r>
            <a:r>
              <a:rPr lang="en-US" sz="2800" dirty="0"/>
              <a:t> </a:t>
            </a:r>
            <a:r>
              <a:rPr lang="en-US" sz="2800" dirty="0" err="1"/>
              <a:t>أحدَ</a:t>
            </a:r>
            <a:r>
              <a:rPr lang="en-US" sz="2800" dirty="0"/>
              <a:t> </a:t>
            </a:r>
            <a:r>
              <a:rPr lang="en-US" sz="2800" dirty="0" err="1"/>
              <a:t>الظّواهر</a:t>
            </a:r>
            <a:r>
              <a:rPr lang="en-US" sz="2800" dirty="0"/>
              <a:t> </a:t>
            </a:r>
            <a:r>
              <a:rPr lang="en-US" sz="2800" dirty="0" err="1"/>
              <a:t>الاجتماعيّة</a:t>
            </a:r>
            <a:r>
              <a:rPr lang="en-US" sz="2800" dirty="0"/>
              <a:t> </a:t>
            </a:r>
            <a:r>
              <a:rPr lang="en-US" sz="2800" dirty="0" err="1"/>
              <a:t>السّيئة</a:t>
            </a:r>
            <a:r>
              <a:rPr lang="en-US" sz="2800" dirty="0"/>
              <a:t> </a:t>
            </a:r>
            <a:r>
              <a:rPr lang="en-US" sz="2800" dirty="0" err="1"/>
              <a:t>التي</a:t>
            </a:r>
            <a:r>
              <a:rPr lang="en-US" sz="2800" dirty="0"/>
              <a:t> </a:t>
            </a:r>
            <a:r>
              <a:rPr lang="en-US" sz="2800" dirty="0" err="1"/>
              <a:t>ازدادت</a:t>
            </a:r>
            <a:r>
              <a:rPr lang="en-US" sz="2800" dirty="0"/>
              <a:t> </a:t>
            </a:r>
            <a:r>
              <a:rPr lang="en-US" sz="2800" dirty="0" err="1"/>
              <a:t>نسبتها</a:t>
            </a:r>
            <a:r>
              <a:rPr lang="en-US" sz="2800" dirty="0"/>
              <a:t> </a:t>
            </a:r>
            <a:r>
              <a:rPr lang="en-US" sz="2800" dirty="0" err="1"/>
              <a:t>في</a:t>
            </a:r>
            <a:r>
              <a:rPr lang="en-US" sz="2800" dirty="0"/>
              <a:t> </a:t>
            </a:r>
            <a:r>
              <a:rPr lang="en-US" sz="2800" dirty="0" err="1"/>
              <a:t>كثيرٍ</a:t>
            </a:r>
            <a:r>
              <a:rPr lang="en-US" sz="2800" dirty="0"/>
              <a:t> </a:t>
            </a:r>
            <a:r>
              <a:rPr lang="en-US" sz="2800" dirty="0" err="1"/>
              <a:t>من</a:t>
            </a:r>
            <a:r>
              <a:rPr lang="en-US" sz="2800" dirty="0"/>
              <a:t> </a:t>
            </a:r>
            <a:r>
              <a:rPr lang="en-US" sz="2800" dirty="0" err="1"/>
              <a:t>المجتمعات</a:t>
            </a:r>
            <a:r>
              <a:rPr lang="en-US" sz="2800" dirty="0"/>
              <a:t>، </a:t>
            </a:r>
            <a:r>
              <a:rPr lang="en-US" sz="2800" dirty="0" err="1"/>
              <a:t>ولا</a:t>
            </a:r>
            <a:r>
              <a:rPr lang="en-US" sz="2800" dirty="0"/>
              <a:t> </a:t>
            </a:r>
            <a:r>
              <a:rPr lang="en-US" sz="2800" dirty="0" err="1"/>
              <a:t>شكّ</a:t>
            </a:r>
            <a:r>
              <a:rPr lang="en-US" sz="2800" dirty="0"/>
              <a:t> </a:t>
            </a:r>
            <a:r>
              <a:rPr lang="en-US" sz="2800" dirty="0" err="1"/>
              <a:t>بأنّه</a:t>
            </a:r>
            <a:r>
              <a:rPr lang="en-US" sz="2800" dirty="0"/>
              <a:t> </a:t>
            </a:r>
            <a:r>
              <a:rPr lang="en-US" sz="2800" dirty="0" err="1"/>
              <a:t>كظاهرةٍ</a:t>
            </a:r>
            <a:r>
              <a:rPr lang="en-US" sz="2800" dirty="0"/>
              <a:t> </a:t>
            </a:r>
            <a:r>
              <a:rPr lang="en-US" sz="2800" dirty="0" err="1"/>
              <a:t>اجتماعيّة</a:t>
            </a:r>
            <a:r>
              <a:rPr lang="en-US" sz="2800" dirty="0"/>
              <a:t> </a:t>
            </a:r>
            <a:r>
              <a:rPr lang="en-US" sz="2800" dirty="0" err="1"/>
              <a:t>لها</a:t>
            </a:r>
            <a:r>
              <a:rPr lang="en-US" sz="2800" dirty="0"/>
              <a:t> </a:t>
            </a:r>
            <a:r>
              <a:rPr lang="en-US" sz="2800" dirty="0" err="1"/>
              <a:t>أسبابها</a:t>
            </a:r>
            <a:r>
              <a:rPr lang="en-US" sz="2800" dirty="0"/>
              <a:t> </a:t>
            </a:r>
            <a:r>
              <a:rPr lang="en-US" sz="2800" dirty="0" err="1"/>
              <a:t>منها</a:t>
            </a:r>
            <a:r>
              <a:rPr lang="en-US" sz="2800" dirty="0"/>
              <a:t> </a:t>
            </a:r>
            <a:r>
              <a:rPr lang="en-US" sz="2800" dirty="0" err="1"/>
              <a:t>البطالة</a:t>
            </a:r>
            <a:r>
              <a:rPr lang="en-US" sz="2800" dirty="0"/>
              <a:t>، </a:t>
            </a:r>
            <a:r>
              <a:rPr lang="en-US" sz="2800" dirty="0" err="1"/>
              <a:t>الحروب</a:t>
            </a:r>
            <a:r>
              <a:rPr lang="en-US" sz="2800" dirty="0"/>
              <a:t> </a:t>
            </a:r>
            <a:r>
              <a:rPr lang="en-US" sz="2800" dirty="0" err="1"/>
              <a:t>والكوارث</a:t>
            </a:r>
            <a:r>
              <a:rPr lang="en-US" sz="2800" dirty="0"/>
              <a:t>، </a:t>
            </a:r>
            <a:r>
              <a:rPr lang="en-US" sz="2800" dirty="0" err="1"/>
              <a:t>ارتفاع</a:t>
            </a:r>
            <a:r>
              <a:rPr lang="en-US" sz="2800" dirty="0"/>
              <a:t> </a:t>
            </a:r>
            <a:r>
              <a:rPr lang="en-US" sz="2800" dirty="0" err="1"/>
              <a:t>معدل</a:t>
            </a:r>
            <a:r>
              <a:rPr lang="en-US" sz="2800" dirty="0"/>
              <a:t> </a:t>
            </a:r>
            <a:r>
              <a:rPr lang="en-US" sz="2800" dirty="0" err="1"/>
              <a:t>النمو</a:t>
            </a:r>
            <a:r>
              <a:rPr lang="en-US" sz="2800" dirty="0"/>
              <a:t> </a:t>
            </a:r>
            <a:r>
              <a:rPr lang="en-US" sz="2800" dirty="0" err="1"/>
              <a:t>السكاني</a:t>
            </a:r>
            <a:r>
              <a:rPr lang="en-US" sz="2800" dirty="0"/>
              <a:t> و </a:t>
            </a:r>
            <a:r>
              <a:rPr lang="en-US" sz="2800" dirty="0" err="1"/>
              <a:t>ضعف</a:t>
            </a:r>
            <a:r>
              <a:rPr lang="en-US" sz="2800" dirty="0"/>
              <a:t> </a:t>
            </a:r>
            <a:r>
              <a:rPr lang="en-US" sz="2800" dirty="0" err="1"/>
              <a:t>التّحصيل</a:t>
            </a:r>
            <a:r>
              <a:rPr lang="en-US" sz="2800" dirty="0"/>
              <a:t> </a:t>
            </a:r>
            <a:r>
              <a:rPr lang="en-US" sz="2800" dirty="0" err="1"/>
              <a:t>العلمي</a:t>
            </a:r>
            <a:r>
              <a:rPr lang="en-US" sz="2800" dirty="0"/>
              <a:t> </a:t>
            </a:r>
            <a:r>
              <a:rPr lang="en-US" sz="2800" dirty="0" err="1"/>
              <a:t>في</a:t>
            </a:r>
            <a:r>
              <a:rPr lang="en-US" sz="2800" dirty="0"/>
              <a:t> </a:t>
            </a:r>
            <a:r>
              <a:rPr lang="en-US" sz="2800" dirty="0" err="1"/>
              <a:t>بعض</a:t>
            </a:r>
            <a:r>
              <a:rPr lang="en-US" sz="2800" dirty="0"/>
              <a:t> </a:t>
            </a:r>
            <a:r>
              <a:rPr lang="en-US" sz="2800" dirty="0" err="1"/>
              <a:t>المجتمعات</a:t>
            </a:r>
            <a:r>
              <a:rPr lang="en-US" sz="2800" dirty="0"/>
              <a:t> </a:t>
            </a:r>
            <a:r>
              <a:rPr lang="en-US" sz="2800" dirty="0" err="1"/>
              <a:t>وانتشار</a:t>
            </a:r>
            <a:r>
              <a:rPr lang="en-US" sz="2800" dirty="0"/>
              <a:t> </a:t>
            </a:r>
            <a:r>
              <a:rPr lang="en-US" sz="2800" dirty="0" err="1"/>
              <a:t>الجهل</a:t>
            </a:r>
            <a:r>
              <a:rPr lang="en-US" sz="2800" dirty="0"/>
              <a:t>، </a:t>
            </a:r>
            <a:r>
              <a:rPr lang="en-US" sz="2800" dirty="0" err="1"/>
              <a:t>لينجم</a:t>
            </a:r>
            <a:r>
              <a:rPr lang="en-US" sz="2800" dirty="0"/>
              <a:t> </a:t>
            </a:r>
            <a:r>
              <a:rPr lang="en-US" sz="2800" dirty="0" err="1"/>
              <a:t>عنها</a:t>
            </a:r>
            <a:r>
              <a:rPr lang="en-US" sz="2800" dirty="0"/>
              <a:t> </a:t>
            </a:r>
            <a:r>
              <a:rPr lang="en-US" sz="2800" dirty="0" err="1"/>
              <a:t>العديد</a:t>
            </a:r>
            <a:r>
              <a:rPr lang="en-US" sz="2800" dirty="0"/>
              <a:t> </a:t>
            </a:r>
            <a:r>
              <a:rPr lang="en-US" sz="2800" dirty="0" err="1"/>
              <a:t>من</a:t>
            </a:r>
            <a:r>
              <a:rPr lang="en-US" sz="2800" dirty="0"/>
              <a:t> </a:t>
            </a:r>
            <a:r>
              <a:rPr lang="en-US" sz="2800" dirty="0" err="1"/>
              <a:t>الاثار</a:t>
            </a:r>
            <a:r>
              <a:rPr lang="en-US" sz="2800" dirty="0"/>
              <a:t> </a:t>
            </a:r>
            <a:r>
              <a:rPr lang="en-US" sz="2800" dirty="0" err="1"/>
              <a:t>السلبية</a:t>
            </a:r>
            <a:r>
              <a:rPr lang="en-US" sz="2800" dirty="0"/>
              <a:t> </a:t>
            </a:r>
            <a:r>
              <a:rPr lang="en-US" sz="2800" dirty="0" err="1"/>
              <a:t>على</a:t>
            </a:r>
            <a:r>
              <a:rPr lang="en-US" sz="2800" dirty="0"/>
              <a:t> </a:t>
            </a:r>
            <a:r>
              <a:rPr lang="en-US" sz="2800" dirty="0" err="1"/>
              <a:t>الوضع</a:t>
            </a:r>
            <a:r>
              <a:rPr lang="en-US" sz="2800" dirty="0"/>
              <a:t> </a:t>
            </a:r>
            <a:r>
              <a:rPr lang="en-US" sz="2800" dirty="0" err="1"/>
              <a:t>الاقتصادي</a:t>
            </a:r>
            <a:r>
              <a:rPr lang="en-US" sz="2800" dirty="0"/>
              <a:t>، </a:t>
            </a:r>
            <a:r>
              <a:rPr lang="en-US" sz="2800" dirty="0" err="1"/>
              <a:t>التعليمي</a:t>
            </a:r>
            <a:r>
              <a:rPr lang="en-US" sz="2800" dirty="0"/>
              <a:t>، </a:t>
            </a:r>
            <a:r>
              <a:rPr lang="en-US" sz="2800" dirty="0" err="1"/>
              <a:t>الصحي</a:t>
            </a:r>
            <a:r>
              <a:rPr lang="en-US" sz="2800" dirty="0"/>
              <a:t> </a:t>
            </a:r>
            <a:r>
              <a:rPr lang="en-US" sz="2800" dirty="0" err="1"/>
              <a:t>والإجتماعي</a:t>
            </a:r>
            <a:r>
              <a:rPr lang="en-US" sz="2800" dirty="0"/>
              <a:t>.</a:t>
            </a:r>
          </a:p>
          <a:p>
            <a:pPr marL="383540" indent="-383540" algn="r">
              <a:buNone/>
            </a:pPr>
            <a:br>
              <a:rPr lang="en-US" dirty="0"/>
            </a:br>
            <a:endParaRPr lang="en-US" sz="2800" dirty="0"/>
          </a:p>
          <a:p>
            <a:pPr marL="383540" indent="-383540" algn="r">
              <a:buNone/>
            </a:pPr>
            <a:r>
              <a:rPr lang="en-US" sz="2800" dirty="0" err="1"/>
              <a:t>ومن</a:t>
            </a:r>
            <a:r>
              <a:rPr lang="en-US" sz="2800" dirty="0"/>
              <a:t> </a:t>
            </a:r>
            <a:r>
              <a:rPr lang="en-US" sz="2800" dirty="0" err="1"/>
              <a:t>الممكن</a:t>
            </a:r>
            <a:r>
              <a:rPr lang="en-US" sz="2800" dirty="0"/>
              <a:t> </a:t>
            </a:r>
            <a:r>
              <a:rPr lang="en-US" sz="2800" dirty="0" err="1"/>
              <a:t>ان</a:t>
            </a:r>
            <a:r>
              <a:rPr lang="en-US" sz="2800" dirty="0"/>
              <a:t> </a:t>
            </a:r>
            <a:r>
              <a:rPr lang="en-US" sz="2800" dirty="0" err="1"/>
              <a:t>يتم</a:t>
            </a:r>
            <a:r>
              <a:rPr lang="en-US" sz="2800" dirty="0"/>
              <a:t> </a:t>
            </a:r>
            <a:r>
              <a:rPr lang="en-US" sz="2800" dirty="0" err="1"/>
              <a:t>معالجتها</a:t>
            </a:r>
            <a:r>
              <a:rPr lang="en-US" sz="2800" dirty="0"/>
              <a:t> </a:t>
            </a:r>
            <a:r>
              <a:rPr lang="en-US" sz="2800" dirty="0" err="1"/>
              <a:t>وحلّها</a:t>
            </a:r>
            <a:r>
              <a:rPr lang="en-US" sz="2800" dirty="0"/>
              <a:t> </a:t>
            </a:r>
            <a:r>
              <a:rPr lang="en-US" sz="2800" dirty="0" err="1"/>
              <a:t>عن</a:t>
            </a:r>
            <a:r>
              <a:rPr lang="en-US" sz="2800" dirty="0"/>
              <a:t> </a:t>
            </a:r>
            <a:r>
              <a:rPr lang="en-US" sz="2800" dirty="0" err="1"/>
              <a:t>طريق</a:t>
            </a:r>
            <a:r>
              <a:rPr lang="en-US" sz="2800" dirty="0"/>
              <a:t> </a:t>
            </a:r>
            <a:r>
              <a:rPr lang="en-US" sz="2800" dirty="0" err="1"/>
              <a:t>العديد</a:t>
            </a:r>
            <a:r>
              <a:rPr lang="en-US" sz="2800" dirty="0"/>
              <a:t> </a:t>
            </a:r>
            <a:r>
              <a:rPr lang="en-US" sz="2800" dirty="0" err="1"/>
              <a:t>من</a:t>
            </a:r>
            <a:r>
              <a:rPr lang="en-US" sz="2800" dirty="0"/>
              <a:t> </a:t>
            </a:r>
            <a:r>
              <a:rPr lang="en-US" sz="2800" dirty="0" err="1"/>
              <a:t>الوسائل</a:t>
            </a:r>
            <a:r>
              <a:rPr lang="en-US" sz="2800" dirty="0"/>
              <a:t> </a:t>
            </a:r>
            <a:r>
              <a:rPr lang="en-US" sz="2800" dirty="0" err="1"/>
              <a:t>مثل</a:t>
            </a:r>
            <a:r>
              <a:rPr lang="en-US" sz="2800" dirty="0"/>
              <a:t>، </a:t>
            </a:r>
            <a:r>
              <a:rPr lang="en-US" sz="2800" dirty="0" err="1"/>
              <a:t>تأمين</a:t>
            </a:r>
            <a:r>
              <a:rPr lang="en-US" sz="2800" dirty="0"/>
              <a:t> </a:t>
            </a:r>
            <a:r>
              <a:rPr lang="en-US" sz="2800" dirty="0" err="1"/>
              <a:t>الدّولة</a:t>
            </a:r>
            <a:r>
              <a:rPr lang="en-US" sz="2800" dirty="0"/>
              <a:t> </a:t>
            </a:r>
            <a:r>
              <a:rPr lang="en-US" sz="2800" dirty="0" err="1"/>
              <a:t>لفرص</a:t>
            </a:r>
            <a:r>
              <a:rPr lang="en-US" sz="2800" dirty="0"/>
              <a:t> </a:t>
            </a:r>
            <a:r>
              <a:rPr lang="en-US" sz="2800" dirty="0" err="1"/>
              <a:t>العمل</a:t>
            </a:r>
            <a:r>
              <a:rPr lang="en-US" sz="2800" dirty="0"/>
              <a:t> </a:t>
            </a:r>
            <a:r>
              <a:rPr lang="en-US" sz="2800" dirty="0" err="1"/>
              <a:t>المناسبة</a:t>
            </a:r>
            <a:r>
              <a:rPr lang="en-US" sz="2800" dirty="0"/>
              <a:t>، </a:t>
            </a:r>
            <a:r>
              <a:rPr lang="en-US" sz="2800" dirty="0" err="1"/>
              <a:t>زيادة</a:t>
            </a:r>
            <a:r>
              <a:rPr lang="en-US" sz="2800" dirty="0"/>
              <a:t> </a:t>
            </a:r>
            <a:r>
              <a:rPr lang="en-US" sz="2800" dirty="0" err="1"/>
              <a:t>الوعي</a:t>
            </a:r>
            <a:r>
              <a:rPr lang="en-US" sz="2800" dirty="0"/>
              <a:t> </a:t>
            </a:r>
            <a:r>
              <a:rPr lang="en-US" sz="2800" dirty="0" err="1"/>
              <a:t>لاهمية</a:t>
            </a:r>
            <a:r>
              <a:rPr lang="en-US" sz="2800" dirty="0"/>
              <a:t> </a:t>
            </a:r>
            <a:r>
              <a:rPr lang="en-US" sz="2800" dirty="0" err="1"/>
              <a:t>التعليم</a:t>
            </a:r>
            <a:r>
              <a:rPr lang="en-US" sz="2800" dirty="0"/>
              <a:t> </a:t>
            </a:r>
            <a:r>
              <a:rPr lang="en-US" sz="2800" dirty="0" err="1"/>
              <a:t>وتحقيق</a:t>
            </a:r>
            <a:r>
              <a:rPr lang="en-US" sz="2800" dirty="0"/>
              <a:t> </a:t>
            </a:r>
            <a:r>
              <a:rPr lang="en-US" sz="2800" dirty="0" err="1"/>
              <a:t>التكافل</a:t>
            </a:r>
            <a:r>
              <a:rPr lang="en-US" sz="2800" dirty="0"/>
              <a:t> </a:t>
            </a:r>
            <a:r>
              <a:rPr lang="en-US" sz="2800" dirty="0" err="1"/>
              <a:t>الإجتماعي</a:t>
            </a:r>
            <a:r>
              <a:rPr lang="en-US" sz="2800" dirty="0"/>
              <a:t>.</a:t>
            </a:r>
          </a:p>
          <a:p>
            <a:pPr marL="383540" indent="-383540" algn="r">
              <a:buNone/>
            </a:pPr>
            <a:br>
              <a:rPr lang="en-US" dirty="0"/>
            </a:br>
            <a:endParaRPr lang="en-US" sz="2800" dirty="0"/>
          </a:p>
          <a:p>
            <a:pPr marL="383540" indent="-383540" algn="r">
              <a:buNone/>
            </a:pPr>
            <a:endParaRPr lang="en-US" sz="2800" dirty="0"/>
          </a:p>
        </p:txBody>
      </p:sp>
    </p:spTree>
    <p:extLst>
      <p:ext uri="{BB962C8B-B14F-4D97-AF65-F5344CB8AC3E}">
        <p14:creationId xmlns:p14="http://schemas.microsoft.com/office/powerpoint/2010/main" val="305692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75F4A0-FEAF-4F1B-9C48-7688BF9D4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1EC79F3-0DE6-47BA-9C5C-039C54F4AC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730653" y="-921117"/>
            <a:ext cx="1756584" cy="4408488"/>
          </a:xfrm>
          <a:custGeom>
            <a:avLst/>
            <a:gdLst>
              <a:gd name="connsiteX0" fmla="*/ 1756584 w 1756584"/>
              <a:gd name="connsiteY0" fmla="*/ 4408488 h 4408488"/>
              <a:gd name="connsiteX1" fmla="*/ 1756584 w 1756584"/>
              <a:gd name="connsiteY1" fmla="*/ 0 h 4408488"/>
              <a:gd name="connsiteX2" fmla="*/ 1350810 w 1756584"/>
              <a:gd name="connsiteY2" fmla="*/ 0 h 4408488"/>
              <a:gd name="connsiteX3" fmla="*/ 1350810 w 1756584"/>
              <a:gd name="connsiteY3" fmla="*/ 4024068 h 4408488"/>
              <a:gd name="connsiteX4" fmla="*/ 0 w 1756584"/>
              <a:gd name="connsiteY4" fmla="*/ 4023445 h 4408488"/>
              <a:gd name="connsiteX5" fmla="*/ 0 w 1756584"/>
              <a:gd name="connsiteY5" fmla="*/ 440848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6584" h="4408488">
                <a:moveTo>
                  <a:pt x="1756584" y="4408488"/>
                </a:moveTo>
                <a:lnTo>
                  <a:pt x="1756584" y="0"/>
                </a:lnTo>
                <a:lnTo>
                  <a:pt x="1350810" y="0"/>
                </a:lnTo>
                <a:lnTo>
                  <a:pt x="1350810" y="4024068"/>
                </a:lnTo>
                <a:lnTo>
                  <a:pt x="0" y="4023445"/>
                </a:lnTo>
                <a:lnTo>
                  <a:pt x="0" y="4408488"/>
                </a:lnTo>
                <a:close/>
              </a:path>
            </a:pathLst>
          </a:custGeom>
          <a:solidFill>
            <a:schemeClr val="tx2"/>
          </a:solidFill>
          <a:ln w="0">
            <a:noFill/>
            <a:prstDash val="solid"/>
            <a:round/>
            <a:headEnd/>
            <a:tailEnd/>
          </a:ln>
        </p:spPr>
        <p:txBody>
          <a:bodyPr wrap="square">
            <a:noAutofit/>
          </a:bodyPr>
          <a:lstStyle/>
          <a:p>
            <a:endParaRPr lang="en-US" dirty="0"/>
          </a:p>
        </p:txBody>
      </p:sp>
      <p:sp>
        <p:nvSpPr>
          <p:cNvPr id="12" name="Freeform: Shape 11">
            <a:extLst>
              <a:ext uri="{FF2B5EF4-FFF2-40B4-BE49-F238E27FC236}">
                <a16:creationId xmlns:a16="http://schemas.microsoft.com/office/drawing/2014/main" id="{C86C2B07-2A41-4CB1-9C51-F037AF417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8673443" y="2182330"/>
            <a:ext cx="1755930" cy="4408488"/>
          </a:xfrm>
          <a:custGeom>
            <a:avLst/>
            <a:gdLst>
              <a:gd name="connsiteX0" fmla="*/ 0 w 1755930"/>
              <a:gd name="connsiteY0" fmla="*/ 4023420 h 4408488"/>
              <a:gd name="connsiteX1" fmla="*/ 1 w 1755930"/>
              <a:gd name="connsiteY1" fmla="*/ 4408488 h 4408488"/>
              <a:gd name="connsiteX2" fmla="*/ 1755930 w 1755930"/>
              <a:gd name="connsiteY2" fmla="*/ 4408488 h 4408488"/>
              <a:gd name="connsiteX3" fmla="*/ 1755930 w 1755930"/>
              <a:gd name="connsiteY3" fmla="*/ 0 h 4408488"/>
              <a:gd name="connsiteX4" fmla="*/ 1350156 w 1755930"/>
              <a:gd name="connsiteY4" fmla="*/ 0 h 4408488"/>
              <a:gd name="connsiteX5" fmla="*/ 1350156 w 1755930"/>
              <a:gd name="connsiteY5" fmla="*/ 402362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5930" h="4408488">
                <a:moveTo>
                  <a:pt x="0" y="4023420"/>
                </a:moveTo>
                <a:lnTo>
                  <a:pt x="1" y="4408488"/>
                </a:lnTo>
                <a:lnTo>
                  <a:pt x="1755930" y="4408488"/>
                </a:lnTo>
                <a:lnTo>
                  <a:pt x="1755930" y="0"/>
                </a:lnTo>
                <a:lnTo>
                  <a:pt x="1350156" y="0"/>
                </a:lnTo>
                <a:lnTo>
                  <a:pt x="1350156" y="4023628"/>
                </a:lnTo>
                <a:close/>
              </a:path>
            </a:pathLst>
          </a:custGeom>
          <a:solidFill>
            <a:schemeClr val="tx2"/>
          </a:solidFill>
          <a:ln w="0">
            <a:noFill/>
            <a:prstDash val="solid"/>
            <a:round/>
            <a:headEnd/>
            <a:tailEnd/>
          </a:ln>
        </p:spPr>
      </p:sp>
      <p:sp>
        <p:nvSpPr>
          <p:cNvPr id="3" name="Content Placeholder 2">
            <a:extLst>
              <a:ext uri="{FF2B5EF4-FFF2-40B4-BE49-F238E27FC236}">
                <a16:creationId xmlns:a16="http://schemas.microsoft.com/office/drawing/2014/main" id="{90ADCBB0-1A22-3527-07C5-428BED20318D}"/>
              </a:ext>
            </a:extLst>
          </p:cNvPr>
          <p:cNvSpPr>
            <a:spLocks noGrp="1"/>
          </p:cNvSpPr>
          <p:nvPr>
            <p:ph idx="1"/>
          </p:nvPr>
        </p:nvSpPr>
        <p:spPr>
          <a:xfrm>
            <a:off x="1219201" y="1123486"/>
            <a:ext cx="9639868" cy="3516753"/>
          </a:xfrm>
        </p:spPr>
        <p:txBody>
          <a:bodyPr anchor="ctr">
            <a:normAutofit/>
          </a:bodyPr>
          <a:lstStyle/>
          <a:p>
            <a:pPr marL="0" indent="0" algn="r">
              <a:buNone/>
            </a:pPr>
            <a:r>
              <a:rPr lang="en-US" sz="2800" dirty="0" err="1"/>
              <a:t>على</a:t>
            </a:r>
            <a:r>
              <a:rPr lang="en-US" sz="2800" dirty="0"/>
              <a:t> </a:t>
            </a:r>
            <a:r>
              <a:rPr lang="en-US" sz="2800" dirty="0" err="1"/>
              <a:t>الرغم</a:t>
            </a:r>
            <a:r>
              <a:rPr lang="en-US" sz="2800" dirty="0"/>
              <a:t> </a:t>
            </a:r>
            <a:r>
              <a:rPr lang="en-US" sz="2800" dirty="0" err="1"/>
              <a:t>من</a:t>
            </a:r>
            <a:r>
              <a:rPr lang="en-US" sz="2800" dirty="0"/>
              <a:t> </a:t>
            </a:r>
            <a:r>
              <a:rPr lang="en-US" sz="2800" dirty="0" err="1"/>
              <a:t>تحديد</a:t>
            </a:r>
            <a:r>
              <a:rPr lang="en-US" sz="2800" dirty="0"/>
              <a:t> </a:t>
            </a:r>
            <a:r>
              <a:rPr lang="en-US" sz="2800" dirty="0" err="1"/>
              <a:t>يوم</a:t>
            </a:r>
            <a:r>
              <a:rPr lang="en-US" sz="2800" dirty="0"/>
              <a:t> </a:t>
            </a:r>
            <a:r>
              <a:rPr lang="en-US" sz="2800" dirty="0" err="1"/>
              <a:t>السابع</a:t>
            </a:r>
            <a:r>
              <a:rPr lang="en-US" sz="2800" dirty="0"/>
              <a:t> </a:t>
            </a:r>
            <a:r>
              <a:rPr lang="en-US" sz="2800" dirty="0" err="1"/>
              <a:t>عشر</a:t>
            </a:r>
            <a:r>
              <a:rPr lang="en-US" sz="2800" dirty="0"/>
              <a:t> </a:t>
            </a:r>
            <a:r>
              <a:rPr lang="en-US" sz="2800" dirty="0" err="1"/>
              <a:t>من</a:t>
            </a:r>
            <a:r>
              <a:rPr lang="en-US" sz="2800" dirty="0"/>
              <a:t> </a:t>
            </a:r>
            <a:r>
              <a:rPr lang="en-US" sz="2800" dirty="0" err="1"/>
              <a:t>تشرين</a:t>
            </a:r>
            <a:r>
              <a:rPr lang="en-US" sz="2800" dirty="0"/>
              <a:t> </a:t>
            </a:r>
            <a:r>
              <a:rPr lang="en-US" sz="2800" dirty="0" err="1"/>
              <a:t>الأول</a:t>
            </a:r>
            <a:r>
              <a:rPr lang="en-US" sz="2800" dirty="0"/>
              <a:t> </a:t>
            </a:r>
            <a:r>
              <a:rPr lang="en-US" sz="2800" dirty="0" err="1"/>
              <a:t>من</a:t>
            </a:r>
            <a:r>
              <a:rPr lang="en-US" sz="2800" dirty="0"/>
              <a:t> </a:t>
            </a:r>
            <a:r>
              <a:rPr lang="en-US" sz="2800" dirty="0" err="1"/>
              <a:t>كل</a:t>
            </a:r>
            <a:r>
              <a:rPr lang="en-US" sz="2800" dirty="0"/>
              <a:t> </a:t>
            </a:r>
            <a:r>
              <a:rPr lang="en-US" sz="2800" dirty="0" err="1"/>
              <a:t>عام</a:t>
            </a:r>
            <a:r>
              <a:rPr lang="en-US" sz="2800" dirty="0"/>
              <a:t> </a:t>
            </a:r>
            <a:r>
              <a:rPr lang="en-US" sz="2800" dirty="0" err="1"/>
              <a:t>ليكون</a:t>
            </a:r>
            <a:r>
              <a:rPr lang="en-US" sz="2800" dirty="0"/>
              <a:t> </a:t>
            </a:r>
            <a:r>
              <a:rPr lang="en-US" sz="2800" dirty="0" err="1"/>
              <a:t>يوماً</a:t>
            </a:r>
            <a:r>
              <a:rPr lang="en-US" sz="2800" dirty="0"/>
              <a:t> </a:t>
            </a:r>
            <a:r>
              <a:rPr lang="en-US" sz="2800" dirty="0" err="1"/>
              <a:t>دولياً</a:t>
            </a:r>
            <a:r>
              <a:rPr lang="en-US" sz="2800" dirty="0"/>
              <a:t> </a:t>
            </a:r>
            <a:r>
              <a:rPr lang="en-US" sz="2800" dirty="0" err="1"/>
              <a:t>للقضاء</a:t>
            </a:r>
            <a:r>
              <a:rPr lang="en-US" sz="2800" dirty="0"/>
              <a:t> </a:t>
            </a:r>
            <a:r>
              <a:rPr lang="en-US" sz="2800" dirty="0" err="1"/>
              <a:t>على</a:t>
            </a:r>
            <a:r>
              <a:rPr lang="en-US" sz="2800" dirty="0"/>
              <a:t> </a:t>
            </a:r>
            <a:r>
              <a:rPr lang="en-US" sz="2800" dirty="0" err="1"/>
              <a:t>الفقر</a:t>
            </a:r>
            <a:r>
              <a:rPr lang="en-US" sz="2800" dirty="0"/>
              <a:t> </a:t>
            </a:r>
            <a:r>
              <a:rPr lang="en-US" sz="2800" dirty="0" err="1"/>
              <a:t>حول</a:t>
            </a:r>
            <a:r>
              <a:rPr lang="en-US" sz="2800" dirty="0"/>
              <a:t> </a:t>
            </a:r>
            <a:r>
              <a:rPr lang="en-US" sz="2800" dirty="0" err="1"/>
              <a:t>العالم</a:t>
            </a:r>
            <a:r>
              <a:rPr lang="en-US" sz="2800" dirty="0"/>
              <a:t>، </a:t>
            </a:r>
            <a:r>
              <a:rPr lang="en-US" sz="2800" dirty="0" err="1"/>
              <a:t>بناءً</a:t>
            </a:r>
            <a:r>
              <a:rPr lang="en-US" sz="2800" dirty="0"/>
              <a:t> </a:t>
            </a:r>
            <a:r>
              <a:rPr lang="en-US" sz="2800" dirty="0" err="1"/>
              <a:t>على</a:t>
            </a:r>
            <a:r>
              <a:rPr lang="en-US" sz="2800" dirty="0"/>
              <a:t> </a:t>
            </a:r>
            <a:r>
              <a:rPr lang="en-US" sz="2800" dirty="0" err="1"/>
              <a:t>قرار</a:t>
            </a:r>
            <a:r>
              <a:rPr lang="en-US" sz="2800" dirty="0"/>
              <a:t> </a:t>
            </a:r>
            <a:r>
              <a:rPr lang="en-US" sz="2800" dirty="0" err="1"/>
              <a:t>اتخذته</a:t>
            </a:r>
            <a:r>
              <a:rPr lang="en-US" sz="2800" dirty="0"/>
              <a:t> </a:t>
            </a:r>
            <a:r>
              <a:rPr lang="en-US" sz="2800" dirty="0" err="1"/>
              <a:t>الجمعية</a:t>
            </a:r>
            <a:r>
              <a:rPr lang="en-US" sz="2800" dirty="0"/>
              <a:t> </a:t>
            </a:r>
            <a:r>
              <a:rPr lang="en-US" sz="2800" dirty="0" err="1"/>
              <a:t>العامة</a:t>
            </a:r>
            <a:r>
              <a:rPr lang="en-US" sz="2800" dirty="0"/>
              <a:t> </a:t>
            </a:r>
            <a:r>
              <a:rPr lang="en-US" sz="2800" dirty="0" err="1"/>
              <a:t>للأمم</a:t>
            </a:r>
            <a:r>
              <a:rPr lang="en-US" sz="2800" dirty="0"/>
              <a:t> </a:t>
            </a:r>
            <a:r>
              <a:rPr lang="en-US" sz="2800" dirty="0" err="1"/>
              <a:t>المتحدة</a:t>
            </a:r>
            <a:r>
              <a:rPr lang="en-US" sz="2800" dirty="0"/>
              <a:t> </a:t>
            </a:r>
            <a:r>
              <a:rPr lang="en-US" sz="2800" dirty="0" err="1"/>
              <a:t>في</a:t>
            </a:r>
            <a:r>
              <a:rPr lang="en-US" sz="2800" dirty="0"/>
              <a:t> </a:t>
            </a:r>
            <a:r>
              <a:rPr lang="en-US" sz="2800" dirty="0" err="1"/>
              <a:t>عام</a:t>
            </a:r>
            <a:r>
              <a:rPr lang="en-US" sz="2800" dirty="0"/>
              <a:t> </a:t>
            </a:r>
            <a:r>
              <a:rPr lang="en-US" sz="2800" dirty="0" err="1"/>
              <a:t>الف</a:t>
            </a:r>
            <a:r>
              <a:rPr lang="en-US" sz="2800" dirty="0"/>
              <a:t> </a:t>
            </a:r>
            <a:r>
              <a:rPr lang="en-US" sz="2800" dirty="0" err="1"/>
              <a:t>وتسعمائة</a:t>
            </a:r>
            <a:r>
              <a:rPr lang="en-US" sz="2800" dirty="0"/>
              <a:t> </a:t>
            </a:r>
            <a:r>
              <a:rPr lang="en-US" sz="2800" dirty="0" err="1"/>
              <a:t>واثنان</a:t>
            </a:r>
            <a:r>
              <a:rPr lang="en-US" sz="2800" dirty="0"/>
              <a:t> </a:t>
            </a:r>
            <a:r>
              <a:rPr lang="en-US" sz="2800" dirty="0" err="1"/>
              <a:t>وتسعون</a:t>
            </a:r>
            <a:r>
              <a:rPr lang="en-US" sz="2800" dirty="0"/>
              <a:t>، </a:t>
            </a:r>
            <a:r>
              <a:rPr lang="en-US" sz="2800" dirty="0" err="1"/>
              <a:t>لتكريم</a:t>
            </a:r>
            <a:r>
              <a:rPr lang="en-US" sz="2800" dirty="0"/>
              <a:t> </a:t>
            </a:r>
            <a:r>
              <a:rPr lang="en-US" sz="2800" dirty="0" err="1"/>
              <a:t>ضحايا</a:t>
            </a:r>
            <a:r>
              <a:rPr lang="en-US" sz="2800" dirty="0"/>
              <a:t> </a:t>
            </a:r>
            <a:r>
              <a:rPr lang="en-US" sz="2800" dirty="0" err="1"/>
              <a:t>الفقر</a:t>
            </a:r>
            <a:r>
              <a:rPr lang="en-US" sz="2800" dirty="0"/>
              <a:t> </a:t>
            </a:r>
            <a:r>
              <a:rPr lang="en-US" sz="2800" dirty="0" err="1"/>
              <a:t>الشديد</a:t>
            </a:r>
            <a:r>
              <a:rPr lang="en-US" sz="2800" dirty="0"/>
              <a:t> </a:t>
            </a:r>
            <a:r>
              <a:rPr lang="en-US" sz="2800" dirty="0" err="1"/>
              <a:t>والعنف</a:t>
            </a:r>
            <a:r>
              <a:rPr lang="en-US" sz="2800" dirty="0"/>
              <a:t> </a:t>
            </a:r>
            <a:r>
              <a:rPr lang="en-US" sz="2800" dirty="0" err="1"/>
              <a:t>والجوع</a:t>
            </a:r>
            <a:r>
              <a:rPr lang="en-US" sz="2800" dirty="0"/>
              <a:t>، </a:t>
            </a:r>
            <a:r>
              <a:rPr lang="en-US" sz="2800" dirty="0" err="1"/>
              <a:t>لم</a:t>
            </a:r>
            <a:r>
              <a:rPr lang="en-US" sz="2800" dirty="0"/>
              <a:t> </a:t>
            </a:r>
            <a:r>
              <a:rPr lang="en-US" sz="2800" dirty="0" err="1"/>
              <a:t>يؤثر</a:t>
            </a:r>
            <a:r>
              <a:rPr lang="en-US" sz="2800" dirty="0"/>
              <a:t> </a:t>
            </a:r>
            <a:r>
              <a:rPr lang="en-US" sz="2800" dirty="0" err="1"/>
              <a:t>كثيرا</a:t>
            </a:r>
            <a:r>
              <a:rPr lang="en-US" sz="2800" dirty="0"/>
              <a:t> </a:t>
            </a:r>
            <a:r>
              <a:rPr lang="en-US" sz="2800" dirty="0" err="1"/>
              <a:t>هذا</a:t>
            </a:r>
            <a:r>
              <a:rPr lang="en-US" sz="2800" dirty="0"/>
              <a:t> </a:t>
            </a:r>
            <a:r>
              <a:rPr lang="en-US" sz="2800" dirty="0" err="1"/>
              <a:t>اليوم</a:t>
            </a:r>
            <a:r>
              <a:rPr lang="en-US" sz="2800" dirty="0"/>
              <a:t> </a:t>
            </a:r>
            <a:r>
              <a:rPr lang="en-US" sz="2800" dirty="0" err="1"/>
              <a:t>على</a:t>
            </a:r>
            <a:r>
              <a:rPr lang="en-US" sz="2800" dirty="0"/>
              <a:t> </a:t>
            </a:r>
            <a:r>
              <a:rPr lang="en-US" sz="2800" dirty="0" err="1"/>
              <a:t>مكافحة</a:t>
            </a:r>
            <a:r>
              <a:rPr lang="en-US" sz="2800" dirty="0"/>
              <a:t> </a:t>
            </a:r>
            <a:r>
              <a:rPr lang="en-US" sz="2800" dirty="0" err="1"/>
              <a:t>الفقر</a:t>
            </a:r>
            <a:r>
              <a:rPr lang="en-US" sz="2800" dirty="0"/>
              <a:t> </a:t>
            </a:r>
            <a:r>
              <a:rPr lang="en-US" sz="2800" dirty="0" err="1"/>
              <a:t>بل</a:t>
            </a:r>
            <a:r>
              <a:rPr lang="en-US" sz="2800" dirty="0"/>
              <a:t> </a:t>
            </a:r>
            <a:r>
              <a:rPr lang="en-US" sz="2800" dirty="0" err="1"/>
              <a:t>استمر</a:t>
            </a:r>
            <a:r>
              <a:rPr lang="en-US" sz="2800" dirty="0"/>
              <a:t> </a:t>
            </a:r>
            <a:r>
              <a:rPr lang="en-US" sz="2800" dirty="0" err="1"/>
              <a:t>بالإزدياد</a:t>
            </a:r>
            <a:r>
              <a:rPr lang="en-US" sz="2800" dirty="0"/>
              <a:t> </a:t>
            </a:r>
            <a:r>
              <a:rPr lang="en-US" sz="2800" dirty="0" err="1"/>
              <a:t>وانتهاك</a:t>
            </a:r>
            <a:r>
              <a:rPr lang="en-US" sz="2800" dirty="0"/>
              <a:t> </a:t>
            </a:r>
            <a:r>
              <a:rPr lang="en-US" sz="2800" dirty="0" err="1"/>
              <a:t>حقوق</a:t>
            </a:r>
            <a:r>
              <a:rPr lang="en-US" sz="2800" dirty="0"/>
              <a:t> </a:t>
            </a:r>
            <a:r>
              <a:rPr lang="en-US" sz="2800" dirty="0" err="1"/>
              <a:t>الإنسان</a:t>
            </a:r>
            <a:r>
              <a:rPr lang="en-US" sz="2800" dirty="0"/>
              <a:t> </a:t>
            </a:r>
            <a:r>
              <a:rPr lang="en-US" sz="2800" dirty="0" err="1"/>
              <a:t>في</a:t>
            </a:r>
            <a:r>
              <a:rPr lang="en-US" sz="2800" dirty="0"/>
              <a:t> </a:t>
            </a:r>
            <a:r>
              <a:rPr lang="en-US" sz="2800" dirty="0" err="1"/>
              <a:t>معظم</a:t>
            </a:r>
            <a:r>
              <a:rPr lang="en-US" sz="2800" dirty="0"/>
              <a:t> </a:t>
            </a:r>
            <a:r>
              <a:rPr lang="en-US" sz="2800" dirty="0" err="1"/>
              <a:t>بلدان</a:t>
            </a:r>
            <a:r>
              <a:rPr lang="en-US" sz="2800" dirty="0"/>
              <a:t> </a:t>
            </a:r>
            <a:r>
              <a:rPr lang="en-US" sz="2800" dirty="0" err="1"/>
              <a:t>العالم</a:t>
            </a:r>
            <a:r>
              <a:rPr lang="en-US" sz="2800" dirty="0"/>
              <a:t>.</a:t>
            </a:r>
            <a:endParaRPr lang="en-US"/>
          </a:p>
        </p:txBody>
      </p:sp>
      <p:sp>
        <p:nvSpPr>
          <p:cNvPr id="14" name="Rectangle 13">
            <a:extLst>
              <a:ext uri="{FF2B5EF4-FFF2-40B4-BE49-F238E27FC236}">
                <a16:creationId xmlns:a16="http://schemas.microsoft.com/office/drawing/2014/main" id="{A3F67AAC-C977-4759-A5C8-6BC998F96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6453386"/>
            <a:ext cx="12191998" cy="4046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bg1"/>
              </a:solidFill>
            </a:endParaRPr>
          </a:p>
        </p:txBody>
      </p:sp>
    </p:spTree>
    <p:extLst>
      <p:ext uri="{BB962C8B-B14F-4D97-AF65-F5344CB8AC3E}">
        <p14:creationId xmlns:p14="http://schemas.microsoft.com/office/powerpoint/2010/main" val="259377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9"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0"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2" name="Rectangle 11">
            <a:extLst>
              <a:ext uri="{FF2B5EF4-FFF2-40B4-BE49-F238E27FC236}">
                <a16:creationId xmlns:a16="http://schemas.microsoft.com/office/drawing/2014/main" id="{70D3BB76-8949-4CF0-A2AB-B9CB0B8735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5FF39634-9D58-45BA-8073-5E672C66D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49163" y="634028"/>
            <a:ext cx="3275668" cy="3275668"/>
          </a:xfrm>
          <a:custGeom>
            <a:avLst/>
            <a:gdLst>
              <a:gd name="connsiteX0" fmla="*/ 3275668 w 3275668"/>
              <a:gd name="connsiteY0" fmla="*/ 3275668 h 3275668"/>
              <a:gd name="connsiteX1" fmla="*/ 655 w 3275668"/>
              <a:gd name="connsiteY1" fmla="*/ 3275668 h 3275668"/>
              <a:gd name="connsiteX2" fmla="*/ 0 w 3275668"/>
              <a:gd name="connsiteY2" fmla="*/ 2889925 h 3275668"/>
              <a:gd name="connsiteX3" fmla="*/ 2869894 w 3275668"/>
              <a:gd name="connsiteY3" fmla="*/ 2891248 h 3275668"/>
              <a:gd name="connsiteX4" fmla="*/ 2869894 w 3275668"/>
              <a:gd name="connsiteY4" fmla="*/ 0 h 3275668"/>
              <a:gd name="connsiteX5" fmla="*/ 3275668 w 3275668"/>
              <a:gd name="connsiteY5" fmla="*/ 0 h 3275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75668" h="3275668">
                <a:moveTo>
                  <a:pt x="3275668" y="3275668"/>
                </a:moveTo>
                <a:lnTo>
                  <a:pt x="655" y="3275668"/>
                </a:lnTo>
                <a:cubicBezTo>
                  <a:pt x="-655" y="3142531"/>
                  <a:pt x="1310" y="3023062"/>
                  <a:pt x="0" y="2889925"/>
                </a:cubicBezTo>
                <a:lnTo>
                  <a:pt x="2869894" y="2891248"/>
                </a:lnTo>
                <a:lnTo>
                  <a:pt x="2869894" y="0"/>
                </a:lnTo>
                <a:lnTo>
                  <a:pt x="3275668" y="0"/>
                </a:lnTo>
                <a:close/>
              </a:path>
            </a:pathLst>
          </a:custGeom>
          <a:solidFill>
            <a:schemeClr val="tx2"/>
          </a:solidFill>
          <a:ln w="0">
            <a:noFill/>
            <a:prstDash val="solid"/>
            <a:round/>
            <a:headEnd/>
            <a:tailEnd/>
          </a:ln>
        </p:spPr>
      </p:sp>
      <p:sp>
        <p:nvSpPr>
          <p:cNvPr id="16" name="Freeform: Shape 15">
            <a:extLst>
              <a:ext uri="{FF2B5EF4-FFF2-40B4-BE49-F238E27FC236}">
                <a16:creationId xmlns:a16="http://schemas.microsoft.com/office/drawing/2014/main" id="{1794DAEC-13A6-485F-AF0A-77F61AE6F0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049045" y="3149435"/>
            <a:ext cx="3275013" cy="3275670"/>
          </a:xfrm>
          <a:custGeom>
            <a:avLst/>
            <a:gdLst>
              <a:gd name="connsiteX0" fmla="*/ 2869239 w 3275013"/>
              <a:gd name="connsiteY0" fmla="*/ 0 h 3275670"/>
              <a:gd name="connsiteX1" fmla="*/ 3275013 w 3275013"/>
              <a:gd name="connsiteY1" fmla="*/ 0 h 3275670"/>
              <a:gd name="connsiteX2" fmla="*/ 3275013 w 3275013"/>
              <a:gd name="connsiteY2" fmla="*/ 3275670 h 3275670"/>
              <a:gd name="connsiteX3" fmla="*/ 0 w 3275013"/>
              <a:gd name="connsiteY3" fmla="*/ 3275670 h 3275670"/>
              <a:gd name="connsiteX4" fmla="*/ 0 w 3275013"/>
              <a:gd name="connsiteY4" fmla="*/ 2890368 h 3275670"/>
              <a:gd name="connsiteX5" fmla="*/ 2869239 w 3275013"/>
              <a:gd name="connsiteY5" fmla="*/ 2890809 h 327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75013" h="3275670">
                <a:moveTo>
                  <a:pt x="2869239" y="0"/>
                </a:moveTo>
                <a:lnTo>
                  <a:pt x="3275013" y="0"/>
                </a:lnTo>
                <a:lnTo>
                  <a:pt x="3275013" y="3275670"/>
                </a:lnTo>
                <a:lnTo>
                  <a:pt x="0" y="3275670"/>
                </a:lnTo>
                <a:lnTo>
                  <a:pt x="0" y="2890368"/>
                </a:lnTo>
                <a:lnTo>
                  <a:pt x="2869239" y="2890809"/>
                </a:lnTo>
                <a:close/>
              </a:path>
            </a:pathLst>
          </a:custGeom>
          <a:solidFill>
            <a:schemeClr val="tx2"/>
          </a:solidFill>
          <a:ln w="0">
            <a:noFill/>
            <a:prstDash val="solid"/>
            <a:round/>
            <a:headEnd/>
            <a:tailEnd/>
          </a:ln>
        </p:spPr>
      </p:sp>
      <p:sp>
        <p:nvSpPr>
          <p:cNvPr id="2" name="Title 1">
            <a:extLst>
              <a:ext uri="{FF2B5EF4-FFF2-40B4-BE49-F238E27FC236}">
                <a16:creationId xmlns:a16="http://schemas.microsoft.com/office/drawing/2014/main" id="{D1213BFF-5426-4AEE-369F-21532A545BE0}"/>
              </a:ext>
            </a:extLst>
          </p:cNvPr>
          <p:cNvSpPr>
            <a:spLocks noGrp="1"/>
          </p:cNvSpPr>
          <p:nvPr>
            <p:ph type="title"/>
          </p:nvPr>
        </p:nvSpPr>
        <p:spPr>
          <a:xfrm>
            <a:off x="1460091" y="1422833"/>
            <a:ext cx="6074564" cy="4204392"/>
          </a:xfrm>
        </p:spPr>
        <p:txBody>
          <a:bodyPr vert="horz" lIns="91440" tIns="45720" rIns="91440" bIns="45720" rtlCol="0" anchor="t">
            <a:normAutofit/>
          </a:bodyPr>
          <a:lstStyle/>
          <a:p>
            <a:pPr algn="r"/>
            <a:r>
              <a:rPr lang="en-US" sz="6000" b="1" cap="all" err="1"/>
              <a:t>شكراً</a:t>
            </a:r>
            <a:r>
              <a:rPr lang="en-US" sz="6000" b="1" cap="all" dirty="0"/>
              <a:t> </a:t>
            </a:r>
            <a:r>
              <a:rPr lang="en-US" sz="6000" b="1" cap="all" err="1"/>
              <a:t>لحسن</a:t>
            </a:r>
            <a:r>
              <a:rPr lang="en-US" sz="6000" b="1" cap="all" dirty="0"/>
              <a:t> </a:t>
            </a:r>
            <a:r>
              <a:rPr lang="en-US" sz="6000" b="1" cap="all" err="1"/>
              <a:t>استماعكم</a:t>
            </a:r>
            <a:br>
              <a:rPr lang="en-US" sz="6000" b="1" cap="all" dirty="0"/>
            </a:br>
            <a:br>
              <a:rPr lang="en-US" sz="6000" b="1" cap="all" dirty="0"/>
            </a:br>
            <a:r>
              <a:rPr lang="en-US" sz="3600" b="1" cap="all" dirty="0"/>
              <a:t>:</a:t>
            </a:r>
            <a:r>
              <a:rPr lang="en-US" sz="3600" b="1" cap="all" err="1"/>
              <a:t>عمل</a:t>
            </a:r>
            <a:r>
              <a:rPr lang="en-US" sz="3600" b="1" cap="all" dirty="0"/>
              <a:t> </a:t>
            </a:r>
            <a:r>
              <a:rPr lang="en-US" sz="3600" b="1" cap="all" err="1"/>
              <a:t>الطالبتان</a:t>
            </a:r>
            <a:br>
              <a:rPr lang="en-US" sz="3600" b="1" cap="all" dirty="0"/>
            </a:br>
            <a:r>
              <a:rPr lang="en-US" sz="3600" b="1" cap="all" err="1"/>
              <a:t>سدين</a:t>
            </a:r>
            <a:r>
              <a:rPr lang="en-US" sz="3600" b="1" cap="all" dirty="0"/>
              <a:t> </a:t>
            </a:r>
            <a:r>
              <a:rPr lang="en-US" sz="3600" b="1" cap="all" err="1"/>
              <a:t>ابو</a:t>
            </a:r>
            <a:r>
              <a:rPr lang="en-US" sz="3600" b="1" cap="all" dirty="0"/>
              <a:t> </a:t>
            </a:r>
            <a:r>
              <a:rPr lang="en-US" sz="3600" b="1" cap="all" err="1"/>
              <a:t>طاعة</a:t>
            </a:r>
            <a:br>
              <a:rPr lang="en-US" sz="3600" b="1" cap="all" dirty="0"/>
            </a:br>
            <a:r>
              <a:rPr lang="en-US" sz="3600" b="1" cap="all" err="1"/>
              <a:t>تالا</a:t>
            </a:r>
            <a:r>
              <a:rPr lang="en-US" sz="3600" b="1" cap="all" dirty="0"/>
              <a:t> </a:t>
            </a:r>
            <a:r>
              <a:rPr lang="en-US" sz="3600" b="1" cap="all" err="1"/>
              <a:t>طرزي</a:t>
            </a:r>
            <a:endParaRPr lang="en-US" sz="3600" b="1" cap="all"/>
          </a:p>
        </p:txBody>
      </p:sp>
    </p:spTree>
    <p:extLst>
      <p:ext uri="{BB962C8B-B14F-4D97-AF65-F5344CB8AC3E}">
        <p14:creationId xmlns:p14="http://schemas.microsoft.com/office/powerpoint/2010/main" val="355705911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TF00001241</Template>
  <TotalTime>0</TotalTime>
  <Words>0</Words>
  <Application>Microsoft Office PowerPoint</Application>
  <PresentationFormat>Widescreen</PresentationFormat>
  <Paragraphs>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Crop</vt:lpstr>
      <vt:lpstr>الفقر والجوع</vt:lpstr>
      <vt:lpstr> يعرف الفقر بأنه حالة من الحرمان الشديد للحاجات الانسانية بما في ذلك المواد الغذائية ومياه الشرب والمرافق الصحية والايواء والتعليم.  من المثير للقلق أنه رغم التقدم الذي تحقق في العالم، يعيش حوالي سبعمئة مليون شخص تحت خط الفقر المدقع، معظمهم في البلدان النامية. </vt:lpstr>
      <vt:lpstr>في العام الفين وخمسة عشر    اعتمدت الأمم المتحدة استراتيجية أسمتها أهداف التنمية المستدامة العالمية ، ووضعت لنفسها جدولا زمنيا لتحقيق هذه الأهداف لنهاية عام الفين وثلاثين.  من بين الأهداف السبعة عشر تبرز قضايا مهمة مثل؛ القضاء على الفقر، القضاء التام على الجوع، الصحة الجيدة والرفاه، العمل اللائق والنمو الاقتصادي.</vt:lpstr>
      <vt:lpstr>PowerPoint Presentation</vt:lpstr>
      <vt:lpstr>PowerPoint Presentation</vt:lpstr>
      <vt:lpstr>شكراً لحسن استماعكم  :عمل الطالبتان سدين ابو طاعة تالا طرزي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153</cp:revision>
  <dcterms:created xsi:type="dcterms:W3CDTF">2023-05-19T19:59:24Z</dcterms:created>
  <dcterms:modified xsi:type="dcterms:W3CDTF">2023-05-19T20:38:36Z</dcterms:modified>
</cp:coreProperties>
</file>