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1" r:id="rId6"/>
    <p:sldId id="260"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3DE313-1CB7-4095-ACF1-E84BA0BFC53D}"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411856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126024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2300258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5524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1022717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83DE313-1CB7-4095-ACF1-E84BA0BFC53D}"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31800725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583DE313-1CB7-4095-ACF1-E84BA0BFC53D}"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3404508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3DE313-1CB7-4095-ACF1-E84BA0BFC53D}"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670841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3DE313-1CB7-4095-ACF1-E84BA0BFC53D}"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196364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3DE313-1CB7-4095-ACF1-E84BA0BFC53D}"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1924373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83DE313-1CB7-4095-ACF1-E84BA0BFC53D}" type="datetimeFigureOut">
              <a:rPr lang="en-US" smtClean="0"/>
              <a:t>5/18/2023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906945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2619790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3DE313-1CB7-4095-ACF1-E84BA0BFC53D}" type="datetimeFigureOut">
              <a:rPr lang="en-US" smtClean="0"/>
              <a:t>5/18/2023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243112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3DE313-1CB7-4095-ACF1-E84BA0BFC53D}" type="datetimeFigureOut">
              <a:rPr lang="en-US" smtClean="0"/>
              <a:t>5/18/2023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1962116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DE313-1CB7-4095-ACF1-E84BA0BFC53D}" type="datetimeFigureOut">
              <a:rPr lang="en-US" smtClean="0"/>
              <a:t>5/18/2023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3587872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2516408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3DE313-1CB7-4095-ACF1-E84BA0BFC53D}" type="datetimeFigureOut">
              <a:rPr lang="en-US" smtClean="0"/>
              <a:t>5/18/2023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7B5820-7BF2-44C0-84DF-24B1D477744D}" type="slidenum">
              <a:rPr lang="en-US" smtClean="0"/>
              <a:t>‹#›</a:t>
            </a:fld>
            <a:endParaRPr lang="en-US"/>
          </a:p>
        </p:txBody>
      </p:sp>
    </p:spTree>
    <p:extLst>
      <p:ext uri="{BB962C8B-B14F-4D97-AF65-F5344CB8AC3E}">
        <p14:creationId xmlns:p14="http://schemas.microsoft.com/office/powerpoint/2010/main" val="3714417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583DE313-1CB7-4095-ACF1-E84BA0BFC53D}" type="datetimeFigureOut">
              <a:rPr lang="en-US" smtClean="0"/>
              <a:t>5/18/2023</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957B5820-7BF2-44C0-84DF-24B1D477744D}" type="slidenum">
              <a:rPr lang="en-US" smtClean="0"/>
              <a:t>‹#›</a:t>
            </a:fld>
            <a:endParaRPr lang="en-US"/>
          </a:p>
        </p:txBody>
      </p:sp>
    </p:spTree>
    <p:extLst>
      <p:ext uri="{BB962C8B-B14F-4D97-AF65-F5344CB8AC3E}">
        <p14:creationId xmlns:p14="http://schemas.microsoft.com/office/powerpoint/2010/main" val="136848280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ho.int/" TargetMode="External"/><Relationship Id="rId2" Type="http://schemas.openxmlformats.org/officeDocument/2006/relationships/hyperlink" Target="https://www.hsph.harvard.edu/" TargetMode="External"/><Relationship Id="rId1" Type="http://schemas.openxmlformats.org/officeDocument/2006/relationships/slideLayout" Target="../slideLayouts/slideLayout2.xml"/><Relationship Id="rId5" Type="http://schemas.openxmlformats.org/officeDocument/2006/relationships/hyperlink" Target="https://lms.nos.edu.jo/" TargetMode="External"/><Relationship Id="rId4" Type="http://schemas.openxmlformats.org/officeDocument/2006/relationships/hyperlink" Target="https://www.nhsinform.sco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04CE3-0D50-4C1E-ABE1-0CC86EF07618}"/>
              </a:ext>
            </a:extLst>
          </p:cNvPr>
          <p:cNvSpPr>
            <a:spLocks noGrp="1"/>
          </p:cNvSpPr>
          <p:nvPr>
            <p:ph type="ctrTitle"/>
          </p:nvPr>
        </p:nvSpPr>
        <p:spPr/>
        <p:txBody>
          <a:bodyPr>
            <a:normAutofit/>
          </a:bodyPr>
          <a:lstStyle/>
          <a:p>
            <a:r>
              <a:rPr lang="en-US" sz="4800" dirty="0"/>
              <a:t>The Consequences Of Stoutness &amp; Obesity </a:t>
            </a:r>
          </a:p>
        </p:txBody>
      </p:sp>
      <p:sp>
        <p:nvSpPr>
          <p:cNvPr id="3" name="Subtitle 2">
            <a:extLst>
              <a:ext uri="{FF2B5EF4-FFF2-40B4-BE49-F238E27FC236}">
                <a16:creationId xmlns:a16="http://schemas.microsoft.com/office/drawing/2014/main" id="{AE6E3310-3FFA-4EE5-AB5F-A6602D02EB18}"/>
              </a:ext>
            </a:extLst>
          </p:cNvPr>
          <p:cNvSpPr>
            <a:spLocks noGrp="1"/>
          </p:cNvSpPr>
          <p:nvPr>
            <p:ph type="subTitle" idx="1"/>
          </p:nvPr>
        </p:nvSpPr>
        <p:spPr/>
        <p:txBody>
          <a:bodyPr/>
          <a:lstStyle/>
          <a:p>
            <a:r>
              <a:rPr lang="en-US" dirty="0"/>
              <a:t>By </a:t>
            </a:r>
            <a:r>
              <a:rPr lang="en-US" dirty="0" err="1"/>
              <a:t>Raad</a:t>
            </a:r>
            <a:r>
              <a:rPr lang="en-US" dirty="0"/>
              <a:t> Azar (8f)</a:t>
            </a:r>
          </a:p>
        </p:txBody>
      </p:sp>
    </p:spTree>
    <p:extLst>
      <p:ext uri="{BB962C8B-B14F-4D97-AF65-F5344CB8AC3E}">
        <p14:creationId xmlns:p14="http://schemas.microsoft.com/office/powerpoint/2010/main" val="57669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0383D-0AFB-4963-9F96-F301C6E5A140}"/>
              </a:ext>
            </a:extLst>
          </p:cNvPr>
          <p:cNvSpPr>
            <a:spLocks noGrp="1"/>
          </p:cNvSpPr>
          <p:nvPr>
            <p:ph type="title"/>
          </p:nvPr>
        </p:nvSpPr>
        <p:spPr/>
        <p:txBody>
          <a:bodyPr/>
          <a:lstStyle/>
          <a:p>
            <a:r>
              <a:rPr lang="en-US" dirty="0"/>
              <a:t>How Obesity can occur </a:t>
            </a:r>
          </a:p>
        </p:txBody>
      </p:sp>
      <p:sp>
        <p:nvSpPr>
          <p:cNvPr id="3" name="Content Placeholder 2">
            <a:extLst>
              <a:ext uri="{FF2B5EF4-FFF2-40B4-BE49-F238E27FC236}">
                <a16:creationId xmlns:a16="http://schemas.microsoft.com/office/drawing/2014/main" id="{B0992138-2E09-4AA8-8224-A350CBE3BCF2}"/>
              </a:ext>
            </a:extLst>
          </p:cNvPr>
          <p:cNvSpPr>
            <a:spLocks noGrp="1"/>
          </p:cNvSpPr>
          <p:nvPr>
            <p:ph idx="1"/>
          </p:nvPr>
        </p:nvSpPr>
        <p:spPr/>
        <p:txBody>
          <a:bodyPr/>
          <a:lstStyle/>
          <a:p>
            <a:r>
              <a:rPr lang="en-US" dirty="0"/>
              <a:t>Obesity (</a:t>
            </a:r>
            <a:r>
              <a:rPr lang="en-US" dirty="0" err="1"/>
              <a:t>Defiened</a:t>
            </a:r>
            <a:r>
              <a:rPr lang="en-US" dirty="0"/>
              <a:t> as </a:t>
            </a:r>
            <a:r>
              <a:rPr lang="en-US" dirty="0">
                <a:effectLst/>
              </a:rPr>
              <a:t>abnormal or excessive fat accumulation) can occur for a number of reasons. It can happen due to a lack of exercise, an unhealthy diet, or even a combination of both. </a:t>
            </a:r>
          </a:p>
          <a:p>
            <a:r>
              <a:rPr lang="en-US" dirty="0">
                <a:effectLst/>
              </a:rPr>
              <a:t>The general consensus is that obesity is largely caused by eating too much and moving too little. Consuming high amounts of energy, particularly fat and sugars without burning those through exercise and physical activity, as well as results from inherited, physiological and environmental factors will for sure lead to obesity</a:t>
            </a:r>
            <a:endParaRPr lang="en-US" dirty="0"/>
          </a:p>
        </p:txBody>
      </p:sp>
    </p:spTree>
    <p:extLst>
      <p:ext uri="{BB962C8B-B14F-4D97-AF65-F5344CB8AC3E}">
        <p14:creationId xmlns:p14="http://schemas.microsoft.com/office/powerpoint/2010/main" val="302737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23CD0-7EF8-46F4-A0DB-26F48C5546B4}"/>
              </a:ext>
            </a:extLst>
          </p:cNvPr>
          <p:cNvSpPr>
            <a:spLocks noGrp="1"/>
          </p:cNvSpPr>
          <p:nvPr>
            <p:ph type="title"/>
          </p:nvPr>
        </p:nvSpPr>
        <p:spPr/>
        <p:txBody>
          <a:bodyPr/>
          <a:lstStyle/>
          <a:p>
            <a:r>
              <a:rPr lang="en-US" dirty="0"/>
              <a:t>Evidence of Obesity in youth</a:t>
            </a:r>
          </a:p>
        </p:txBody>
      </p:sp>
      <p:sp>
        <p:nvSpPr>
          <p:cNvPr id="3" name="Content Placeholder 2">
            <a:extLst>
              <a:ext uri="{FF2B5EF4-FFF2-40B4-BE49-F238E27FC236}">
                <a16:creationId xmlns:a16="http://schemas.microsoft.com/office/drawing/2014/main" id="{AEC4F8DF-2F43-41CA-BB65-3B3055544520}"/>
              </a:ext>
            </a:extLst>
          </p:cNvPr>
          <p:cNvSpPr>
            <a:spLocks noGrp="1"/>
          </p:cNvSpPr>
          <p:nvPr>
            <p:ph idx="1"/>
          </p:nvPr>
        </p:nvSpPr>
        <p:spPr/>
        <p:txBody>
          <a:bodyPr/>
          <a:lstStyle/>
          <a:p>
            <a:r>
              <a:rPr lang="en-US" dirty="0">
                <a:effectLst/>
              </a:rPr>
              <a:t>Studies demonstrated an increasing prevalence of obesity among many countries in the MENA (Middle East) region, rates of overweight and obesity were 25.6% and 34.8% among young males and 20.8% and 20.5% among young females.</a:t>
            </a:r>
          </a:p>
          <a:p>
            <a:endParaRPr lang="en-US" dirty="0">
              <a:effectLst/>
            </a:endParaRPr>
          </a:p>
          <a:p>
            <a:r>
              <a:rPr lang="en-US" dirty="0">
                <a:effectLst/>
              </a:rPr>
              <a:t>In the United States, Child Obesity rates are considerably high, where 1 in 5 children and adolescents are affected.</a:t>
            </a:r>
            <a:endParaRPr lang="en-US" dirty="0"/>
          </a:p>
        </p:txBody>
      </p:sp>
    </p:spTree>
    <p:extLst>
      <p:ext uri="{BB962C8B-B14F-4D97-AF65-F5344CB8AC3E}">
        <p14:creationId xmlns:p14="http://schemas.microsoft.com/office/powerpoint/2010/main" val="366942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58262-8E8C-4888-B9CB-EB7631BD9EE5}"/>
              </a:ext>
            </a:extLst>
          </p:cNvPr>
          <p:cNvSpPr>
            <a:spLocks noGrp="1"/>
          </p:cNvSpPr>
          <p:nvPr>
            <p:ph type="title"/>
          </p:nvPr>
        </p:nvSpPr>
        <p:spPr/>
        <p:txBody>
          <a:bodyPr/>
          <a:lstStyle/>
          <a:p>
            <a:pPr algn="l"/>
            <a:r>
              <a:rPr lang="en-US" dirty="0"/>
              <a:t>The Consequences Of Obesity (Physically)</a:t>
            </a:r>
          </a:p>
        </p:txBody>
      </p:sp>
      <p:sp>
        <p:nvSpPr>
          <p:cNvPr id="3" name="Content Placeholder 2">
            <a:extLst>
              <a:ext uri="{FF2B5EF4-FFF2-40B4-BE49-F238E27FC236}">
                <a16:creationId xmlns:a16="http://schemas.microsoft.com/office/drawing/2014/main" id="{6D6486D2-6230-4562-9A45-9FCF1515424A}"/>
              </a:ext>
            </a:extLst>
          </p:cNvPr>
          <p:cNvSpPr>
            <a:spLocks noGrp="1"/>
          </p:cNvSpPr>
          <p:nvPr>
            <p:ph idx="1"/>
          </p:nvPr>
        </p:nvSpPr>
        <p:spPr/>
        <p:txBody>
          <a:bodyPr/>
          <a:lstStyle/>
          <a:p>
            <a:r>
              <a:rPr lang="en-US" dirty="0"/>
              <a:t>Obesity can lead to an endless amount of devastating consequences, </a:t>
            </a:r>
            <a:r>
              <a:rPr lang="en-US" dirty="0">
                <a:effectLst/>
              </a:rPr>
              <a:t>Carrying all of that extra fat leads to serious health consequences such as cardiovascular disease, type 2 diabetes, musculoskeletal disorders like arthritis and major back pain. All of these conditions can lead to premature death and risks major alarming health issues</a:t>
            </a:r>
          </a:p>
          <a:p>
            <a:endParaRPr lang="en-US" dirty="0">
              <a:effectLst/>
            </a:endParaRPr>
          </a:p>
          <a:p>
            <a:r>
              <a:rPr lang="en-US" dirty="0">
                <a:effectLst/>
              </a:rPr>
              <a:t>Other Symptoms can include but not limited to: high blood pressure, high cholesterol, heart disease, sleep apnea, &amp; pancreatic diseases. </a:t>
            </a:r>
            <a:endParaRPr lang="en-US" dirty="0"/>
          </a:p>
        </p:txBody>
      </p:sp>
    </p:spTree>
    <p:extLst>
      <p:ext uri="{BB962C8B-B14F-4D97-AF65-F5344CB8AC3E}">
        <p14:creationId xmlns:p14="http://schemas.microsoft.com/office/powerpoint/2010/main" val="2659646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D09A9-FA02-45C4-AB5D-55550778FABD}"/>
              </a:ext>
            </a:extLst>
          </p:cNvPr>
          <p:cNvSpPr>
            <a:spLocks noGrp="1"/>
          </p:cNvSpPr>
          <p:nvPr>
            <p:ph type="title"/>
          </p:nvPr>
        </p:nvSpPr>
        <p:spPr/>
        <p:txBody>
          <a:bodyPr>
            <a:normAutofit fontScale="90000"/>
          </a:bodyPr>
          <a:lstStyle/>
          <a:p>
            <a:r>
              <a:rPr lang="en-US" dirty="0"/>
              <a:t>The Consequences of Obesity (Psychologically)</a:t>
            </a:r>
          </a:p>
        </p:txBody>
      </p:sp>
      <p:sp>
        <p:nvSpPr>
          <p:cNvPr id="3" name="Content Placeholder 2">
            <a:extLst>
              <a:ext uri="{FF2B5EF4-FFF2-40B4-BE49-F238E27FC236}">
                <a16:creationId xmlns:a16="http://schemas.microsoft.com/office/drawing/2014/main" id="{A598B504-C02E-4958-BA4E-0B2D1099AE3F}"/>
              </a:ext>
            </a:extLst>
          </p:cNvPr>
          <p:cNvSpPr>
            <a:spLocks noGrp="1"/>
          </p:cNvSpPr>
          <p:nvPr>
            <p:ph idx="1"/>
          </p:nvPr>
        </p:nvSpPr>
        <p:spPr/>
        <p:txBody>
          <a:bodyPr/>
          <a:lstStyle/>
          <a:p>
            <a:r>
              <a:rPr lang="en-US" dirty="0"/>
              <a:t>Obesity can have a very bad outcome on your overall mental health. Obesity can lead to a lack of confidence to go outside and poor social skills because of your frame. </a:t>
            </a:r>
          </a:p>
          <a:p>
            <a:r>
              <a:rPr lang="en-US" dirty="0"/>
              <a:t>Obesity often leads to depression, emotional &amp; behavioral disorders, low self esteem, a lack of motivation, eating disorders, impaired vision and body image, and a low quality of life, </a:t>
            </a:r>
          </a:p>
        </p:txBody>
      </p:sp>
    </p:spTree>
    <p:extLst>
      <p:ext uri="{BB962C8B-B14F-4D97-AF65-F5344CB8AC3E}">
        <p14:creationId xmlns:p14="http://schemas.microsoft.com/office/powerpoint/2010/main" val="3294124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F9BBE-B486-43EA-A70E-5943A7CF3B65}"/>
              </a:ext>
            </a:extLst>
          </p:cNvPr>
          <p:cNvSpPr>
            <a:spLocks noGrp="1"/>
          </p:cNvSpPr>
          <p:nvPr>
            <p:ph type="title"/>
          </p:nvPr>
        </p:nvSpPr>
        <p:spPr/>
        <p:txBody>
          <a:bodyPr/>
          <a:lstStyle/>
          <a:p>
            <a:r>
              <a:rPr lang="en-US" dirty="0"/>
              <a:t>How we can prevent obesity. </a:t>
            </a:r>
          </a:p>
        </p:txBody>
      </p:sp>
      <p:sp>
        <p:nvSpPr>
          <p:cNvPr id="3" name="Content Placeholder 2">
            <a:extLst>
              <a:ext uri="{FF2B5EF4-FFF2-40B4-BE49-F238E27FC236}">
                <a16:creationId xmlns:a16="http://schemas.microsoft.com/office/drawing/2014/main" id="{64C2AF5B-8569-49E8-85B9-18C8590F6EDA}"/>
              </a:ext>
            </a:extLst>
          </p:cNvPr>
          <p:cNvSpPr>
            <a:spLocks noGrp="1"/>
          </p:cNvSpPr>
          <p:nvPr>
            <p:ph idx="1"/>
          </p:nvPr>
        </p:nvSpPr>
        <p:spPr/>
        <p:txBody>
          <a:bodyPr/>
          <a:lstStyle/>
          <a:p>
            <a:r>
              <a:rPr lang="en-US" dirty="0"/>
              <a:t>Obvious solutions include </a:t>
            </a:r>
            <a:r>
              <a:rPr lang="en-US" b="1" dirty="0"/>
              <a:t>choosing healthier food alternatives</a:t>
            </a:r>
            <a:r>
              <a:rPr lang="en-US" dirty="0"/>
              <a:t> (such as whole grains, fruits and vegetables, healthy fats and proteins. And </a:t>
            </a:r>
            <a:r>
              <a:rPr lang="en-US" b="1" dirty="0"/>
              <a:t>limiting unhealthy foods</a:t>
            </a:r>
            <a:r>
              <a:rPr lang="en-US" dirty="0"/>
              <a:t>.</a:t>
            </a:r>
          </a:p>
          <a:p>
            <a:r>
              <a:rPr lang="en-US" dirty="0"/>
              <a:t>Increasing physical activity is the leading cause to prevent obesity,, limiting screen time and focusing more on exercise, cardio, and pivot your attention towards losing weight can vastly improve your physical and mental health </a:t>
            </a:r>
            <a:r>
              <a:rPr lang="en-US" dirty="0" err="1"/>
              <a:t>aswell</a:t>
            </a:r>
            <a:r>
              <a:rPr lang="en-US" dirty="0"/>
              <a:t> as lose a considerably large amount of weight.</a:t>
            </a:r>
          </a:p>
        </p:txBody>
      </p:sp>
    </p:spTree>
    <p:extLst>
      <p:ext uri="{BB962C8B-B14F-4D97-AF65-F5344CB8AC3E}">
        <p14:creationId xmlns:p14="http://schemas.microsoft.com/office/powerpoint/2010/main" val="2514927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39EB3-52D0-4DC7-9973-73DBF5A4A6A0}"/>
              </a:ext>
            </a:extLst>
          </p:cNvPr>
          <p:cNvSpPr>
            <a:spLocks noGrp="1"/>
          </p:cNvSpPr>
          <p:nvPr>
            <p:ph type="title"/>
          </p:nvPr>
        </p:nvSpPr>
        <p:spPr/>
        <p:txBody>
          <a:bodyPr/>
          <a:lstStyle/>
          <a:p>
            <a:r>
              <a:rPr lang="en-US" dirty="0"/>
              <a:t>How Schools can help to prevent obesity</a:t>
            </a:r>
          </a:p>
        </p:txBody>
      </p:sp>
      <p:sp>
        <p:nvSpPr>
          <p:cNvPr id="3" name="Content Placeholder 2">
            <a:extLst>
              <a:ext uri="{FF2B5EF4-FFF2-40B4-BE49-F238E27FC236}">
                <a16:creationId xmlns:a16="http://schemas.microsoft.com/office/drawing/2014/main" id="{DE3A3526-B526-46E0-A09D-B4973DF95992}"/>
              </a:ext>
            </a:extLst>
          </p:cNvPr>
          <p:cNvSpPr>
            <a:spLocks noGrp="1"/>
          </p:cNvSpPr>
          <p:nvPr>
            <p:ph idx="1"/>
          </p:nvPr>
        </p:nvSpPr>
        <p:spPr/>
        <p:txBody>
          <a:bodyPr/>
          <a:lstStyle/>
          <a:p>
            <a:r>
              <a:rPr lang="en-US" dirty="0"/>
              <a:t>Schools can sometimes factor into causing obesity, but on the contrary it can also help to prevent it.</a:t>
            </a:r>
          </a:p>
          <a:p>
            <a:r>
              <a:rPr lang="en-US" dirty="0">
                <a:effectLst/>
              </a:rPr>
              <a:t>Serving healthy choices in the lunch cafeteria, limiting availability and marketing of unhealthful foods and sugary drinks, and making water available to students throughout the day are some of the ways that schools can help prevent obesity.</a:t>
            </a:r>
            <a:endParaRPr lang="en-US" dirty="0"/>
          </a:p>
        </p:txBody>
      </p:sp>
    </p:spTree>
    <p:extLst>
      <p:ext uri="{BB962C8B-B14F-4D97-AF65-F5344CB8AC3E}">
        <p14:creationId xmlns:p14="http://schemas.microsoft.com/office/powerpoint/2010/main" val="1828952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2EE6B-4A99-4FF6-84EF-34BF86BFC366}"/>
              </a:ext>
            </a:extLst>
          </p:cNvPr>
          <p:cNvSpPr>
            <a:spLocks noGrp="1"/>
          </p:cNvSpPr>
          <p:nvPr>
            <p:ph type="title"/>
          </p:nvPr>
        </p:nvSpPr>
        <p:spPr/>
        <p:txBody>
          <a:bodyPr/>
          <a:lstStyle/>
          <a:p>
            <a:r>
              <a:rPr lang="en-US" dirty="0"/>
              <a:t> All Sources Used:</a:t>
            </a:r>
          </a:p>
        </p:txBody>
      </p:sp>
      <p:sp>
        <p:nvSpPr>
          <p:cNvPr id="3" name="Content Placeholder 2">
            <a:extLst>
              <a:ext uri="{FF2B5EF4-FFF2-40B4-BE49-F238E27FC236}">
                <a16:creationId xmlns:a16="http://schemas.microsoft.com/office/drawing/2014/main" id="{51256E2C-0411-4705-A0AC-A2F09331A655}"/>
              </a:ext>
            </a:extLst>
          </p:cNvPr>
          <p:cNvSpPr>
            <a:spLocks noGrp="1"/>
          </p:cNvSpPr>
          <p:nvPr>
            <p:ph idx="1"/>
          </p:nvPr>
        </p:nvSpPr>
        <p:spPr/>
        <p:txBody>
          <a:bodyPr/>
          <a:lstStyle/>
          <a:p>
            <a:pPr marL="36900" indent="0">
              <a:buNone/>
            </a:pPr>
            <a:r>
              <a:rPr lang="en-US" dirty="0">
                <a:hlinkClick r:id="rId2"/>
              </a:rPr>
              <a:t>https://www.hsph.harvard.edu</a:t>
            </a:r>
            <a:endParaRPr lang="en-US" dirty="0"/>
          </a:p>
          <a:p>
            <a:pPr marL="36900" indent="0">
              <a:buNone/>
            </a:pPr>
            <a:r>
              <a:rPr lang="en-US" dirty="0">
                <a:hlinkClick r:id="rId3"/>
              </a:rPr>
              <a:t>https://www.who.int/</a:t>
            </a:r>
            <a:endParaRPr lang="en-US" dirty="0"/>
          </a:p>
          <a:p>
            <a:pPr marL="36900" indent="0">
              <a:buNone/>
            </a:pPr>
            <a:r>
              <a:rPr lang="en-US" dirty="0">
                <a:hlinkClick r:id="rId4"/>
              </a:rPr>
              <a:t>https://www.nhsinform.scot/</a:t>
            </a:r>
            <a:endParaRPr lang="en-US" dirty="0"/>
          </a:p>
          <a:p>
            <a:pPr marL="36900" indent="0">
              <a:buNone/>
            </a:pPr>
            <a:r>
              <a:rPr lang="en-US" dirty="0">
                <a:hlinkClick r:id="rId5"/>
              </a:rPr>
              <a:t>https://lms.nos.edu.jo/</a:t>
            </a:r>
            <a:endParaRPr lang="en-US" dirty="0"/>
          </a:p>
          <a:p>
            <a:pPr marL="36900" indent="0">
              <a:buNone/>
            </a:pPr>
            <a:endParaRPr lang="en-US" dirty="0"/>
          </a:p>
        </p:txBody>
      </p:sp>
    </p:spTree>
    <p:extLst>
      <p:ext uri="{BB962C8B-B14F-4D97-AF65-F5344CB8AC3E}">
        <p14:creationId xmlns:p14="http://schemas.microsoft.com/office/powerpoint/2010/main" val="3443225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TM04033929[[fn=Slate]]</Template>
  <TotalTime>54</TotalTime>
  <Words>534</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Calisto MT</vt:lpstr>
      <vt:lpstr>Trebuchet MS</vt:lpstr>
      <vt:lpstr>Wingdings 2</vt:lpstr>
      <vt:lpstr>Slate</vt:lpstr>
      <vt:lpstr>The Consequences Of Stoutness &amp; Obesity </vt:lpstr>
      <vt:lpstr>How Obesity can occur </vt:lpstr>
      <vt:lpstr>Evidence of Obesity in youth</vt:lpstr>
      <vt:lpstr>The Consequences Of Obesity (Physically)</vt:lpstr>
      <vt:lpstr>The Consequences of Obesity (Psychologically)</vt:lpstr>
      <vt:lpstr>How we can prevent obesity. </vt:lpstr>
      <vt:lpstr>How Schools can help to prevent obesity</vt:lpstr>
      <vt:lpstr> All Sources Used: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dc:title>
  <dc:creator>B.Tannous</dc:creator>
  <cp:lastModifiedBy>B.Tannous</cp:lastModifiedBy>
  <cp:revision>7</cp:revision>
  <dcterms:created xsi:type="dcterms:W3CDTF">2023-05-18T08:57:39Z</dcterms:created>
  <dcterms:modified xsi:type="dcterms:W3CDTF">2023-05-18T09:51:44Z</dcterms:modified>
</cp:coreProperties>
</file>