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60" r:id="rId4"/>
    <p:sldId id="261" r:id="rId5"/>
    <p:sldId id="259" r:id="rId6"/>
    <p:sldId id="257"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ableStyles" Target="tableStyles.xml" /><Relationship Id="rId5" Type="http://schemas.openxmlformats.org/officeDocument/2006/relationships/slide" Target="slides/slide4.xml" /><Relationship Id="rId10"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GB"/>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5/19/2023</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5/19/2023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GB"/>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5/19/2023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GB"/>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5/19/2023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5/19/2023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5/19/2023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5/19/2023</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5/19/2023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GB"/>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5/19/2023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5/19/2023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5/19/2023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5/19/2023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5/19/2023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5/19/2023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5/19/2023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GB"/>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5/19/2023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GB"/>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5/19/2023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1.jpe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GB"/>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5/19/2023</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3" Type="http://schemas.openxmlformats.org/officeDocument/2006/relationships/hyperlink" Target="https://www.norwich.edu/news/voices-from-the-hill/4043-water-scarcity-in-jordan-an-examination-of-the-causes-behind-the-crisis#:~:text=This%20article%20argues%20the%20adverse,driving%20migrants%20to%20Jordan%20or" TargetMode="External" /><Relationship Id="rId2" Type="http://schemas.openxmlformats.org/officeDocument/2006/relationships/hyperlink" Target="https://www.unicef.org/jordan/water-sanitation-and-hygiene" TargetMode="External" /><Relationship Id="rId1" Type="http://schemas.openxmlformats.org/officeDocument/2006/relationships/slideLayout" Target="../slideLayouts/slideLayout5.xml" /><Relationship Id="rId6" Type="http://schemas.openxmlformats.org/officeDocument/2006/relationships/hyperlink" Target="https://www.usaid.gov/jordan/water-resources-environment#:~:text=Jordan%20is%20one%20of%20the,as%20it%20can%20be%20replenished" TargetMode="External" /><Relationship Id="rId5" Type="http://schemas.openxmlformats.org/officeDocument/2006/relationships/hyperlink" Target="https://borgenproject.org/sustainable-water-solutions-in-jordan/#:~:text=The%20cornerstone%20of%20developing%20sustainable,to%20water%20supply%20in%20Jordan" TargetMode="External" /><Relationship Id="rId4" Type="http://schemas.openxmlformats.org/officeDocument/2006/relationships/hyperlink" Target="https://www.globalwaters.org/wherewework/middleeast/jordan" TargetMode="Externa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DF4D8-2C6F-6E58-A7A6-68BF15165C90}"/>
              </a:ext>
            </a:extLst>
          </p:cNvPr>
          <p:cNvSpPr>
            <a:spLocks noGrp="1"/>
          </p:cNvSpPr>
          <p:nvPr>
            <p:ph type="ctrTitle"/>
          </p:nvPr>
        </p:nvSpPr>
        <p:spPr/>
        <p:txBody>
          <a:bodyPr/>
          <a:lstStyle/>
          <a:p>
            <a:r>
              <a:rPr lang="en-GB" dirty="0"/>
              <a:t>Water Crisis In Jordan</a:t>
            </a:r>
            <a:endParaRPr lang="en-US" dirty="0"/>
          </a:p>
        </p:txBody>
      </p:sp>
      <p:sp>
        <p:nvSpPr>
          <p:cNvPr id="3" name="Subtitle 2">
            <a:extLst>
              <a:ext uri="{FF2B5EF4-FFF2-40B4-BE49-F238E27FC236}">
                <a16:creationId xmlns:a16="http://schemas.microsoft.com/office/drawing/2014/main" id="{0C8D5A0F-BB77-C208-E0B3-837745D5735F}"/>
              </a:ext>
            </a:extLst>
          </p:cNvPr>
          <p:cNvSpPr>
            <a:spLocks noGrp="1"/>
          </p:cNvSpPr>
          <p:nvPr>
            <p:ph type="subTitle" idx="1"/>
          </p:nvPr>
        </p:nvSpPr>
        <p:spPr/>
        <p:txBody>
          <a:bodyPr/>
          <a:lstStyle/>
          <a:p>
            <a:r>
              <a:rPr lang="en-GB" dirty="0"/>
              <a:t>Maria </a:t>
            </a:r>
            <a:r>
              <a:rPr lang="en-GB" dirty="0" err="1"/>
              <a:t>kandah</a:t>
            </a:r>
            <a:r>
              <a:rPr lang="en-GB" dirty="0"/>
              <a:t> , </a:t>
            </a:r>
            <a:r>
              <a:rPr lang="en-GB" dirty="0" err="1"/>
              <a:t>sara</a:t>
            </a:r>
            <a:r>
              <a:rPr lang="en-GB" dirty="0"/>
              <a:t> </a:t>
            </a:r>
            <a:r>
              <a:rPr lang="en-GB" dirty="0" err="1"/>
              <a:t>Dababneh</a:t>
            </a:r>
            <a:r>
              <a:rPr lang="en-GB" dirty="0"/>
              <a:t> , </a:t>
            </a:r>
            <a:r>
              <a:rPr lang="en-GB" dirty="0" err="1"/>
              <a:t>sofia</a:t>
            </a:r>
            <a:r>
              <a:rPr lang="en-GB" dirty="0"/>
              <a:t> </a:t>
            </a:r>
            <a:r>
              <a:rPr lang="en-GB" dirty="0" err="1"/>
              <a:t>Galev</a:t>
            </a:r>
            <a:r>
              <a:rPr lang="en-GB" dirty="0"/>
              <a:t> (7D)</a:t>
            </a:r>
            <a:endParaRPr lang="en-US" dirty="0"/>
          </a:p>
        </p:txBody>
      </p:sp>
    </p:spTree>
    <p:extLst>
      <p:ext uri="{BB962C8B-B14F-4D97-AF65-F5344CB8AC3E}">
        <p14:creationId xmlns:p14="http://schemas.microsoft.com/office/powerpoint/2010/main" val="955348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2B7C4D8-3E6C-4D81-0470-1D6BA3C33572}"/>
              </a:ext>
            </a:extLst>
          </p:cNvPr>
          <p:cNvSpPr>
            <a:spLocks noGrp="1"/>
          </p:cNvSpPr>
          <p:nvPr>
            <p:ph type="body" idx="1"/>
          </p:nvPr>
        </p:nvSpPr>
        <p:spPr/>
        <p:txBody>
          <a:bodyPr/>
          <a:lstStyle/>
          <a:p>
            <a:r>
              <a:rPr lang="en-GB" dirty="0"/>
              <a:t>An introduction to water crisis in Jordan </a:t>
            </a:r>
            <a:endParaRPr lang="en-US" dirty="0"/>
          </a:p>
        </p:txBody>
      </p:sp>
      <p:sp>
        <p:nvSpPr>
          <p:cNvPr id="3" name="Content Placeholder 2">
            <a:extLst>
              <a:ext uri="{FF2B5EF4-FFF2-40B4-BE49-F238E27FC236}">
                <a16:creationId xmlns:a16="http://schemas.microsoft.com/office/drawing/2014/main" id="{58523394-0114-1139-773C-8F85CBEF0C55}"/>
              </a:ext>
            </a:extLst>
          </p:cNvPr>
          <p:cNvSpPr>
            <a:spLocks noGrp="1"/>
          </p:cNvSpPr>
          <p:nvPr>
            <p:ph sz="half" idx="2"/>
          </p:nvPr>
        </p:nvSpPr>
        <p:spPr/>
        <p:txBody>
          <a:bodyPr/>
          <a:lstStyle/>
          <a:p>
            <a:r>
              <a:rPr lang="en-GB" b="0" i="0" dirty="0">
                <a:solidFill>
                  <a:srgbClr val="415363"/>
                </a:solidFill>
                <a:effectLst/>
                <a:latin typeface="Montserrat" panose="02000000000000000000" pitchFamily="2" charset="0"/>
              </a:rPr>
              <a:t>Jordan, one of the driest countries on earth, is said to be experiencing its worst drought in 900 years. Its baseline water supply is inadequate and becoming worse with climate change. And, since the eruption of war and political unrest in the region, it has been difficult to name another country on the globe with less water per resident.</a:t>
            </a:r>
            <a:endParaRPr lang="en-US" dirty="0"/>
          </a:p>
        </p:txBody>
      </p:sp>
      <p:sp>
        <p:nvSpPr>
          <p:cNvPr id="5" name="Text Placeholder 4">
            <a:extLst>
              <a:ext uri="{FF2B5EF4-FFF2-40B4-BE49-F238E27FC236}">
                <a16:creationId xmlns:a16="http://schemas.microsoft.com/office/drawing/2014/main" id="{97F3B7EB-8464-FC52-C0D0-8467D5B481D2}"/>
              </a:ext>
            </a:extLst>
          </p:cNvPr>
          <p:cNvSpPr>
            <a:spLocks noGrp="1"/>
          </p:cNvSpPr>
          <p:nvPr>
            <p:ph type="body" sz="quarter" idx="3"/>
          </p:nvPr>
        </p:nvSpPr>
        <p:spPr/>
        <p:txBody>
          <a:bodyPr/>
          <a:lstStyle/>
          <a:p>
            <a:r>
              <a:rPr lang="en-GB" dirty="0"/>
              <a:t>Issues related to water crisis in Jordan </a:t>
            </a:r>
            <a:endParaRPr lang="en-US" dirty="0"/>
          </a:p>
        </p:txBody>
      </p:sp>
      <p:sp>
        <p:nvSpPr>
          <p:cNvPr id="6" name="Content Placeholder 5">
            <a:extLst>
              <a:ext uri="{FF2B5EF4-FFF2-40B4-BE49-F238E27FC236}">
                <a16:creationId xmlns:a16="http://schemas.microsoft.com/office/drawing/2014/main" id="{4065652B-4725-5872-C670-28C14E44ADA3}"/>
              </a:ext>
            </a:extLst>
          </p:cNvPr>
          <p:cNvSpPr>
            <a:spLocks noGrp="1"/>
          </p:cNvSpPr>
          <p:nvPr>
            <p:ph sz="quarter" idx="4"/>
          </p:nvPr>
        </p:nvSpPr>
        <p:spPr/>
        <p:txBody>
          <a:bodyPr/>
          <a:lstStyle/>
          <a:p>
            <a:r>
              <a:rPr lang="en-GB" b="0" i="0" dirty="0">
                <a:solidFill>
                  <a:srgbClr val="040C28"/>
                </a:solidFill>
                <a:effectLst/>
                <a:latin typeface="Google Sans"/>
              </a:rPr>
              <a:t>The country's namesake river is nearly running dry</a:t>
            </a:r>
            <a:r>
              <a:rPr lang="en-GB" b="0" i="0" dirty="0">
                <a:solidFill>
                  <a:srgbClr val="3C4043"/>
                </a:solidFill>
                <a:effectLst/>
                <a:latin typeface="Google Sans"/>
              </a:rPr>
              <a:t>.</a:t>
            </a:r>
          </a:p>
          <a:p>
            <a:r>
              <a:rPr lang="en-GB" b="0" i="0" dirty="0">
                <a:solidFill>
                  <a:srgbClr val="040C28"/>
                </a:solidFill>
                <a:effectLst/>
                <a:latin typeface="Google Sans"/>
              </a:rPr>
              <a:t>The water level in the dead sea is dropping close to 4 feet every year</a:t>
            </a:r>
            <a:r>
              <a:rPr lang="en-GB" b="0" i="0" dirty="0">
                <a:solidFill>
                  <a:srgbClr val="3C4043"/>
                </a:solidFill>
                <a:effectLst/>
                <a:latin typeface="Google Sans"/>
              </a:rPr>
              <a:t>. </a:t>
            </a:r>
            <a:endParaRPr lang="en-US" dirty="0"/>
          </a:p>
        </p:txBody>
      </p:sp>
    </p:spTree>
    <p:extLst>
      <p:ext uri="{BB962C8B-B14F-4D97-AF65-F5344CB8AC3E}">
        <p14:creationId xmlns:p14="http://schemas.microsoft.com/office/powerpoint/2010/main" val="1750508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D7CDA-2A58-75BC-832F-8FAA1A540B2B}"/>
              </a:ext>
            </a:extLst>
          </p:cNvPr>
          <p:cNvSpPr>
            <a:spLocks noGrp="1"/>
          </p:cNvSpPr>
          <p:nvPr>
            <p:ph type="title"/>
          </p:nvPr>
        </p:nvSpPr>
        <p:spPr/>
        <p:txBody>
          <a:bodyPr/>
          <a:lstStyle/>
          <a:p>
            <a:r>
              <a:rPr lang="en-GB" dirty="0"/>
              <a:t>Causes And Consequences Of Water Crisis In Jordan </a:t>
            </a:r>
            <a:endParaRPr lang="en-US" dirty="0"/>
          </a:p>
        </p:txBody>
      </p:sp>
      <p:sp>
        <p:nvSpPr>
          <p:cNvPr id="4" name="Text Placeholder 3">
            <a:extLst>
              <a:ext uri="{FF2B5EF4-FFF2-40B4-BE49-F238E27FC236}">
                <a16:creationId xmlns:a16="http://schemas.microsoft.com/office/drawing/2014/main" id="{78BE6579-F882-FD27-E64A-C5B15D9EE4BC}"/>
              </a:ext>
            </a:extLst>
          </p:cNvPr>
          <p:cNvSpPr>
            <a:spLocks noGrp="1"/>
          </p:cNvSpPr>
          <p:nvPr>
            <p:ph type="body" idx="1"/>
          </p:nvPr>
        </p:nvSpPr>
        <p:spPr/>
        <p:txBody>
          <a:bodyPr/>
          <a:lstStyle/>
          <a:p>
            <a:r>
              <a:rPr lang="en-GB" dirty="0"/>
              <a:t>Causes</a:t>
            </a:r>
            <a:endParaRPr lang="en-US" dirty="0"/>
          </a:p>
        </p:txBody>
      </p:sp>
      <p:sp>
        <p:nvSpPr>
          <p:cNvPr id="3" name="Content Placeholder 2">
            <a:extLst>
              <a:ext uri="{FF2B5EF4-FFF2-40B4-BE49-F238E27FC236}">
                <a16:creationId xmlns:a16="http://schemas.microsoft.com/office/drawing/2014/main" id="{C8741436-1ED4-ADD9-5500-FFE303E17AEC}"/>
              </a:ext>
            </a:extLst>
          </p:cNvPr>
          <p:cNvSpPr>
            <a:spLocks noGrp="1"/>
          </p:cNvSpPr>
          <p:nvPr>
            <p:ph sz="half" idx="2"/>
          </p:nvPr>
        </p:nvSpPr>
        <p:spPr/>
        <p:txBody>
          <a:bodyPr>
            <a:normAutofit lnSpcReduction="10000"/>
          </a:bodyPr>
          <a:lstStyle/>
          <a:p>
            <a:r>
              <a:rPr lang="en-GB" b="1" i="0" dirty="0">
                <a:solidFill>
                  <a:srgbClr val="000000"/>
                </a:solidFill>
                <a:effectLst/>
                <a:latin typeface="Source Sans Pro" panose="020B0503030403020204" pitchFamily="34" charset="0"/>
              </a:rPr>
              <a:t>Syrian Civil War - </a:t>
            </a:r>
            <a:r>
              <a:rPr lang="en-GB" b="0" i="0" dirty="0">
                <a:solidFill>
                  <a:srgbClr val="222222"/>
                </a:solidFill>
                <a:effectLst/>
                <a:latin typeface="Source Sans Pro" panose="020B0503030403020204" pitchFamily="34" charset="0"/>
              </a:rPr>
              <a:t>The consequences of the Syrian Civil War have been far-reaching and have worsened Jordan's water scarcity crisis. </a:t>
            </a:r>
          </a:p>
          <a:p>
            <a:r>
              <a:rPr lang="en-GB" b="1" i="0" dirty="0">
                <a:solidFill>
                  <a:srgbClr val="000000"/>
                </a:solidFill>
                <a:effectLst/>
                <a:latin typeface="Source Sans Pro" panose="020B0503030403020204" pitchFamily="34" charset="0"/>
              </a:rPr>
              <a:t>Immigration - </a:t>
            </a:r>
            <a:r>
              <a:rPr lang="en-GB" b="0" i="0" dirty="0">
                <a:solidFill>
                  <a:srgbClr val="222222"/>
                </a:solidFill>
                <a:effectLst/>
                <a:latin typeface="Source Sans Pro" panose="020B0503030403020204" pitchFamily="34" charset="0"/>
              </a:rPr>
              <a:t>The influx of immigrants into Jordan mainly Syrians fleeing the terrible civil war in their home country has thrown the Kingdom into further confusion over how to best handle the continued strain on their water supply.</a:t>
            </a:r>
          </a:p>
          <a:p>
            <a:endParaRPr lang="en-US" dirty="0"/>
          </a:p>
        </p:txBody>
      </p:sp>
      <p:sp>
        <p:nvSpPr>
          <p:cNvPr id="5" name="Text Placeholder 4">
            <a:extLst>
              <a:ext uri="{FF2B5EF4-FFF2-40B4-BE49-F238E27FC236}">
                <a16:creationId xmlns:a16="http://schemas.microsoft.com/office/drawing/2014/main" id="{23288ACB-0684-E352-8290-B7188ABC33F2}"/>
              </a:ext>
            </a:extLst>
          </p:cNvPr>
          <p:cNvSpPr>
            <a:spLocks noGrp="1"/>
          </p:cNvSpPr>
          <p:nvPr>
            <p:ph type="body" sz="quarter" idx="3"/>
          </p:nvPr>
        </p:nvSpPr>
        <p:spPr/>
        <p:txBody>
          <a:bodyPr/>
          <a:lstStyle/>
          <a:p>
            <a:r>
              <a:rPr lang="en-GB" dirty="0"/>
              <a:t>Consequences </a:t>
            </a:r>
            <a:endParaRPr lang="en-US" dirty="0"/>
          </a:p>
        </p:txBody>
      </p:sp>
      <p:sp>
        <p:nvSpPr>
          <p:cNvPr id="6" name="Content Placeholder 5">
            <a:extLst>
              <a:ext uri="{FF2B5EF4-FFF2-40B4-BE49-F238E27FC236}">
                <a16:creationId xmlns:a16="http://schemas.microsoft.com/office/drawing/2014/main" id="{804B0830-8207-2D4B-FDFA-D0A93D7C511E}"/>
              </a:ext>
            </a:extLst>
          </p:cNvPr>
          <p:cNvSpPr>
            <a:spLocks noGrp="1"/>
          </p:cNvSpPr>
          <p:nvPr>
            <p:ph sz="quarter" idx="4"/>
          </p:nvPr>
        </p:nvSpPr>
        <p:spPr/>
        <p:txBody>
          <a:bodyPr>
            <a:normAutofit lnSpcReduction="10000"/>
          </a:bodyPr>
          <a:lstStyle/>
          <a:p>
            <a:r>
              <a:rPr lang="en-GB" dirty="0">
                <a:solidFill>
                  <a:srgbClr val="040C28"/>
                </a:solidFill>
                <a:latin typeface="Google Sans"/>
              </a:rPr>
              <a:t>I</a:t>
            </a:r>
            <a:r>
              <a:rPr lang="en-GB" b="0" i="0" dirty="0">
                <a:solidFill>
                  <a:srgbClr val="040C28"/>
                </a:solidFill>
                <a:effectLst/>
                <a:latin typeface="Google Sans"/>
              </a:rPr>
              <a:t>ncreased operational costs and increased complexity in supply chains</a:t>
            </a:r>
            <a:r>
              <a:rPr lang="en-GB" b="0" i="0" dirty="0">
                <a:solidFill>
                  <a:srgbClr val="202124"/>
                </a:solidFill>
                <a:effectLst/>
                <a:latin typeface="Google Sans"/>
              </a:rPr>
              <a:t>. </a:t>
            </a:r>
          </a:p>
          <a:p>
            <a:r>
              <a:rPr lang="en-GB" b="0" i="0" dirty="0">
                <a:solidFill>
                  <a:srgbClr val="70757A"/>
                </a:solidFill>
                <a:effectLst/>
                <a:latin typeface="Roboto" panose="02000000000000000000" pitchFamily="2" charset="0"/>
              </a:rPr>
              <a:t> </a:t>
            </a:r>
            <a:r>
              <a:rPr lang="en-GB" dirty="0">
                <a:solidFill>
                  <a:srgbClr val="4D5156"/>
                </a:solidFill>
                <a:latin typeface="Roboto" panose="02000000000000000000" pitchFamily="2" charset="0"/>
              </a:rPr>
              <a:t>I</a:t>
            </a:r>
            <a:r>
              <a:rPr lang="en-GB" b="0" i="0" dirty="0">
                <a:solidFill>
                  <a:srgbClr val="4D5156"/>
                </a:solidFill>
                <a:effectLst/>
                <a:latin typeface="Roboto" panose="02000000000000000000" pitchFamily="2" charset="0"/>
              </a:rPr>
              <a:t>ncreased risks of soil erosion, flooding, siltation of rivers, dams and reservoirs.</a:t>
            </a:r>
            <a:endParaRPr lang="en-US" dirty="0"/>
          </a:p>
        </p:txBody>
      </p:sp>
    </p:spTree>
    <p:extLst>
      <p:ext uri="{BB962C8B-B14F-4D97-AF65-F5344CB8AC3E}">
        <p14:creationId xmlns:p14="http://schemas.microsoft.com/office/powerpoint/2010/main" val="1537009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39BDF-C19E-9958-FE93-853EE94EA334}"/>
              </a:ext>
            </a:extLst>
          </p:cNvPr>
          <p:cNvSpPr>
            <a:spLocks noGrp="1"/>
          </p:cNvSpPr>
          <p:nvPr>
            <p:ph type="title"/>
          </p:nvPr>
        </p:nvSpPr>
        <p:spPr/>
        <p:txBody>
          <a:bodyPr/>
          <a:lstStyle/>
          <a:p>
            <a:r>
              <a:rPr lang="en-GB" dirty="0"/>
              <a:t>Solutions For Water Crisis In Jordan</a:t>
            </a:r>
            <a:endParaRPr lang="en-US" dirty="0"/>
          </a:p>
        </p:txBody>
      </p:sp>
      <p:sp>
        <p:nvSpPr>
          <p:cNvPr id="3" name="Content Placeholder 2">
            <a:extLst>
              <a:ext uri="{FF2B5EF4-FFF2-40B4-BE49-F238E27FC236}">
                <a16:creationId xmlns:a16="http://schemas.microsoft.com/office/drawing/2014/main" id="{377069E4-D8FF-D3D2-4D03-D1BF0337B78F}"/>
              </a:ext>
            </a:extLst>
          </p:cNvPr>
          <p:cNvSpPr>
            <a:spLocks noGrp="1"/>
          </p:cNvSpPr>
          <p:nvPr>
            <p:ph idx="1"/>
          </p:nvPr>
        </p:nvSpPr>
        <p:spPr/>
        <p:txBody>
          <a:bodyPr/>
          <a:lstStyle/>
          <a:p>
            <a:r>
              <a:rPr lang="en-GB" b="0" i="0" dirty="0">
                <a:solidFill>
                  <a:srgbClr val="333333"/>
                </a:solidFill>
                <a:effectLst/>
                <a:latin typeface="Roboto" panose="02000000000000000000" pitchFamily="2" charset="0"/>
              </a:rPr>
              <a:t>Supporting vulnerable families in host communities with improved water systems and wastewater infrastructure that are sustainable and climate resilient and expanding coverage to unreached areas.</a:t>
            </a:r>
          </a:p>
          <a:p>
            <a:r>
              <a:rPr lang="en-GB" b="0" i="0" dirty="0">
                <a:solidFill>
                  <a:srgbClr val="333333"/>
                </a:solidFill>
                <a:effectLst/>
                <a:latin typeface="Roboto" panose="02000000000000000000" pitchFamily="2" charset="0"/>
              </a:rPr>
              <a:t>Improving WASH facilities and improved hygiene behaviours in host community schools.</a:t>
            </a:r>
          </a:p>
          <a:p>
            <a:r>
              <a:rPr lang="en-GB" b="0" i="0" dirty="0">
                <a:solidFill>
                  <a:srgbClr val="1C1B1C"/>
                </a:solidFill>
                <a:effectLst/>
                <a:latin typeface="lato" panose="02000000000000000000" pitchFamily="2" charset="0"/>
              </a:rPr>
              <a:t>The cornerstone of developing sustainable water solutions in Jordan is the Red Sea-Dead Sea Water Conveyance Project. Alongside desalination and gaining access to unusually deep aquifers, the Read-Dead project, as it is commonly known, is hailed as a “perpetual” solution to water supply in Jordan.</a:t>
            </a:r>
            <a:endParaRPr lang="en-GB" b="0" i="0" dirty="0">
              <a:solidFill>
                <a:srgbClr val="333333"/>
              </a:solidFill>
              <a:effectLst/>
              <a:latin typeface="Roboto" panose="02000000000000000000" pitchFamily="2" charset="0"/>
            </a:endParaRPr>
          </a:p>
        </p:txBody>
      </p:sp>
    </p:spTree>
    <p:extLst>
      <p:ext uri="{BB962C8B-B14F-4D97-AF65-F5344CB8AC3E}">
        <p14:creationId xmlns:p14="http://schemas.microsoft.com/office/powerpoint/2010/main" val="818056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C1596-EECA-E11A-AF04-A70E0A3DD44C}"/>
              </a:ext>
            </a:extLst>
          </p:cNvPr>
          <p:cNvSpPr>
            <a:spLocks noGrp="1"/>
          </p:cNvSpPr>
          <p:nvPr>
            <p:ph type="title"/>
          </p:nvPr>
        </p:nvSpPr>
        <p:spPr/>
        <p:txBody>
          <a:bodyPr/>
          <a:lstStyle/>
          <a:p>
            <a:r>
              <a:rPr lang="en-GB" dirty="0"/>
              <a:t>Conclusion </a:t>
            </a:r>
            <a:endParaRPr lang="en-US" dirty="0"/>
          </a:p>
        </p:txBody>
      </p:sp>
      <p:sp>
        <p:nvSpPr>
          <p:cNvPr id="3" name="Content Placeholder 2">
            <a:extLst>
              <a:ext uri="{FF2B5EF4-FFF2-40B4-BE49-F238E27FC236}">
                <a16:creationId xmlns:a16="http://schemas.microsoft.com/office/drawing/2014/main" id="{734E9DB4-1495-19DB-91E3-75B0A3769FAF}"/>
              </a:ext>
            </a:extLst>
          </p:cNvPr>
          <p:cNvSpPr>
            <a:spLocks noGrp="1"/>
          </p:cNvSpPr>
          <p:nvPr>
            <p:ph idx="1"/>
          </p:nvPr>
        </p:nvSpPr>
        <p:spPr/>
        <p:txBody>
          <a:bodyPr/>
          <a:lstStyle/>
          <a:p>
            <a:r>
              <a:rPr lang="en-GB" dirty="0">
                <a:solidFill>
                  <a:srgbClr val="222222"/>
                </a:solidFill>
                <a:latin typeface="Source Sans Pro" panose="02000000000000000000" pitchFamily="2" charset="0"/>
              </a:rPr>
              <a:t>In conclusion ,</a:t>
            </a:r>
            <a:r>
              <a:rPr lang="en-GB" b="0" i="0" dirty="0">
                <a:solidFill>
                  <a:srgbClr val="212529"/>
                </a:solidFill>
                <a:effectLst/>
                <a:latin typeface="Source Sans Pro" panose="020B0503030403020204" pitchFamily="34" charset="0"/>
              </a:rPr>
              <a:t> Jordan is facing a growing water crisis. It is naturally arid, and forecasts suggest these conditions will worsen in the coming decades.</a:t>
            </a:r>
          </a:p>
          <a:p>
            <a:r>
              <a:rPr lang="en-GB" b="0" i="0" dirty="0">
                <a:solidFill>
                  <a:srgbClr val="212721"/>
                </a:solidFill>
                <a:effectLst/>
                <a:latin typeface="Source Sans Pro Web"/>
              </a:rPr>
              <a:t>Jordan is one of the most water-scarce countries in the world. The country’s renewable water supply currently meets around two-thirds of the population’s water demands, with groundwater being used twice as quickly as it can be replenished.</a:t>
            </a:r>
            <a:endParaRPr lang="en-US" dirty="0"/>
          </a:p>
        </p:txBody>
      </p:sp>
    </p:spTree>
    <p:extLst>
      <p:ext uri="{BB962C8B-B14F-4D97-AF65-F5344CB8AC3E}">
        <p14:creationId xmlns:p14="http://schemas.microsoft.com/office/powerpoint/2010/main" val="2029142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CB4A0-77C2-4E69-8411-87000252A44C}"/>
              </a:ext>
            </a:extLst>
          </p:cNvPr>
          <p:cNvSpPr>
            <a:spLocks noGrp="1"/>
          </p:cNvSpPr>
          <p:nvPr>
            <p:ph type="title"/>
          </p:nvPr>
        </p:nvSpPr>
        <p:spPr/>
        <p:txBody>
          <a:bodyPr/>
          <a:lstStyle/>
          <a:p>
            <a:r>
              <a:rPr lang="en-GB" dirty="0"/>
              <a:t>Resources And Citation </a:t>
            </a:r>
            <a:endParaRPr lang="en-US" dirty="0"/>
          </a:p>
        </p:txBody>
      </p:sp>
      <p:sp>
        <p:nvSpPr>
          <p:cNvPr id="4" name="Text Placeholder 3">
            <a:extLst>
              <a:ext uri="{FF2B5EF4-FFF2-40B4-BE49-F238E27FC236}">
                <a16:creationId xmlns:a16="http://schemas.microsoft.com/office/drawing/2014/main" id="{D1573695-9F04-F9E7-8F34-B2C87DCD4AB6}"/>
              </a:ext>
            </a:extLst>
          </p:cNvPr>
          <p:cNvSpPr>
            <a:spLocks noGrp="1"/>
          </p:cNvSpPr>
          <p:nvPr>
            <p:ph type="body" idx="1"/>
          </p:nvPr>
        </p:nvSpPr>
        <p:spPr/>
        <p:txBody>
          <a:bodyPr/>
          <a:lstStyle/>
          <a:p>
            <a:r>
              <a:rPr lang="en-GB" dirty="0"/>
              <a:t>Resources</a:t>
            </a:r>
            <a:endParaRPr lang="en-US" dirty="0"/>
          </a:p>
        </p:txBody>
      </p:sp>
      <p:sp>
        <p:nvSpPr>
          <p:cNvPr id="3" name="Content Placeholder 2">
            <a:extLst>
              <a:ext uri="{FF2B5EF4-FFF2-40B4-BE49-F238E27FC236}">
                <a16:creationId xmlns:a16="http://schemas.microsoft.com/office/drawing/2014/main" id="{B44F5E57-6D68-8BC3-04F8-97E9F7622E72}"/>
              </a:ext>
            </a:extLst>
          </p:cNvPr>
          <p:cNvSpPr>
            <a:spLocks noGrp="1"/>
          </p:cNvSpPr>
          <p:nvPr>
            <p:ph sz="half" idx="2"/>
          </p:nvPr>
        </p:nvSpPr>
        <p:spPr/>
        <p:txBody>
          <a:bodyPr>
            <a:normAutofit fontScale="40000" lnSpcReduction="20000"/>
          </a:bodyPr>
          <a:lstStyle/>
          <a:p>
            <a:r>
              <a:rPr lang="en-US" dirty="0">
                <a:hlinkClick r:id="rId2"/>
              </a:rPr>
              <a:t>https://www.unicef.org/jordan/water-sanitation-and-hygiene</a:t>
            </a:r>
            <a:endParaRPr lang="en-GB" dirty="0"/>
          </a:p>
          <a:p>
            <a:r>
              <a:rPr lang="en-US" dirty="0">
                <a:hlinkClick r:id="rId3"/>
              </a:rPr>
              <a:t>https://www.norwich.edu/news/voices-from-the-hill/4043-water-scarcity-in-jordan-an-examination-of-the-causes-behind-the-crisis#:~:text=This%20article%20argues%20the%20adverse,driving%20migrants%20to%20Jordan%20or</a:t>
            </a:r>
            <a:endParaRPr lang="en-GB" dirty="0"/>
          </a:p>
          <a:p>
            <a:r>
              <a:rPr lang="en-GB" dirty="0">
                <a:hlinkClick r:id="rId4"/>
              </a:rPr>
              <a:t>https://www.globalwaters.org/wherewework/middleeast/jordan</a:t>
            </a:r>
            <a:endParaRPr lang="en-GB" dirty="0"/>
          </a:p>
          <a:p>
            <a:r>
              <a:rPr lang="en-GB" dirty="0">
                <a:hlinkClick r:id="rId5"/>
              </a:rPr>
              <a:t>https://borgenproject.org/sustainable-water-solutions-in-jordan/#:~:text=The%20cornerstone%20of%20developing%20sustainable,to%20water%20supply%20in%20Jordan</a:t>
            </a:r>
            <a:r>
              <a:rPr lang="en-GB" dirty="0"/>
              <a:t>.</a:t>
            </a:r>
          </a:p>
          <a:p>
            <a:r>
              <a:rPr lang="en-GB" dirty="0">
                <a:hlinkClick r:id="rId6"/>
              </a:rPr>
              <a:t>https://www.usaid.gov/jordan/water-resources-environment#:~:text=Jordan%20is%20one%20of%20the,as%20it%20can%20be%20replenished</a:t>
            </a:r>
            <a:r>
              <a:rPr lang="en-GB" dirty="0"/>
              <a:t>..</a:t>
            </a:r>
          </a:p>
          <a:p>
            <a:endParaRPr lang="en-GB" dirty="0"/>
          </a:p>
          <a:p>
            <a:endParaRPr lang="en-US" dirty="0"/>
          </a:p>
        </p:txBody>
      </p:sp>
      <p:sp>
        <p:nvSpPr>
          <p:cNvPr id="5" name="Text Placeholder 4">
            <a:extLst>
              <a:ext uri="{FF2B5EF4-FFF2-40B4-BE49-F238E27FC236}">
                <a16:creationId xmlns:a16="http://schemas.microsoft.com/office/drawing/2014/main" id="{E9C18C08-278C-A16E-150B-F506F1BB7F84}"/>
              </a:ext>
            </a:extLst>
          </p:cNvPr>
          <p:cNvSpPr>
            <a:spLocks noGrp="1"/>
          </p:cNvSpPr>
          <p:nvPr>
            <p:ph type="body" sz="quarter" idx="3"/>
          </p:nvPr>
        </p:nvSpPr>
        <p:spPr/>
        <p:txBody>
          <a:bodyPr/>
          <a:lstStyle/>
          <a:p>
            <a:r>
              <a:rPr lang="en-GB" dirty="0"/>
              <a:t>Citation </a:t>
            </a:r>
            <a:endParaRPr lang="en-US" dirty="0"/>
          </a:p>
        </p:txBody>
      </p:sp>
      <p:sp>
        <p:nvSpPr>
          <p:cNvPr id="6" name="Content Placeholder 5">
            <a:extLst>
              <a:ext uri="{FF2B5EF4-FFF2-40B4-BE49-F238E27FC236}">
                <a16:creationId xmlns:a16="http://schemas.microsoft.com/office/drawing/2014/main" id="{66F8E158-C278-079D-68B1-CDC0659871D6}"/>
              </a:ext>
            </a:extLst>
          </p:cNvPr>
          <p:cNvSpPr>
            <a:spLocks noGrp="1"/>
          </p:cNvSpPr>
          <p:nvPr>
            <p:ph sz="quarter" idx="4"/>
          </p:nvPr>
        </p:nvSpPr>
        <p:spPr/>
        <p:txBody>
          <a:bodyPr>
            <a:normAutofit fontScale="40000" lnSpcReduction="20000"/>
          </a:bodyPr>
          <a:lstStyle/>
          <a:p>
            <a:r>
              <a:rPr lang="en-GB" i="1" dirty="0">
                <a:effectLst/>
              </a:rPr>
              <a:t>Water, sanitation and hygiene</a:t>
            </a:r>
            <a:r>
              <a:rPr lang="en-GB" dirty="0">
                <a:effectLst/>
              </a:rPr>
              <a:t>. UNICEF Jordan. (2020, November 4). https://www.unicef.org/jordan/water-sanitation-and-hygiene </a:t>
            </a:r>
          </a:p>
          <a:p>
            <a:r>
              <a:rPr lang="en-GB" dirty="0">
                <a:effectLst/>
              </a:rPr>
              <a:t>Kolb, M. (2023, February 1). </a:t>
            </a:r>
            <a:r>
              <a:rPr lang="en-GB" i="1" dirty="0">
                <a:effectLst/>
              </a:rPr>
              <a:t>Matthew Kolb</a:t>
            </a:r>
            <a:r>
              <a:rPr lang="en-GB" dirty="0">
                <a:effectLst/>
              </a:rPr>
              <a:t>. Water Scarcity in Jordan: An Examination of the Causes behind the Crisis. https://www.norwich.edu/news/voices-from-the-hill/4043-water-scarcity-in-jordan-an-examination-of-the-causes-behind-the-crisis</a:t>
            </a:r>
          </a:p>
          <a:p>
            <a:r>
              <a:rPr lang="en-GB" i="1" dirty="0">
                <a:effectLst/>
              </a:rPr>
              <a:t>Jordan</a:t>
            </a:r>
            <a:r>
              <a:rPr lang="en-GB" dirty="0">
                <a:effectLst/>
              </a:rPr>
              <a:t>. Jordan | </a:t>
            </a:r>
            <a:r>
              <a:rPr lang="en-GB" dirty="0" err="1">
                <a:effectLst/>
              </a:rPr>
              <a:t>Globalwaters.org</a:t>
            </a:r>
            <a:r>
              <a:rPr lang="en-GB" dirty="0">
                <a:effectLst/>
              </a:rPr>
              <a:t>. (</a:t>
            </a:r>
            <a:r>
              <a:rPr lang="en-GB" dirty="0" err="1">
                <a:effectLst/>
              </a:rPr>
              <a:t>n.d.</a:t>
            </a:r>
            <a:r>
              <a:rPr lang="en-GB" dirty="0">
                <a:effectLst/>
              </a:rPr>
              <a:t>-a). https://www.globalwaters.org/wherewework/middleeast/jordan </a:t>
            </a:r>
          </a:p>
          <a:p>
            <a:r>
              <a:rPr lang="en-GB" dirty="0">
                <a:effectLst/>
              </a:rPr>
              <a:t>Project, B. (2019, December 18). </a:t>
            </a:r>
            <a:r>
              <a:rPr lang="en-GB" i="1" dirty="0">
                <a:effectLst/>
              </a:rPr>
              <a:t>Sustainable water solutions in Jordan also fuel diplomatic progress</a:t>
            </a:r>
            <a:r>
              <a:rPr lang="en-GB" dirty="0">
                <a:effectLst/>
              </a:rPr>
              <a:t>. The </a:t>
            </a:r>
            <a:r>
              <a:rPr lang="en-GB" dirty="0" err="1">
                <a:effectLst/>
              </a:rPr>
              <a:t>Borgen</a:t>
            </a:r>
            <a:r>
              <a:rPr lang="en-GB" dirty="0">
                <a:effectLst/>
              </a:rPr>
              <a:t> Project. </a:t>
            </a:r>
            <a:r>
              <a:rPr lang="en-GB" dirty="0"/>
              <a:t>https://borgenproject.org/sustainable-water-solutions-in-jordan/#:~:text=The%20cornerstone%20of%20developing%20sustainable,to%20water%20supply%20in%20Jordan</a:t>
            </a:r>
            <a:endParaRPr lang="en-GB" dirty="0">
              <a:effectLst/>
            </a:endParaRPr>
          </a:p>
          <a:p>
            <a:r>
              <a:rPr lang="en-GB" i="1" dirty="0">
                <a:effectLst/>
              </a:rPr>
              <a:t>Water Resources &amp; Environment: Basic page: Jordan</a:t>
            </a:r>
            <a:r>
              <a:rPr lang="en-GB" dirty="0">
                <a:effectLst/>
              </a:rPr>
              <a:t>. U.S. Agency for International Development. (2022, August 16). https://www.usaid.gov/jordan/water-resources-environment#:~:text=Jordan%20is%20one%20of%20the,as%20it%20can%20be%20replenished. </a:t>
            </a:r>
          </a:p>
          <a:p>
            <a:endParaRPr lang="en-GB" dirty="0">
              <a:effectLst/>
            </a:endParaRPr>
          </a:p>
          <a:p>
            <a:pPr marL="0" indent="0">
              <a:buNone/>
            </a:pPr>
            <a:r>
              <a:rPr lang="en-GB" dirty="0">
                <a:effectLst/>
              </a:rPr>
              <a:t>         </a:t>
            </a:r>
          </a:p>
        </p:txBody>
      </p:sp>
    </p:spTree>
    <p:extLst>
      <p:ext uri="{BB962C8B-B14F-4D97-AF65-F5344CB8AC3E}">
        <p14:creationId xmlns:p14="http://schemas.microsoft.com/office/powerpoint/2010/main" val="1974754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TF10001029">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TF10001029" id="{ED3996BA-162B-43C7-B0E2-A5CA4E649741}" vid="{187088E4-27D7-4455-856F-4A44258D82E2}"/>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6</Slides>
  <Notes>0</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TF10001029</vt:lpstr>
      <vt:lpstr>Water Crisis In Jordan</vt:lpstr>
      <vt:lpstr>PowerPoint Presentation</vt:lpstr>
      <vt:lpstr>Causes And Consequences Of Water Crisis In Jordan </vt:lpstr>
      <vt:lpstr>Solutions For Water Crisis In Jordan</vt:lpstr>
      <vt:lpstr>Conclusion </vt:lpstr>
      <vt:lpstr>Resources And Citation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Crisis In Jordan</dc:title>
  <dc:creator>mariakandah8@gmail.com</dc:creator>
  <cp:lastModifiedBy>mariakandah8@gmail.com</cp:lastModifiedBy>
  <cp:revision>2</cp:revision>
  <dcterms:created xsi:type="dcterms:W3CDTF">2023-05-14T19:23:13Z</dcterms:created>
  <dcterms:modified xsi:type="dcterms:W3CDTF">2023-05-19T08:32:47Z</dcterms:modified>
</cp:coreProperties>
</file>