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FE12B1D-2DFB-493B-ACB7-7A80350DD50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6E86D-7F41-40FE-914E-DC83D54E4705}" type="slidenum">
              <a:rPr lang="en-US" smtClean="0"/>
              <a:t>‹#›</a:t>
            </a:fld>
            <a:endParaRPr lang="en-US"/>
          </a:p>
        </p:txBody>
      </p:sp>
    </p:spTree>
    <p:extLst>
      <p:ext uri="{BB962C8B-B14F-4D97-AF65-F5344CB8AC3E}">
        <p14:creationId xmlns:p14="http://schemas.microsoft.com/office/powerpoint/2010/main" val="1891773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E12B1D-2DFB-493B-ACB7-7A80350DD50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6E86D-7F41-40FE-914E-DC83D54E4705}" type="slidenum">
              <a:rPr lang="en-US" smtClean="0"/>
              <a:t>‹#›</a:t>
            </a:fld>
            <a:endParaRPr lang="en-US"/>
          </a:p>
        </p:txBody>
      </p:sp>
    </p:spTree>
    <p:extLst>
      <p:ext uri="{BB962C8B-B14F-4D97-AF65-F5344CB8AC3E}">
        <p14:creationId xmlns:p14="http://schemas.microsoft.com/office/powerpoint/2010/main" val="28675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E12B1D-2DFB-493B-ACB7-7A80350DD50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6E86D-7F41-40FE-914E-DC83D54E470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65164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E12B1D-2DFB-493B-ACB7-7A80350DD50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6E86D-7F41-40FE-914E-DC83D54E4705}" type="slidenum">
              <a:rPr lang="en-US" smtClean="0"/>
              <a:t>‹#›</a:t>
            </a:fld>
            <a:endParaRPr lang="en-US"/>
          </a:p>
        </p:txBody>
      </p:sp>
    </p:spTree>
    <p:extLst>
      <p:ext uri="{BB962C8B-B14F-4D97-AF65-F5344CB8AC3E}">
        <p14:creationId xmlns:p14="http://schemas.microsoft.com/office/powerpoint/2010/main" val="3298592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E12B1D-2DFB-493B-ACB7-7A80350DD50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6E86D-7F41-40FE-914E-DC83D54E470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895762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E12B1D-2DFB-493B-ACB7-7A80350DD50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6E86D-7F41-40FE-914E-DC83D54E4705}" type="slidenum">
              <a:rPr lang="en-US" smtClean="0"/>
              <a:t>‹#›</a:t>
            </a:fld>
            <a:endParaRPr lang="en-US"/>
          </a:p>
        </p:txBody>
      </p:sp>
    </p:spTree>
    <p:extLst>
      <p:ext uri="{BB962C8B-B14F-4D97-AF65-F5344CB8AC3E}">
        <p14:creationId xmlns:p14="http://schemas.microsoft.com/office/powerpoint/2010/main" val="21003490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E12B1D-2DFB-493B-ACB7-7A80350DD50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6E86D-7F41-40FE-914E-DC83D54E4705}" type="slidenum">
              <a:rPr lang="en-US" smtClean="0"/>
              <a:t>‹#›</a:t>
            </a:fld>
            <a:endParaRPr lang="en-US"/>
          </a:p>
        </p:txBody>
      </p:sp>
    </p:spTree>
    <p:extLst>
      <p:ext uri="{BB962C8B-B14F-4D97-AF65-F5344CB8AC3E}">
        <p14:creationId xmlns:p14="http://schemas.microsoft.com/office/powerpoint/2010/main" val="11925593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E12B1D-2DFB-493B-ACB7-7A80350DD50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6E86D-7F41-40FE-914E-DC83D54E4705}" type="slidenum">
              <a:rPr lang="en-US" smtClean="0"/>
              <a:t>‹#›</a:t>
            </a:fld>
            <a:endParaRPr lang="en-US"/>
          </a:p>
        </p:txBody>
      </p:sp>
    </p:spTree>
    <p:extLst>
      <p:ext uri="{BB962C8B-B14F-4D97-AF65-F5344CB8AC3E}">
        <p14:creationId xmlns:p14="http://schemas.microsoft.com/office/powerpoint/2010/main" val="3905405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E12B1D-2DFB-493B-ACB7-7A80350DD50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6E86D-7F41-40FE-914E-DC83D54E4705}" type="slidenum">
              <a:rPr lang="en-US" smtClean="0"/>
              <a:t>‹#›</a:t>
            </a:fld>
            <a:endParaRPr lang="en-US"/>
          </a:p>
        </p:txBody>
      </p:sp>
    </p:spTree>
    <p:extLst>
      <p:ext uri="{BB962C8B-B14F-4D97-AF65-F5344CB8AC3E}">
        <p14:creationId xmlns:p14="http://schemas.microsoft.com/office/powerpoint/2010/main" val="125737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E12B1D-2DFB-493B-ACB7-7A80350DD50C}" type="datetimeFigureOut">
              <a:rPr lang="en-US" smtClean="0"/>
              <a:t>5/19/2023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6E86D-7F41-40FE-914E-DC83D54E4705}" type="slidenum">
              <a:rPr lang="en-US" smtClean="0"/>
              <a:t>‹#›</a:t>
            </a:fld>
            <a:endParaRPr lang="en-US"/>
          </a:p>
        </p:txBody>
      </p:sp>
    </p:spTree>
    <p:extLst>
      <p:ext uri="{BB962C8B-B14F-4D97-AF65-F5344CB8AC3E}">
        <p14:creationId xmlns:p14="http://schemas.microsoft.com/office/powerpoint/2010/main" val="3311341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FE12B1D-2DFB-493B-ACB7-7A80350DD50C}"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16E86D-7F41-40FE-914E-DC83D54E4705}" type="slidenum">
              <a:rPr lang="en-US" smtClean="0"/>
              <a:t>‹#›</a:t>
            </a:fld>
            <a:endParaRPr lang="en-US"/>
          </a:p>
        </p:txBody>
      </p:sp>
    </p:spTree>
    <p:extLst>
      <p:ext uri="{BB962C8B-B14F-4D97-AF65-F5344CB8AC3E}">
        <p14:creationId xmlns:p14="http://schemas.microsoft.com/office/powerpoint/2010/main" val="2244930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FE12B1D-2DFB-493B-ACB7-7A80350DD50C}" type="datetimeFigureOut">
              <a:rPr lang="en-US" smtClean="0"/>
              <a:t>5/19/2023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16E86D-7F41-40FE-914E-DC83D54E4705}" type="slidenum">
              <a:rPr lang="en-US" smtClean="0"/>
              <a:t>‹#›</a:t>
            </a:fld>
            <a:endParaRPr lang="en-US"/>
          </a:p>
        </p:txBody>
      </p:sp>
    </p:spTree>
    <p:extLst>
      <p:ext uri="{BB962C8B-B14F-4D97-AF65-F5344CB8AC3E}">
        <p14:creationId xmlns:p14="http://schemas.microsoft.com/office/powerpoint/2010/main" val="415290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FE12B1D-2DFB-493B-ACB7-7A80350DD50C}" type="datetimeFigureOut">
              <a:rPr lang="en-US" smtClean="0"/>
              <a:t>5/19/2023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16E86D-7F41-40FE-914E-DC83D54E4705}" type="slidenum">
              <a:rPr lang="en-US" smtClean="0"/>
              <a:t>‹#›</a:t>
            </a:fld>
            <a:endParaRPr lang="en-US"/>
          </a:p>
        </p:txBody>
      </p:sp>
    </p:spTree>
    <p:extLst>
      <p:ext uri="{BB962C8B-B14F-4D97-AF65-F5344CB8AC3E}">
        <p14:creationId xmlns:p14="http://schemas.microsoft.com/office/powerpoint/2010/main" val="4266003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E12B1D-2DFB-493B-ACB7-7A80350DD50C}" type="datetimeFigureOut">
              <a:rPr lang="en-US" smtClean="0"/>
              <a:t>5/19/2023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16E86D-7F41-40FE-914E-DC83D54E4705}" type="slidenum">
              <a:rPr lang="en-US" smtClean="0"/>
              <a:t>‹#›</a:t>
            </a:fld>
            <a:endParaRPr lang="en-US"/>
          </a:p>
        </p:txBody>
      </p:sp>
    </p:spTree>
    <p:extLst>
      <p:ext uri="{BB962C8B-B14F-4D97-AF65-F5344CB8AC3E}">
        <p14:creationId xmlns:p14="http://schemas.microsoft.com/office/powerpoint/2010/main" val="1075732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FE12B1D-2DFB-493B-ACB7-7A80350DD50C}"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16E86D-7F41-40FE-914E-DC83D54E4705}" type="slidenum">
              <a:rPr lang="en-US" smtClean="0"/>
              <a:t>‹#›</a:t>
            </a:fld>
            <a:endParaRPr lang="en-US"/>
          </a:p>
        </p:txBody>
      </p:sp>
    </p:spTree>
    <p:extLst>
      <p:ext uri="{BB962C8B-B14F-4D97-AF65-F5344CB8AC3E}">
        <p14:creationId xmlns:p14="http://schemas.microsoft.com/office/powerpoint/2010/main" val="337832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FE12B1D-2DFB-493B-ACB7-7A80350DD50C}" type="datetimeFigureOut">
              <a:rPr lang="en-US" smtClean="0"/>
              <a:t>5/19/2023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16E86D-7F41-40FE-914E-DC83D54E4705}" type="slidenum">
              <a:rPr lang="en-US" smtClean="0"/>
              <a:t>‹#›</a:t>
            </a:fld>
            <a:endParaRPr lang="en-US"/>
          </a:p>
        </p:txBody>
      </p:sp>
    </p:spTree>
    <p:extLst>
      <p:ext uri="{BB962C8B-B14F-4D97-AF65-F5344CB8AC3E}">
        <p14:creationId xmlns:p14="http://schemas.microsoft.com/office/powerpoint/2010/main" val="2798565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FE12B1D-2DFB-493B-ACB7-7A80350DD50C}" type="datetimeFigureOut">
              <a:rPr lang="en-US" smtClean="0"/>
              <a:t>5/19/2023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E16E86D-7F41-40FE-914E-DC83D54E4705}" type="slidenum">
              <a:rPr lang="en-US" smtClean="0"/>
              <a:t>‹#›</a:t>
            </a:fld>
            <a:endParaRPr lang="en-US"/>
          </a:p>
        </p:txBody>
      </p:sp>
    </p:spTree>
    <p:extLst>
      <p:ext uri="{BB962C8B-B14F-4D97-AF65-F5344CB8AC3E}">
        <p14:creationId xmlns:p14="http://schemas.microsoft.com/office/powerpoint/2010/main" val="169429869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7766936" cy="1086012"/>
          </a:xfrm>
        </p:spPr>
        <p:txBody>
          <a:bodyPr/>
          <a:lstStyle/>
          <a:p>
            <a:pPr algn="ctr"/>
            <a:r>
              <a:rPr lang="ar-IQ" sz="6000" b="1" dirty="0" smtClean="0">
                <a:latin typeface="Arabic Typesetting" panose="03020402040406030203" pitchFamily="66" charset="-78"/>
                <a:cs typeface="Arabic Typesetting" panose="03020402040406030203" pitchFamily="66" charset="-78"/>
              </a:rPr>
              <a:t>شح المياه في الاردن</a:t>
            </a:r>
            <a:endParaRPr lang="en-US" sz="6000" b="1" dirty="0">
              <a:latin typeface="Arabic Typesetting" panose="03020402040406030203" pitchFamily="66" charset="-78"/>
              <a:cs typeface="Arabic Typesetting" panose="03020402040406030203" pitchFamily="66" charset="-78"/>
            </a:endParaRPr>
          </a:p>
        </p:txBody>
      </p:sp>
      <p:sp>
        <p:nvSpPr>
          <p:cNvPr id="3" name="Subtitle 2"/>
          <p:cNvSpPr>
            <a:spLocks noGrp="1"/>
          </p:cNvSpPr>
          <p:nvPr>
            <p:ph type="subTitle" idx="1"/>
          </p:nvPr>
        </p:nvSpPr>
        <p:spPr>
          <a:xfrm>
            <a:off x="1507067" y="3490546"/>
            <a:ext cx="7766936" cy="973807"/>
          </a:xfrm>
        </p:spPr>
        <p:txBody>
          <a:bodyPr>
            <a:normAutofit/>
          </a:bodyPr>
          <a:lstStyle/>
          <a:p>
            <a:pPr algn="ctr"/>
            <a:r>
              <a:rPr lang="ar-IQ" sz="4400" b="1" dirty="0" smtClean="0">
                <a:latin typeface="Arabic Typesetting" panose="03020402040406030203" pitchFamily="66" charset="-78"/>
                <a:cs typeface="Arabic Typesetting" panose="03020402040406030203" pitchFamily="66" charset="-78"/>
              </a:rPr>
              <a:t>اعداد:تالا الوزني</a:t>
            </a:r>
            <a:endParaRPr lang="en-US" sz="4400" b="1"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32938734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207" y="501162"/>
            <a:ext cx="10515600" cy="940776"/>
          </a:xfrm>
        </p:spPr>
        <p:txBody>
          <a:bodyPr>
            <a:normAutofit fontScale="90000"/>
          </a:bodyPr>
          <a:lstStyle/>
          <a:p>
            <a:pPr algn="ctr"/>
            <a:r>
              <a:rPr lang="ar-IQ" sz="6000" b="1" dirty="0" smtClean="0">
                <a:latin typeface="Arabic Typesetting" panose="03020402040406030203" pitchFamily="66" charset="-78"/>
                <a:cs typeface="Arabic Typesetting" panose="03020402040406030203" pitchFamily="66" charset="-78"/>
              </a:rPr>
              <a:t>المقدمة</a:t>
            </a:r>
            <a:r>
              <a:rPr lang="ar-IQ" sz="8000" b="1" dirty="0" smtClean="0">
                <a:latin typeface="Arabic Typesetting" panose="03020402040406030203" pitchFamily="66" charset="-78"/>
                <a:cs typeface="Arabic Typesetting" panose="03020402040406030203" pitchFamily="66" charset="-78"/>
              </a:rPr>
              <a:t> </a:t>
            </a:r>
            <a:endParaRPr lang="en-US" sz="8000" b="1" dirty="0">
              <a:latin typeface="Arabic Typesetting" panose="03020402040406030203" pitchFamily="66" charset="-78"/>
              <a:cs typeface="Arabic Typesetting" panose="03020402040406030203" pitchFamily="66" charset="-78"/>
            </a:endParaRPr>
          </a:p>
        </p:txBody>
      </p:sp>
      <p:sp>
        <p:nvSpPr>
          <p:cNvPr id="3" name="Content Placeholder 2"/>
          <p:cNvSpPr>
            <a:spLocks noGrp="1"/>
          </p:cNvSpPr>
          <p:nvPr>
            <p:ph idx="1"/>
          </p:nvPr>
        </p:nvSpPr>
        <p:spPr>
          <a:xfrm>
            <a:off x="838200" y="1441938"/>
            <a:ext cx="10345615" cy="4778986"/>
          </a:xfrm>
        </p:spPr>
        <p:txBody>
          <a:bodyPr>
            <a:normAutofit/>
          </a:bodyPr>
          <a:lstStyle/>
          <a:p>
            <a:pPr marL="0" indent="0" algn="ctr">
              <a:buNone/>
            </a:pPr>
            <a:r>
              <a:rPr lang="ar-IQ" sz="3600" b="1" dirty="0" smtClean="0">
                <a:latin typeface="Arabic Typesetting" panose="03020402040406030203" pitchFamily="66" charset="-78"/>
                <a:cs typeface="Arabic Typesetting" panose="03020402040406030203" pitchFamily="66" charset="-78"/>
              </a:rPr>
              <a:t>يعد الماء حاجة أساسية ملحّة لاستمرار الحياة، فهي ضرورية للشرب والزراعة والصناعة ولكل مجالات الحياة، ويُعرّف شح المياه بأنّه نقص الحصول على مياه نظيفة صالحة للشرب، أو نقص في إمدادات المياه عامةً، ويحدث شح المياه بسبب ظروف بشرية أو طبيعية، وهي مشكلة خطيرة للغاية، وتّشكّل تحديًا لدى العديد من دول العالم.يعتبر الأردن واحداً من أكثر الدول التي تعاني من شُحِّ المياه، حيث يؤثّر ذلك سلباً على كافة مناحي الحياة في البلاد، وعلى القطاعات الهامّة التي تمسُّ حياة المواطنين بشكل رئيسي، ومباشر؛ خاصَّةً وأنَّ المياه تُعتبر عنصراً رئيسيّاً وهامّاً، لا يمكن الاستغناء عنه سواءً في المنازل، أو في الزراعة، أو في الصناعة.</a:t>
            </a:r>
            <a:endParaRPr lang="en-US" sz="3600" b="1"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7281204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094820" y="1850711"/>
            <a:ext cx="6987634" cy="3046988"/>
          </a:xfrm>
          <a:prstGeom prst="rect">
            <a:avLst/>
          </a:prstGeom>
          <a:noFill/>
        </p:spPr>
        <p:txBody>
          <a:bodyPr wrap="square" lIns="91440" tIns="45720" rIns="91440" bIns="45720">
            <a:spAutoFit/>
          </a:bodyPr>
          <a:lstStyle/>
          <a:p>
            <a:pPr marL="457200" indent="-457200" algn="ctr">
              <a:buFont typeface="Arial" panose="020B0604020202020204" pitchFamily="34" charset="0"/>
              <a:buChar char="•"/>
            </a:pPr>
            <a:r>
              <a:rPr lang="ar-IQ" sz="4800" b="1" cap="none" spc="0" dirty="0" smtClean="0">
                <a:ln w="0"/>
                <a:solidFill>
                  <a:schemeClr val="tx1"/>
                </a:solidFill>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مصادر المياه في الاردن</a:t>
            </a:r>
          </a:p>
          <a:p>
            <a:pPr marL="457200" indent="-457200" algn="ctr">
              <a:buFont typeface="Arial" panose="020B0604020202020204" pitchFamily="34" charset="0"/>
              <a:buChar char="•"/>
            </a:pPr>
            <a:r>
              <a:rPr lang="ar-IQ" sz="4800" b="1" dirty="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التحديات والاخطار التي تواجه المياه في </a:t>
            </a:r>
            <a:r>
              <a:rPr lang="ar-IQ" sz="4800" b="1" dirty="0" smtClean="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الاردن</a:t>
            </a:r>
            <a:endParaRPr lang="en-US" sz="4800" b="1" dirty="0" smtClean="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endParaRPr>
          </a:p>
          <a:p>
            <a:pPr marL="457200" indent="-457200" algn="ctr">
              <a:buFont typeface="Arial" panose="020B0604020202020204" pitchFamily="34" charset="0"/>
              <a:buChar char="•"/>
            </a:pPr>
            <a:r>
              <a:rPr lang="ar-IQ" sz="4800" b="1" dirty="0" smtClean="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حلول و اراء لحل مشكلة شح المياه</a:t>
            </a:r>
            <a:endParaRPr lang="ar-IQ" sz="4800" b="1" dirty="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endParaRPr>
          </a:p>
          <a:p>
            <a:pPr marL="457200" indent="-457200" algn="ctr">
              <a:buFont typeface="Arial" panose="020B0604020202020204" pitchFamily="34" charset="0"/>
              <a:buChar char="•"/>
            </a:pPr>
            <a:r>
              <a:rPr lang="ar-IQ" sz="4800" b="1" dirty="0" smtClean="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الراءي الشخصي</a:t>
            </a:r>
          </a:p>
        </p:txBody>
      </p:sp>
      <p:pic>
        <p:nvPicPr>
          <p:cNvPr id="2" name="Picture 1"/>
          <p:cNvPicPr>
            <a:picLocks noChangeAspect="1"/>
          </p:cNvPicPr>
          <p:nvPr/>
        </p:nvPicPr>
        <p:blipFill>
          <a:blip r:embed="rId2"/>
          <a:stretch>
            <a:fillRect/>
          </a:stretch>
        </p:blipFill>
        <p:spPr>
          <a:xfrm>
            <a:off x="718771" y="4475651"/>
            <a:ext cx="3105150" cy="1476375"/>
          </a:xfrm>
          <a:prstGeom prst="rect">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val="1391692322"/>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011" y="627185"/>
            <a:ext cx="8596668" cy="885092"/>
          </a:xfrm>
        </p:spPr>
        <p:txBody>
          <a:bodyPr>
            <a:noAutofit/>
          </a:bodyPr>
          <a:lstStyle/>
          <a:p>
            <a:pPr algn="ctr"/>
            <a:r>
              <a:rPr lang="ar-IQ" sz="6000" b="1" dirty="0" smtClean="0">
                <a:latin typeface="Arabic Typesetting" panose="03020402040406030203" pitchFamily="66" charset="-78"/>
                <a:cs typeface="Arabic Typesetting" panose="03020402040406030203" pitchFamily="66" charset="-78"/>
              </a:rPr>
              <a:t>مصادر المياه في الاردن</a:t>
            </a:r>
            <a:endParaRPr lang="en-US" sz="6000" b="1" dirty="0">
              <a:latin typeface="Arabic Typesetting" panose="03020402040406030203" pitchFamily="66" charset="-78"/>
              <a:cs typeface="Arabic Typesetting" panose="03020402040406030203" pitchFamily="66" charset="-78"/>
            </a:endParaRPr>
          </a:p>
        </p:txBody>
      </p:sp>
      <p:sp>
        <p:nvSpPr>
          <p:cNvPr id="3" name="Content Placeholder 2"/>
          <p:cNvSpPr>
            <a:spLocks noGrp="1"/>
          </p:cNvSpPr>
          <p:nvPr>
            <p:ph idx="1"/>
          </p:nvPr>
        </p:nvSpPr>
        <p:spPr>
          <a:xfrm>
            <a:off x="967480" y="1617785"/>
            <a:ext cx="8596668" cy="4529085"/>
          </a:xfrm>
        </p:spPr>
        <p:txBody>
          <a:bodyPr/>
          <a:lstStyle/>
          <a:p>
            <a:pPr algn="ctr">
              <a:buFont typeface="Courier New" panose="02070309020205020404" pitchFamily="49" charset="0"/>
              <a:buChar char="o"/>
            </a:pPr>
            <a:r>
              <a:rPr lang="ar-IQ" sz="3600" b="1" dirty="0" smtClean="0">
                <a:latin typeface="Arabic Typesetting" panose="03020402040406030203" pitchFamily="66" charset="-78"/>
                <a:cs typeface="Arabic Typesetting" panose="03020402040406030203" pitchFamily="66" charset="-78"/>
              </a:rPr>
              <a:t>اولاتقسم الى المصادرالتقليديه وتتمثل في الانهار والبحيرات بالاضافه الى مياه الابار(مياه الامطار)  وتعتبر  من المصادر المتجدده</a:t>
            </a:r>
          </a:p>
          <a:p>
            <a:pPr algn="ctr">
              <a:buFont typeface="Courier New" panose="02070309020205020404" pitchFamily="49" charset="0"/>
              <a:buChar char="o"/>
            </a:pPr>
            <a:r>
              <a:rPr lang="ar-IQ" sz="3600" b="1" dirty="0" smtClean="0">
                <a:latin typeface="Arabic Typesetting" panose="03020402040406030203" pitchFamily="66" charset="-78"/>
                <a:cs typeface="Arabic Typesetting" panose="03020402040406030203" pitchFamily="66" charset="-78"/>
              </a:rPr>
              <a:t>ثانيا المصادر غير التقليديه وتتمثل هذه المياه في تحليه مياه البحار والمياه المعالجه كمياه الصرف الصحي ومياه الري الزراعي </a:t>
            </a:r>
          </a:p>
          <a:p>
            <a:pPr algn="ctr">
              <a:buFont typeface="Courier New" panose="02070309020205020404" pitchFamily="49" charset="0"/>
              <a:buChar char="o"/>
            </a:pPr>
            <a:r>
              <a:rPr lang="ar-IQ" sz="3600" b="1" dirty="0" smtClean="0">
                <a:latin typeface="Arabic Typesetting" panose="03020402040406030203" pitchFamily="66" charset="-78"/>
                <a:cs typeface="Arabic Typesetting" panose="03020402040406030203" pitchFamily="66" charset="-78"/>
              </a:rPr>
              <a:t>بالاضافه الى مجموعه منها  العوامل الطبيعيه ووالاقتصاديه والديموغرافيه والسياسيه</a:t>
            </a:r>
            <a:r>
              <a:rPr lang="ar-IQ" dirty="0" smtClean="0"/>
              <a:t> </a:t>
            </a:r>
            <a:endParaRPr lang="en-US" dirty="0"/>
          </a:p>
        </p:txBody>
      </p:sp>
    </p:spTree>
    <p:extLst>
      <p:ext uri="{BB962C8B-B14F-4D97-AF65-F5344CB8AC3E}">
        <p14:creationId xmlns:p14="http://schemas.microsoft.com/office/powerpoint/2010/main" val="1097389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IQ" sz="6600" b="1" dirty="0" smtClean="0">
                <a:latin typeface="Arabic Typesetting" panose="03020402040406030203" pitchFamily="66" charset="-78"/>
                <a:cs typeface="Arabic Typesetting" panose="03020402040406030203" pitchFamily="66" charset="-78"/>
              </a:rPr>
              <a:t>التحديات والاخطار </a:t>
            </a:r>
            <a:endParaRPr lang="en-US" sz="6600" b="1" dirty="0">
              <a:latin typeface="Arabic Typesetting" panose="03020402040406030203" pitchFamily="66" charset="-78"/>
              <a:cs typeface="Arabic Typesetting" panose="03020402040406030203" pitchFamily="66" charset="-78"/>
            </a:endParaRPr>
          </a:p>
        </p:txBody>
      </p:sp>
      <p:sp>
        <p:nvSpPr>
          <p:cNvPr id="3" name="Content Placeholder 2"/>
          <p:cNvSpPr>
            <a:spLocks noGrp="1"/>
          </p:cNvSpPr>
          <p:nvPr>
            <p:ph idx="1"/>
          </p:nvPr>
        </p:nvSpPr>
        <p:spPr>
          <a:xfrm>
            <a:off x="677334" y="1694596"/>
            <a:ext cx="8596668" cy="3880773"/>
          </a:xfrm>
        </p:spPr>
        <p:txBody>
          <a:bodyPr>
            <a:noAutofit/>
          </a:bodyPr>
          <a:lstStyle/>
          <a:p>
            <a:pPr algn="ctr">
              <a:buFont typeface="Courier New" panose="02070309020205020404" pitchFamily="49" charset="0"/>
              <a:buChar char="o"/>
            </a:pPr>
            <a:r>
              <a:rPr lang="ar-IQ" sz="3600" b="1" dirty="0" smtClean="0">
                <a:latin typeface="Arabic Typesetting" panose="03020402040406030203" pitchFamily="66" charset="-78"/>
                <a:cs typeface="Arabic Typesetting" panose="03020402040406030203" pitchFamily="66" charset="-78"/>
              </a:rPr>
              <a:t>الزياده السكانيه وزياده الطلب على المياه ادى التضخم السكاني الى زياده الضغط على الموارد المائيه حيث تضاعف عدد سكان العالم خلال الخمسين سنه الماضيه  </a:t>
            </a:r>
          </a:p>
          <a:p>
            <a:pPr algn="ctr">
              <a:buFont typeface="Courier New" panose="02070309020205020404" pitchFamily="49" charset="0"/>
              <a:buChar char="o"/>
            </a:pPr>
            <a:r>
              <a:rPr lang="ar-IQ" sz="3600" b="1" dirty="0" smtClean="0">
                <a:latin typeface="Arabic Typesetting" panose="03020402040406030203" pitchFamily="66" charset="-78"/>
                <a:cs typeface="Arabic Typesetting" panose="03020402040406030203" pitchFamily="66" charset="-78"/>
              </a:rPr>
              <a:t>الصراعات الدوليه ومنها التهديد الاسرائيلي لمياه الاردن </a:t>
            </a:r>
          </a:p>
          <a:p>
            <a:pPr algn="ctr">
              <a:buFont typeface="Courier New" panose="02070309020205020404" pitchFamily="49" charset="0"/>
              <a:buChar char="o"/>
            </a:pPr>
            <a:r>
              <a:rPr lang="ar-IQ" sz="3600" b="1" dirty="0" smtClean="0">
                <a:latin typeface="Arabic Typesetting" panose="03020402040406030203" pitchFamily="66" charset="-78"/>
                <a:cs typeface="Arabic Typesetting" panose="03020402040406030203" pitchFamily="66" charset="-78"/>
              </a:rPr>
              <a:t>مشاكل البيئه</a:t>
            </a:r>
          </a:p>
          <a:p>
            <a:pPr algn="ctr">
              <a:buFont typeface="Courier New" panose="02070309020205020404" pitchFamily="49" charset="0"/>
              <a:buChar char="o"/>
            </a:pPr>
            <a:r>
              <a:rPr lang="ar-IQ" sz="3600" b="1" dirty="0" smtClean="0">
                <a:latin typeface="Arabic Typesetting" panose="03020402040406030203" pitchFamily="66" charset="-78"/>
                <a:cs typeface="Arabic Typesetting" panose="03020402040406030203" pitchFamily="66" charset="-78"/>
              </a:rPr>
              <a:t>ومنها ظاهره الاحتباس الحراري التغير المناخي </a:t>
            </a:r>
          </a:p>
          <a:p>
            <a:pPr algn="ctr">
              <a:buFont typeface="Courier New" panose="02070309020205020404" pitchFamily="49" charset="0"/>
              <a:buChar char="o"/>
            </a:pPr>
            <a:r>
              <a:rPr lang="ar-IQ" sz="3600" b="1" dirty="0" smtClean="0">
                <a:latin typeface="Arabic Typesetting" panose="03020402040406030203" pitchFamily="66" charset="-78"/>
                <a:cs typeface="Arabic Typesetting" panose="03020402040406030203" pitchFamily="66" charset="-78"/>
              </a:rPr>
              <a:t>التلوث</a:t>
            </a:r>
            <a:endParaRPr lang="en-US" sz="3600" b="1"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99478826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9365" y="609600"/>
            <a:ext cx="8596668" cy="876300"/>
          </a:xfrm>
        </p:spPr>
        <p:txBody>
          <a:bodyPr>
            <a:normAutofit fontScale="90000"/>
          </a:bodyPr>
          <a:lstStyle/>
          <a:p>
            <a:pPr algn="ctr"/>
            <a:r>
              <a:rPr lang="ar-IQ" sz="6000" b="1" dirty="0">
                <a:latin typeface="Arabic Typesetting" panose="03020402040406030203" pitchFamily="66" charset="-78"/>
                <a:cs typeface="Arabic Typesetting" panose="03020402040406030203" pitchFamily="66" charset="-78"/>
              </a:rPr>
              <a:t>حلول و اراء لحل مشكلة شح المياه</a:t>
            </a:r>
            <a:br>
              <a:rPr lang="ar-IQ" sz="6000" b="1" dirty="0">
                <a:latin typeface="Arabic Typesetting" panose="03020402040406030203" pitchFamily="66" charset="-78"/>
                <a:cs typeface="Arabic Typesetting" panose="03020402040406030203" pitchFamily="66" charset="-78"/>
              </a:rPr>
            </a:br>
            <a:endParaRPr lang="en-US" sz="6000" b="1" dirty="0">
              <a:latin typeface="Arabic Typesetting" panose="03020402040406030203" pitchFamily="66" charset="-78"/>
              <a:cs typeface="Arabic Typesetting" panose="03020402040406030203" pitchFamily="66" charset="-78"/>
            </a:endParaRPr>
          </a:p>
        </p:txBody>
      </p:sp>
      <p:sp>
        <p:nvSpPr>
          <p:cNvPr id="3" name="Content Placeholder 2"/>
          <p:cNvSpPr>
            <a:spLocks noGrp="1"/>
          </p:cNvSpPr>
          <p:nvPr>
            <p:ph idx="1"/>
          </p:nvPr>
        </p:nvSpPr>
        <p:spPr>
          <a:xfrm>
            <a:off x="1002650" y="1485900"/>
            <a:ext cx="8596668" cy="4809392"/>
          </a:xfrm>
        </p:spPr>
        <p:txBody>
          <a:bodyPr>
            <a:normAutofit fontScale="92500" lnSpcReduction="10000"/>
          </a:bodyPr>
          <a:lstStyle/>
          <a:p>
            <a:pPr algn="ctr">
              <a:buFont typeface="Courier New" panose="02070309020205020404" pitchFamily="49" charset="0"/>
              <a:buChar char="o"/>
            </a:pPr>
            <a:r>
              <a:rPr lang="ar-IQ" sz="3600" b="1" dirty="0">
                <a:latin typeface="Arabic Typesetting" panose="03020402040406030203" pitchFamily="66" charset="-78"/>
                <a:cs typeface="Arabic Typesetting" panose="03020402040406030203" pitchFamily="66" charset="-78"/>
              </a:rPr>
              <a:t>التعليم والتوعية: لنشر السلوكيات والعادات التي من شأنها التقليل من استنزاف مصادر المياه العذبة في </a:t>
            </a:r>
            <a:r>
              <a:rPr lang="ar-IQ" sz="3600" b="1" dirty="0" smtClean="0">
                <a:latin typeface="Arabic Typesetting" panose="03020402040406030203" pitchFamily="66" charset="-78"/>
                <a:cs typeface="Arabic Typesetting" panose="03020402040406030203" pitchFamily="66" charset="-78"/>
              </a:rPr>
              <a:t>الطبيعية</a:t>
            </a:r>
          </a:p>
          <a:p>
            <a:pPr algn="ctr">
              <a:buFont typeface="Courier New" panose="02070309020205020404" pitchFamily="49" charset="0"/>
              <a:buChar char="o"/>
            </a:pPr>
            <a:r>
              <a:rPr lang="ar-IQ" sz="3600" b="1" dirty="0">
                <a:latin typeface="Arabic Typesetting" panose="03020402040406030203" pitchFamily="66" charset="-78"/>
                <a:cs typeface="Arabic Typesetting" panose="03020402040406030203" pitchFamily="66" charset="-78"/>
              </a:rPr>
              <a:t>ابتكار تقنيات جديدة: للحفاظ على مصادر المياه وتطويرها، وخاصة في المناطق التي تنضب فيها خزانات المياه الجوفية، أو تُعاني من شحّ مياه الأمطار</a:t>
            </a:r>
            <a:r>
              <a:rPr lang="ar-IQ" sz="3600" b="1" dirty="0" smtClean="0">
                <a:latin typeface="Arabic Typesetting" panose="03020402040406030203" pitchFamily="66" charset="-78"/>
                <a:cs typeface="Arabic Typesetting" panose="03020402040406030203" pitchFamily="66" charset="-78"/>
              </a:rPr>
              <a:t>.</a:t>
            </a:r>
          </a:p>
          <a:p>
            <a:pPr algn="ctr">
              <a:buFont typeface="Courier New" panose="02070309020205020404" pitchFamily="49" charset="0"/>
              <a:buChar char="o"/>
            </a:pPr>
            <a:r>
              <a:rPr lang="ar-IQ" sz="3600" b="1" dirty="0">
                <a:latin typeface="Arabic Typesetting" panose="03020402040406030203" pitchFamily="66" charset="-78"/>
                <a:cs typeface="Arabic Typesetting" panose="03020402040406030203" pitchFamily="66" charset="-78"/>
              </a:rPr>
              <a:t>إعادة تدوير مياه الصرف الصحيّ: وذلك بعد معالجتها في محطات تنقية خاصة، وهو ما تتبعه بعض الدول مثل سنغافورة وجمهورية شرق آسيا في سبيل تخفيض واردات المياه وتحقيق الاكتفاء الذاتي من المياه النظيفة الصالحة للشرب</a:t>
            </a:r>
            <a:r>
              <a:rPr lang="ar-IQ" sz="3600" b="1" dirty="0" smtClean="0">
                <a:latin typeface="Arabic Typesetting" panose="03020402040406030203" pitchFamily="66" charset="-78"/>
                <a:cs typeface="Arabic Typesetting" panose="03020402040406030203" pitchFamily="66" charset="-78"/>
              </a:rPr>
              <a:t>.</a:t>
            </a:r>
          </a:p>
          <a:p>
            <a:pPr algn="ctr">
              <a:buFont typeface="Courier New" panose="02070309020205020404" pitchFamily="49" charset="0"/>
              <a:buChar char="o"/>
            </a:pPr>
            <a:r>
              <a:rPr lang="ar-IQ" sz="3600" b="1" dirty="0">
                <a:latin typeface="Arabic Typesetting" panose="03020402040406030203" pitchFamily="66" charset="-78"/>
                <a:cs typeface="Arabic Typesetting" panose="03020402040406030203" pitchFamily="66" charset="-78"/>
              </a:rPr>
              <a:t>تطوير أنظمة تجميع مياه الأمطار: وهو أسلوب يجب اتّباعه خاصة في المناطق التي تُعاني من شحّ في مياه الأمطار نتيجة تغيّرات </a:t>
            </a:r>
            <a:r>
              <a:rPr lang="ar-IQ" sz="3600" b="1" dirty="0" smtClean="0">
                <a:latin typeface="Arabic Typesetting" panose="03020402040406030203" pitchFamily="66" charset="-78"/>
                <a:cs typeface="Arabic Typesetting" panose="03020402040406030203" pitchFamily="66" charset="-78"/>
              </a:rPr>
              <a:t>المناخ</a:t>
            </a:r>
          </a:p>
          <a:p>
            <a:pPr>
              <a:buFont typeface="Courier New" panose="02070309020205020404" pitchFamily="49" charset="0"/>
              <a:buChar char="o"/>
            </a:pPr>
            <a:endParaRPr lang="ar-IQ" sz="3600" b="1" dirty="0">
              <a:latin typeface="Arabic Typesetting" panose="03020402040406030203" pitchFamily="66" charset="-78"/>
              <a:cs typeface="Arabic Typesetting" panose="03020402040406030203" pitchFamily="66" charset="-78"/>
            </a:endParaRPr>
          </a:p>
          <a:p>
            <a:pPr>
              <a:buFont typeface="Courier New" panose="02070309020205020404" pitchFamily="49" charset="0"/>
              <a:buChar char="o"/>
            </a:pPr>
            <a:endParaRPr lang="ar-IQ" sz="3600" b="1" dirty="0">
              <a:latin typeface="Arabic Typesetting" panose="03020402040406030203" pitchFamily="66" charset="-78"/>
              <a:cs typeface="Arabic Typesetting" panose="03020402040406030203" pitchFamily="66" charset="-78"/>
            </a:endParaRPr>
          </a:p>
          <a:p>
            <a:pPr>
              <a:buFont typeface="Courier New" panose="02070309020205020404" pitchFamily="49" charset="0"/>
              <a:buChar char="o"/>
            </a:pPr>
            <a:endParaRPr lang="ar-IQ" sz="3600" b="1" dirty="0">
              <a:latin typeface="Arabic Typesetting" panose="03020402040406030203" pitchFamily="66" charset="-78"/>
              <a:cs typeface="Arabic Typesetting" panose="03020402040406030203" pitchFamily="66" charset="-78"/>
            </a:endParaRPr>
          </a:p>
          <a:p>
            <a:pPr>
              <a:buFont typeface="Courier New" panose="02070309020205020404" pitchFamily="49" charset="0"/>
              <a:buChar char="o"/>
            </a:pPr>
            <a:endParaRPr lang="ar-IQ" sz="3600" b="1" dirty="0">
              <a:latin typeface="Arabic Typesetting" panose="03020402040406030203" pitchFamily="66" charset="-78"/>
              <a:cs typeface="Arabic Typesetting" panose="03020402040406030203" pitchFamily="66" charset="-78"/>
            </a:endParaRPr>
          </a:p>
          <a:p>
            <a:pPr marL="0" indent="0">
              <a:buNone/>
            </a:pPr>
            <a:endParaRPr lang="ar-IQ" sz="3600" b="1"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77998744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6273" y="439616"/>
            <a:ext cx="8596668" cy="1019907"/>
          </a:xfrm>
        </p:spPr>
        <p:txBody>
          <a:bodyPr>
            <a:normAutofit fontScale="90000"/>
          </a:bodyPr>
          <a:lstStyle/>
          <a:p>
            <a:pPr algn="ctr"/>
            <a:r>
              <a:rPr lang="ar-IQ" sz="7300" b="1" dirty="0">
                <a:latin typeface="Arabic Typesetting" panose="03020402040406030203" pitchFamily="66" charset="-78"/>
                <a:cs typeface="Arabic Typesetting" panose="03020402040406030203" pitchFamily="66" charset="-78"/>
              </a:rPr>
              <a:t>الراءي الشخصي</a:t>
            </a:r>
            <a:r>
              <a:rPr lang="ar-IQ" dirty="0"/>
              <a:t/>
            </a:r>
            <a:br>
              <a:rPr lang="ar-IQ" dirty="0"/>
            </a:br>
            <a:endParaRPr lang="en-US" dirty="0"/>
          </a:p>
        </p:txBody>
      </p:sp>
      <p:sp>
        <p:nvSpPr>
          <p:cNvPr id="3" name="Content Placeholder 2"/>
          <p:cNvSpPr>
            <a:spLocks noGrp="1"/>
          </p:cNvSpPr>
          <p:nvPr>
            <p:ph idx="1"/>
          </p:nvPr>
        </p:nvSpPr>
        <p:spPr>
          <a:xfrm>
            <a:off x="1169704" y="1582616"/>
            <a:ext cx="8596668" cy="4765431"/>
          </a:xfrm>
        </p:spPr>
        <p:txBody>
          <a:bodyPr>
            <a:normAutofit/>
          </a:bodyPr>
          <a:lstStyle/>
          <a:p>
            <a:pPr marL="0" indent="0" algn="ctr">
              <a:buNone/>
            </a:pPr>
            <a:r>
              <a:rPr lang="ar-IQ" sz="4400" b="1" dirty="0" smtClean="0">
                <a:latin typeface="Arabic Typesetting" panose="03020402040406030203" pitchFamily="66" charset="-78"/>
                <a:cs typeface="Arabic Typesetting" panose="03020402040406030203" pitchFamily="66" charset="-78"/>
              </a:rPr>
              <a:t>بحيث لايوجد حلول جذريه ونهائيه لحل مشكله شح المياه سواء بالاردن او بالعالم لكن هناك محاولات وجهود مستمره على الصعيد المحلي والدولي للحد من هي  المشكله التي يعاني منها العالم بشكل عام.</a:t>
            </a:r>
            <a:endParaRPr lang="en-US" sz="4400" b="1"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21983209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837716" y="2004646"/>
            <a:ext cx="5510677" cy="2620107"/>
          </a:xfrm>
          <a:prstGeom prst="rect">
            <a:avLst/>
          </a:prstGeom>
          <a:effectLst>
            <a:softEdge rad="63500"/>
          </a:effectLst>
        </p:spPr>
      </p:pic>
    </p:spTree>
    <p:extLst>
      <p:ext uri="{BB962C8B-B14F-4D97-AF65-F5344CB8AC3E}">
        <p14:creationId xmlns:p14="http://schemas.microsoft.com/office/powerpoint/2010/main" val="2672626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140</TotalTime>
  <Words>380</Words>
  <Application>Microsoft Office PowerPoint</Application>
  <PresentationFormat>Widescreen</PresentationFormat>
  <Paragraphs>28</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Arabic Typesetting</vt:lpstr>
      <vt:lpstr>Arial</vt:lpstr>
      <vt:lpstr>Courier New</vt:lpstr>
      <vt:lpstr>Tahoma</vt:lpstr>
      <vt:lpstr>Trebuchet MS</vt:lpstr>
      <vt:lpstr>Wingdings 3</vt:lpstr>
      <vt:lpstr>Facet</vt:lpstr>
      <vt:lpstr>شح المياه في الاردن</vt:lpstr>
      <vt:lpstr>المقدمة </vt:lpstr>
      <vt:lpstr>PowerPoint Presentation</vt:lpstr>
      <vt:lpstr>مصادر المياه في الاردن</vt:lpstr>
      <vt:lpstr>التحديات والاخطار </vt:lpstr>
      <vt:lpstr>حلول و اراء لحل مشكلة شح المياه </vt:lpstr>
      <vt:lpstr>الراءي الشخصي </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شح المياه في الاردن</dc:title>
  <dc:creator>Maher</dc:creator>
  <cp:lastModifiedBy>Maher</cp:lastModifiedBy>
  <cp:revision>32</cp:revision>
  <dcterms:created xsi:type="dcterms:W3CDTF">2023-05-17T15:01:47Z</dcterms:created>
  <dcterms:modified xsi:type="dcterms:W3CDTF">2023-05-19T08:30:34Z</dcterms:modified>
</cp:coreProperties>
</file>