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5" r:id="rId1"/>
  </p:sldMasterIdLst>
  <p:notesMasterIdLst>
    <p:notesMasterId r:id="rId11"/>
  </p:notesMasterIdLst>
  <p:sldIdLst>
    <p:sldId id="256" r:id="rId2"/>
    <p:sldId id="257" r:id="rId3"/>
    <p:sldId id="259" r:id="rId4"/>
    <p:sldId id="261" r:id="rId5"/>
    <p:sldId id="260" r:id="rId6"/>
    <p:sldId id="258"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2"/>
  </p:normalViewPr>
  <p:slideViewPr>
    <p:cSldViewPr snapToGrid="0">
      <p:cViewPr>
        <p:scale>
          <a:sx n="70" d="100"/>
          <a:sy n="70" d="100"/>
        </p:scale>
        <p:origin x="-7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BF004-5CC6-3041-A592-18AF01EB8663}" type="datetimeFigureOut">
              <a:rPr lang="x-none" smtClean="0"/>
              <a:t>19/05/2023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52FE2-810A-7740-A1B6-10FAF676C141}" type="slidenum">
              <a:rPr lang="x-none" smtClean="0"/>
              <a:t>‹#›</a:t>
            </a:fld>
            <a:endParaRPr lang="x-none"/>
          </a:p>
        </p:txBody>
      </p:sp>
    </p:spTree>
    <p:extLst>
      <p:ext uri="{BB962C8B-B14F-4D97-AF65-F5344CB8AC3E}">
        <p14:creationId xmlns:p14="http://schemas.microsoft.com/office/powerpoint/2010/main" val="2555634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3652FE2-810A-7740-A1B6-10FAF676C141}" type="slidenum">
              <a:rPr lang="x-none" smtClean="0"/>
              <a:t>1</a:t>
            </a:fld>
            <a:endParaRPr lang="x-none"/>
          </a:p>
        </p:txBody>
      </p:sp>
    </p:spTree>
    <p:extLst>
      <p:ext uri="{BB962C8B-B14F-4D97-AF65-F5344CB8AC3E}">
        <p14:creationId xmlns:p14="http://schemas.microsoft.com/office/powerpoint/2010/main" val="3721724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5/19/2023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4CD77608-3819-479B-BB98-C216BA724EFE}"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7074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0093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8803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474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F0BCE0-945C-4FDF-95A1-2149B1FF5B83}" type="datetimeFigureOut">
              <a:rPr lang="en-US" smtClean="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616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F0BCE0-945C-4FDF-95A1-2149B1FF5B83}" type="datetimeFigureOut">
              <a:rPr lang="en-US" smtClean="0"/>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00401136"/>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F0BCE0-945C-4FDF-95A1-2149B1FF5B83}" type="datetimeFigureOut">
              <a:rPr lang="en-US" smtClean="0"/>
              <a:t>5/19/2023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77608-3819-479B-BB98-C216BA724EFE}"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73401289"/>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F0BCE0-945C-4FDF-95A1-2149B1FF5B83}" type="datetimeFigureOut">
              <a:rPr lang="en-US" smtClean="0"/>
              <a:t>5/19/2023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77608-3819-479B-BB98-C216BA724EFE}"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329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0BCE0-945C-4FDF-95A1-2149B1FF5B83}" type="datetimeFigureOut">
              <a:rPr lang="en-US" smtClean="0"/>
              <a:t>5/19/2023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22290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0BCE0-945C-4FDF-95A1-2149B1FF5B83}" type="datetimeFigureOut">
              <a:rPr lang="en-US" smtClean="0"/>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827823"/>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pPr algn="r"/>
            <a:fld id="{7CF0BCE0-945C-4FDF-95A1-2149B1FF5B83}" type="datetimeFigureOut">
              <a:rPr lang="en-US" smtClean="0"/>
              <a:pPr algn="r"/>
              <a:t>5/19/2023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sz="1000" dirty="0"/>
          </a:p>
        </p:txBody>
      </p:sp>
      <p:sp>
        <p:nvSpPr>
          <p:cNvPr id="7" name="Slide Number Placeholder 6"/>
          <p:cNvSpPr>
            <a:spLocks noGrp="1"/>
          </p:cNvSpPr>
          <p:nvPr>
            <p:ph type="sldNum" sz="quarter" idx="12"/>
          </p:nvPr>
        </p:nvSpPr>
        <p:spPr/>
        <p:txBody>
          <a:bodyPr/>
          <a:lstStyle/>
          <a:p>
            <a:fld id="{4CD77608-3819-479B-BB98-C216BA724EFE}" type="slidenum">
              <a:rPr lang="en-US" smtClean="0"/>
              <a:pPr/>
              <a:t>‹#›</a:t>
            </a:fld>
            <a:endParaRPr lang="en-US" sz="1000"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535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lgn="r"/>
            <a:fld id="{7CF0BCE0-945C-4FDF-95A1-2149B1FF5B83}" type="datetimeFigureOut">
              <a:rPr lang="en-US" smtClean="0"/>
              <a:pPr algn="r"/>
              <a:t>5/19/2023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sz="1000"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CD77608-3819-479B-BB98-C216BA724EFE}" type="slidenum">
              <a:rPr lang="en-US" smtClean="0"/>
              <a:pPr/>
              <a:t>‹#›</a:t>
            </a:fld>
            <a:endParaRPr lang="en-US" sz="1000"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452377"/>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publicdomainpictures.net/view-image.php?image=331394&amp;picture=flag-of-jordan" TargetMode="External"/><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jordantimes.com/search/site/water%20crisis%20in%20jordan" TargetMode="External"/><Relationship Id="rId2" Type="http://schemas.openxmlformats.org/officeDocument/2006/relationships/hyperlink" Target="https://www.jordantimes.com/news/local/jordans-water-crisis-offers-warning-world-%E2%80%94-repor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aljazeera.com/search/water%20crisis%20in%20jorda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5" name="Rectangle 31">
            <a:extLst>
              <a:ext uri="{FF2B5EF4-FFF2-40B4-BE49-F238E27FC236}">
                <a16:creationId xmlns:a16="http://schemas.microsoft.com/office/drawing/2014/main" xmlns="" id="{0EF77632-1A0C-4B9F-829B-226E68A78E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F3DCFC27-6BCE-42B6-8372-070EA07685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xmlns="" id="{B939DDAC-3E0B-5F98-8466-FAB7CB06C283}"/>
              </a:ext>
            </a:extLst>
          </p:cNvPr>
          <p:cNvSpPr>
            <a:spLocks noGrp="1"/>
          </p:cNvSpPr>
          <p:nvPr>
            <p:ph type="ctrTitle"/>
          </p:nvPr>
        </p:nvSpPr>
        <p:spPr>
          <a:xfrm>
            <a:off x="1776424" y="4460798"/>
            <a:ext cx="8637073" cy="558063"/>
          </a:xfrm>
        </p:spPr>
        <p:txBody>
          <a:bodyPr>
            <a:normAutofit/>
          </a:bodyPr>
          <a:lstStyle/>
          <a:p>
            <a:r>
              <a:rPr lang="x-none" sz="3600"/>
              <a:t>Water crisis in jordan</a:t>
            </a:r>
          </a:p>
        </p:txBody>
      </p:sp>
      <p:sp>
        <p:nvSpPr>
          <p:cNvPr id="3" name="Subtitle 2">
            <a:extLst>
              <a:ext uri="{FF2B5EF4-FFF2-40B4-BE49-F238E27FC236}">
                <a16:creationId xmlns:a16="http://schemas.microsoft.com/office/drawing/2014/main" xmlns="" id="{3ABCA47B-8699-F1C2-7314-AFA265964562}"/>
              </a:ext>
            </a:extLst>
          </p:cNvPr>
          <p:cNvSpPr>
            <a:spLocks noGrp="1"/>
          </p:cNvSpPr>
          <p:nvPr>
            <p:ph type="subTitle" idx="1"/>
          </p:nvPr>
        </p:nvSpPr>
        <p:spPr>
          <a:xfrm>
            <a:off x="1776425" y="5029495"/>
            <a:ext cx="8637072" cy="429072"/>
          </a:xfrm>
        </p:spPr>
        <p:txBody>
          <a:bodyPr>
            <a:normAutofit lnSpcReduction="10000"/>
          </a:bodyPr>
          <a:lstStyle/>
          <a:p>
            <a:pPr>
              <a:lnSpc>
                <a:spcPct val="110000"/>
              </a:lnSpc>
            </a:pPr>
            <a:r>
              <a:rPr lang="en-US" sz="1500"/>
              <a:t>B</a:t>
            </a:r>
            <a:r>
              <a:rPr lang="x-none" sz="1500"/>
              <a:t>y:khalil,eliya and william </a:t>
            </a:r>
          </a:p>
        </p:txBody>
      </p:sp>
      <p:pic>
        <p:nvPicPr>
          <p:cNvPr id="8" name="Picture 7" descr="A flag of jordan with a white star&#10;&#10;Description automatically generated with low confidence">
            <a:extLst>
              <a:ext uri="{FF2B5EF4-FFF2-40B4-BE49-F238E27FC236}">
                <a16:creationId xmlns:a16="http://schemas.microsoft.com/office/drawing/2014/main" xmlns="" id="{1DCC23D0-F667-C8F8-937E-F780FFF61C52}"/>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771137" y="800598"/>
            <a:ext cx="4242437" cy="3181827"/>
          </a:xfrm>
          <a:prstGeom prst="rect">
            <a:avLst/>
          </a:prstGeom>
        </p:spPr>
      </p:pic>
      <p:pic>
        <p:nvPicPr>
          <p:cNvPr id="4" name="Video 3" descr="Water Drops And Ripple">
            <a:extLst>
              <a:ext uri="{FF2B5EF4-FFF2-40B4-BE49-F238E27FC236}">
                <a16:creationId xmlns:a16="http://schemas.microsoft.com/office/drawing/2014/main" xmlns="" id="{F2EE2309-1074-1360-F251-AD8E07EDDDE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r="-1" b="283"/>
          <a:stretch/>
        </p:blipFill>
        <p:spPr>
          <a:xfrm>
            <a:off x="6171060" y="1201715"/>
            <a:ext cx="4242437" cy="2379593"/>
          </a:xfrm>
          <a:prstGeom prst="rect">
            <a:avLst/>
          </a:prstGeom>
        </p:spPr>
      </p:pic>
      <p:cxnSp>
        <p:nvCxnSpPr>
          <p:cNvPr id="36" name="Straight Connector 35">
            <a:extLst>
              <a:ext uri="{FF2B5EF4-FFF2-40B4-BE49-F238E27FC236}">
                <a16:creationId xmlns:a16="http://schemas.microsoft.com/office/drawing/2014/main" xmlns="" id="{96A4B1E0-284C-4A01-8141-A24D2B8EE0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7" name="Picture 37">
            <a:extLst>
              <a:ext uri="{FF2B5EF4-FFF2-40B4-BE49-F238E27FC236}">
                <a16:creationId xmlns:a16="http://schemas.microsoft.com/office/drawing/2014/main" xmlns="" id="{F82046CE-87C5-4670-A404-6AB453F5A9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8">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9" name="Straight Connector 39">
            <a:extLst>
              <a:ext uri="{FF2B5EF4-FFF2-40B4-BE49-F238E27FC236}">
                <a16:creationId xmlns:a16="http://schemas.microsoft.com/office/drawing/2014/main" xmlns="" id="{A224BAD7-5931-4CA6-BB58-0CBCFCFA65A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53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mute="1">
                <p:cTn id="16"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098BE0-FD4B-E5AD-877C-12EB3EBAE8D3}"/>
              </a:ext>
            </a:extLst>
          </p:cNvPr>
          <p:cNvSpPr>
            <a:spLocks noGrp="1"/>
          </p:cNvSpPr>
          <p:nvPr>
            <p:ph type="title"/>
          </p:nvPr>
        </p:nvSpPr>
        <p:spPr/>
        <p:txBody>
          <a:bodyPr/>
          <a:lstStyle/>
          <a:p>
            <a:r>
              <a:rPr lang="x-none" dirty="0"/>
              <a:t>Water cris</a:t>
            </a:r>
            <a:r>
              <a:rPr lang="en-US" dirty="0"/>
              <a:t>is in jordan</a:t>
            </a:r>
            <a:endParaRPr lang="x-none" dirty="0"/>
          </a:p>
        </p:txBody>
      </p:sp>
      <p:sp>
        <p:nvSpPr>
          <p:cNvPr id="3" name="Content Placeholder 2">
            <a:extLst>
              <a:ext uri="{FF2B5EF4-FFF2-40B4-BE49-F238E27FC236}">
                <a16:creationId xmlns:a16="http://schemas.microsoft.com/office/drawing/2014/main" xmlns="" id="{BE7B4C3C-96BC-099E-F65C-D7A60EB11C18}"/>
              </a:ext>
            </a:extLst>
          </p:cNvPr>
          <p:cNvSpPr>
            <a:spLocks noGrp="1"/>
          </p:cNvSpPr>
          <p:nvPr>
            <p:ph idx="1"/>
          </p:nvPr>
        </p:nvSpPr>
        <p:spPr/>
        <p:txBody>
          <a:bodyPr/>
          <a:lstStyle/>
          <a:p>
            <a:r>
              <a:rPr lang="en-US" b="0" i="0" u="none" strike="noStrike" dirty="0">
                <a:solidFill>
                  <a:srgbClr val="202124"/>
                </a:solidFill>
                <a:effectLst/>
                <a:latin typeface="Roboto" panose="02000000000000000000" pitchFamily="2" charset="0"/>
              </a:rPr>
              <a:t>Jordan has the second worst shortage of water in the world. In Jordan, the country's renewable water resources are limited to only 100 m3 for each person, a significant difference from the 500 m3 threshold that defines serious water scarcity. Although more than 98% of the population are able to access an improved source of water, only 93% use safe management sources and 86% rely on a pipe network. Water is usually available once a week and less than once every two weeks in urban areas and less</a:t>
            </a:r>
          </a:p>
          <a:p>
            <a:pPr marL="0" indent="0">
              <a:buNone/>
            </a:pPr>
            <a:endParaRPr lang="en-US" dirty="0">
              <a:solidFill>
                <a:srgbClr val="202124"/>
              </a:solidFill>
              <a:latin typeface="Roboto" panose="02000000000000000000" pitchFamily="2" charset="0"/>
            </a:endParaRPr>
          </a:p>
        </p:txBody>
      </p:sp>
    </p:spTree>
    <p:extLst>
      <p:ext uri="{BB962C8B-B14F-4D97-AF65-F5344CB8AC3E}">
        <p14:creationId xmlns:p14="http://schemas.microsoft.com/office/powerpoint/2010/main" val="3953060413"/>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3153A9-CC06-350D-10DF-59E3C833B817}"/>
              </a:ext>
            </a:extLst>
          </p:cNvPr>
          <p:cNvSpPr>
            <a:spLocks noGrp="1"/>
          </p:cNvSpPr>
          <p:nvPr>
            <p:ph type="title"/>
          </p:nvPr>
        </p:nvSpPr>
        <p:spPr/>
        <p:txBody>
          <a:bodyPr/>
          <a:lstStyle/>
          <a:p>
            <a:r>
              <a:rPr lang="en-US" dirty="0"/>
              <a:t>Causes of water crisis </a:t>
            </a:r>
            <a:endParaRPr lang="x-none" dirty="0"/>
          </a:p>
        </p:txBody>
      </p:sp>
      <p:sp>
        <p:nvSpPr>
          <p:cNvPr id="3" name="Content Placeholder 2">
            <a:extLst>
              <a:ext uri="{FF2B5EF4-FFF2-40B4-BE49-F238E27FC236}">
                <a16:creationId xmlns:a16="http://schemas.microsoft.com/office/drawing/2014/main" xmlns="" id="{CA524E6A-6ED4-74C1-0F5E-C4D7B3DD08E7}"/>
              </a:ext>
            </a:extLst>
          </p:cNvPr>
          <p:cNvSpPr>
            <a:spLocks noGrp="1"/>
          </p:cNvSpPr>
          <p:nvPr>
            <p:ph idx="1"/>
          </p:nvPr>
        </p:nvSpPr>
        <p:spPr/>
        <p:txBody>
          <a:bodyPr/>
          <a:lstStyle/>
          <a:p>
            <a:pPr algn="l"/>
            <a:r>
              <a:rPr lang="en-US" dirty="0">
                <a:effectLst/>
              </a:rPr>
              <a:t>The reason for these shortages is the decrease in rainfall and reduced vegetation. The scarcity of available water resources in these countries is also due to a rapid population growth.</a:t>
            </a:r>
          </a:p>
          <a:p>
            <a:pPr algn="l"/>
            <a:r>
              <a:rPr lang="en-US" dirty="0">
                <a:effectLst/>
              </a:rPr>
              <a:t> The land that is now called Jordan has been one of the driest places in the world for centuries. Today, water supplies are even more limited in the country: wells have dried up, groundwater is becoming polluted and irreplaceable drinking water has been leaked from old pipes. Resources are stretched to a greater extent by the waves of refugees. </a:t>
            </a:r>
          </a:p>
          <a:p>
            <a:pPr marL="0" indent="0" algn="l">
              <a:buNone/>
            </a:pPr>
            <a:endParaRPr lang="en-US" dirty="0">
              <a:effectLst/>
            </a:endParaRPr>
          </a:p>
          <a:p>
            <a:endParaRPr lang="x-none" dirty="0"/>
          </a:p>
        </p:txBody>
      </p:sp>
    </p:spTree>
    <p:extLst>
      <p:ext uri="{BB962C8B-B14F-4D97-AF65-F5344CB8AC3E}">
        <p14:creationId xmlns:p14="http://schemas.microsoft.com/office/powerpoint/2010/main" val="1703941569"/>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7B1703-6CC2-1F9A-B69D-C1F65B2FB556}"/>
              </a:ext>
            </a:extLst>
          </p:cNvPr>
          <p:cNvSpPr>
            <a:spLocks noGrp="1"/>
          </p:cNvSpPr>
          <p:nvPr>
            <p:ph type="title"/>
          </p:nvPr>
        </p:nvSpPr>
        <p:spPr/>
        <p:txBody>
          <a:bodyPr/>
          <a:lstStyle/>
          <a:p>
            <a:r>
              <a:rPr lang="en-US" dirty="0"/>
              <a:t>Consequences of water crisis </a:t>
            </a:r>
            <a:endParaRPr lang="x-none" dirty="0"/>
          </a:p>
        </p:txBody>
      </p:sp>
      <p:sp>
        <p:nvSpPr>
          <p:cNvPr id="3" name="Content Placeholder 2">
            <a:extLst>
              <a:ext uri="{FF2B5EF4-FFF2-40B4-BE49-F238E27FC236}">
                <a16:creationId xmlns:a16="http://schemas.microsoft.com/office/drawing/2014/main" xmlns="" id="{BF683257-E5BC-BF55-9686-356B18FF2791}"/>
              </a:ext>
            </a:extLst>
          </p:cNvPr>
          <p:cNvSpPr>
            <a:spLocks noGrp="1"/>
          </p:cNvSpPr>
          <p:nvPr>
            <p:ph idx="1"/>
          </p:nvPr>
        </p:nvSpPr>
        <p:spPr/>
        <p:txBody>
          <a:bodyPr>
            <a:normAutofit fontScale="92500" lnSpcReduction="20000"/>
          </a:bodyPr>
          <a:lstStyle/>
          <a:p>
            <a:pPr algn="l"/>
            <a:r>
              <a:rPr lang="en-US" dirty="0">
                <a:effectLst/>
              </a:rPr>
              <a:t> "Part of our input could be to bring the circular economy one step closer in Jordan. As Peter Scheer from Nijhuis Industries/</a:t>
            </a:r>
            <a:r>
              <a:rPr lang="en-US" dirty="0" err="1">
                <a:effectLst/>
              </a:rPr>
              <a:t>Semilla</a:t>
            </a:r>
            <a:r>
              <a:rPr lang="en-US" dirty="0">
                <a:effectLst/>
              </a:rPr>
              <a:t> Sanitation Hubs says: “from waste to taste”. A return day, planned for 12 December, involving all those who have gone on the mission.</a:t>
            </a:r>
          </a:p>
          <a:p>
            <a:pPr algn="l"/>
            <a:r>
              <a:rPr lang="en-US" dirty="0">
                <a:effectLst/>
              </a:rPr>
              <a:t> In 1977, the Ministry of Water and Irrigation published, in collaboration with the German Cooperation, a global assessment of water resources in Jordan (THKJ, 1977). This allows for the identification of key changes that took place since 1950, as follows: </a:t>
            </a:r>
          </a:p>
          <a:p>
            <a:pPr algn="l"/>
            <a:r>
              <a:rPr lang="en-US" dirty="0">
                <a:effectLst/>
              </a:rPr>
              <a:t> The river that the country calls its own, there's almost no water. The Jordan's flow is below 10% of its historical average and the Yarmouk, another major tributary, has been greatly reduced. The Jordan river’s once-rushing waters feed into the Dead Sea, a saltwater lake that is disappearing. With neighbors, the rivers are very difficult to share:</a:t>
            </a:r>
          </a:p>
        </p:txBody>
      </p:sp>
    </p:spTree>
    <p:extLst>
      <p:ext uri="{BB962C8B-B14F-4D97-AF65-F5344CB8AC3E}">
        <p14:creationId xmlns:p14="http://schemas.microsoft.com/office/powerpoint/2010/main" val="24632482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1BBE1-4BE9-D8AD-FD2B-9179B26A795A}"/>
              </a:ext>
            </a:extLst>
          </p:cNvPr>
          <p:cNvSpPr>
            <a:spLocks noGrp="1"/>
          </p:cNvSpPr>
          <p:nvPr>
            <p:ph type="title"/>
          </p:nvPr>
        </p:nvSpPr>
        <p:spPr/>
        <p:txBody>
          <a:bodyPr/>
          <a:lstStyle/>
          <a:p>
            <a:r>
              <a:rPr lang="en-US" dirty="0"/>
              <a:t>The impact of water crisis </a:t>
            </a:r>
            <a:endParaRPr lang="x-none" dirty="0"/>
          </a:p>
        </p:txBody>
      </p:sp>
      <p:sp>
        <p:nvSpPr>
          <p:cNvPr id="3" name="Content Placeholder 2">
            <a:extLst>
              <a:ext uri="{FF2B5EF4-FFF2-40B4-BE49-F238E27FC236}">
                <a16:creationId xmlns:a16="http://schemas.microsoft.com/office/drawing/2014/main" xmlns="" id="{FFF19E3D-EF46-323F-005A-432278F33BF4}"/>
              </a:ext>
            </a:extLst>
          </p:cNvPr>
          <p:cNvSpPr>
            <a:spLocks noGrp="1"/>
          </p:cNvSpPr>
          <p:nvPr>
            <p:ph idx="1"/>
          </p:nvPr>
        </p:nvSpPr>
        <p:spPr/>
        <p:txBody>
          <a:bodyPr>
            <a:normAutofit lnSpcReduction="10000"/>
          </a:bodyPr>
          <a:lstStyle/>
          <a:p>
            <a:pPr algn="l"/>
            <a:r>
              <a:rPr lang="en-US" dirty="0"/>
              <a:t> The impact of water scarcity is being faced by Jordan's farmers, who are fighting to cope with it. </a:t>
            </a:r>
            <a:r>
              <a:rPr lang="en-US" dirty="0" err="1"/>
              <a:t>Samih</a:t>
            </a:r>
            <a:r>
              <a:rPr lang="en-US" dirty="0"/>
              <a:t> Hashim, a farm owner in Ghor, north of the capital Amman, is at the front line of dealing with the crisis  I am aware that, as a farmer, my production has been affected by inconsistent rainfalls and water scarcity," Hashim told Al Jazeera. We've been forced to use water as a substitute, and the production of vegetables and fruit has dropped considerably. According to Dr </a:t>
            </a:r>
            <a:r>
              <a:rPr lang="en-US" dirty="0" err="1"/>
              <a:t>Ruckstuhl</a:t>
            </a:r>
            <a:r>
              <a:rPr lang="en-US" dirty="0"/>
              <a:t> and other economists, in order to cope with the rising price of water for households and businesses, public authorities need to raise water prices based on household income. Nevertheless, unemployment and high prices are already being faced by large numbers of Jordanians. It would add to their difficulties as well as create a burden that was not popular with them.</a:t>
            </a:r>
            <a:endParaRPr lang="en-US" dirty="0">
              <a:effectLst/>
            </a:endParaRPr>
          </a:p>
          <a:p>
            <a:pPr marL="0" indent="0" algn="l">
              <a:buNone/>
            </a:pPr>
            <a:endParaRPr lang="en-US" dirty="0">
              <a:effectLst/>
            </a:endParaRPr>
          </a:p>
          <a:p>
            <a:pPr marL="0" indent="0" algn="l">
              <a:buNone/>
            </a:pPr>
            <a:endParaRPr lang="en-US" dirty="0">
              <a:effectLst/>
            </a:endParaRPr>
          </a:p>
          <a:p>
            <a:pPr marL="0" indent="0">
              <a:buNone/>
            </a:pPr>
            <a:endParaRPr lang="x-none" dirty="0"/>
          </a:p>
        </p:txBody>
      </p:sp>
    </p:spTree>
    <p:extLst>
      <p:ext uri="{BB962C8B-B14F-4D97-AF65-F5344CB8AC3E}">
        <p14:creationId xmlns:p14="http://schemas.microsoft.com/office/powerpoint/2010/main" val="33175234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9921D0-D808-DE7C-2DDB-29A429E6C81E}"/>
              </a:ext>
            </a:extLst>
          </p:cNvPr>
          <p:cNvSpPr>
            <a:spLocks noGrp="1"/>
          </p:cNvSpPr>
          <p:nvPr>
            <p:ph type="title"/>
          </p:nvPr>
        </p:nvSpPr>
        <p:spPr/>
        <p:txBody>
          <a:bodyPr/>
          <a:lstStyle/>
          <a:p>
            <a:r>
              <a:rPr lang="en-US" dirty="0"/>
              <a:t>How to prevent water crisis </a:t>
            </a:r>
            <a:endParaRPr lang="x-none" dirty="0"/>
          </a:p>
        </p:txBody>
      </p:sp>
      <p:sp>
        <p:nvSpPr>
          <p:cNvPr id="3" name="Content Placeholder 2">
            <a:extLst>
              <a:ext uri="{FF2B5EF4-FFF2-40B4-BE49-F238E27FC236}">
                <a16:creationId xmlns:a16="http://schemas.microsoft.com/office/drawing/2014/main" xmlns="" id="{5BF4CE23-A177-85C5-B9A2-D1B88F434330}"/>
              </a:ext>
            </a:extLst>
          </p:cNvPr>
          <p:cNvSpPr>
            <a:spLocks noGrp="1"/>
          </p:cNvSpPr>
          <p:nvPr>
            <p:ph idx="1"/>
          </p:nvPr>
        </p:nvSpPr>
        <p:spPr/>
        <p:txBody>
          <a:bodyPr>
            <a:normAutofit/>
          </a:bodyPr>
          <a:lstStyle/>
          <a:p>
            <a:r>
              <a:rPr lang="en-US" dirty="0">
                <a:effectLst/>
              </a:rPr>
              <a:t>Large scale desalinated water is the most efficient step that Jordan could take to increase its supply. One proposal Jordan has pursued since the 1960s would desalinate water from the Red Sea in the south, transport the freshwater north to Amman and then dispose of the leftover, highly salted water in the rapidly shrinking Dead Sea, the report indicated.</a:t>
            </a:r>
          </a:p>
          <a:p>
            <a:pPr algn="l"/>
            <a:r>
              <a:rPr lang="en-US" b="0" i="0" u="none" strike="noStrike" dirty="0">
                <a:effectLst/>
                <a:latin typeface="Roboto" panose="02000000000000000000" pitchFamily="2" charset="0"/>
              </a:rPr>
              <a:t>In Jordan there are a  number of possibilities to increase water supply from other sources, namely seawater desalination and wastewater recycling. Desalination, which provides a new independent source of water that is safe for consumption in areas affected by severe water scarcity, may also help to resolve the conflict between urban and agricultural water needs.</a:t>
            </a:r>
          </a:p>
        </p:txBody>
      </p:sp>
    </p:spTree>
    <p:extLst>
      <p:ext uri="{BB962C8B-B14F-4D97-AF65-F5344CB8AC3E}">
        <p14:creationId xmlns:p14="http://schemas.microsoft.com/office/powerpoint/2010/main" val="6675499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A8D38A-A4C1-746A-0ED5-D5D2C3B9BF30}"/>
              </a:ext>
            </a:extLst>
          </p:cNvPr>
          <p:cNvSpPr>
            <a:spLocks noGrp="1"/>
          </p:cNvSpPr>
          <p:nvPr>
            <p:ph type="title"/>
          </p:nvPr>
        </p:nvSpPr>
        <p:spPr/>
        <p:txBody>
          <a:bodyPr/>
          <a:lstStyle/>
          <a:p>
            <a:r>
              <a:rPr lang="en-US" dirty="0"/>
              <a:t>In conclusion </a:t>
            </a:r>
            <a:endParaRPr lang="x-none" dirty="0"/>
          </a:p>
        </p:txBody>
      </p:sp>
      <p:sp>
        <p:nvSpPr>
          <p:cNvPr id="3" name="Content Placeholder 2">
            <a:extLst>
              <a:ext uri="{FF2B5EF4-FFF2-40B4-BE49-F238E27FC236}">
                <a16:creationId xmlns:a16="http://schemas.microsoft.com/office/drawing/2014/main" xmlns="" id="{B267DDB9-B448-E218-F1E3-3C51D136D898}"/>
              </a:ext>
            </a:extLst>
          </p:cNvPr>
          <p:cNvSpPr>
            <a:spLocks noGrp="1"/>
          </p:cNvSpPr>
          <p:nvPr>
            <p:ph idx="1"/>
          </p:nvPr>
        </p:nvSpPr>
        <p:spPr/>
        <p:txBody>
          <a:bodyPr/>
          <a:lstStyle/>
          <a:p>
            <a:r>
              <a:rPr lang="en-US" dirty="0"/>
              <a:t> Water supply and sanitation in Jordan is characterized by severe water scarcity, which has been exacerbated by forced immigration as a result of the 1948 Arab–Israeli War, the Six-Day War in 1967, the Gulf War of 1990, the Iraq War of 2003 and the Syrian Civil War since 2011. In the world, Jordan is considered  to be one of the world's most water scarce countries. High population growth, Finally, to solve the funding shortage that is aggravated by climate change and population growth, it is necessary to cooperate between Jordan's government, business sector and international donors. That may be the case if there are correct choices.</a:t>
            </a:r>
            <a:endParaRPr lang="x-none" dirty="0"/>
          </a:p>
        </p:txBody>
      </p:sp>
    </p:spTree>
    <p:extLst>
      <p:ext uri="{BB962C8B-B14F-4D97-AF65-F5344CB8AC3E}">
        <p14:creationId xmlns:p14="http://schemas.microsoft.com/office/powerpoint/2010/main" val="38038400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Citation </a:t>
            </a:r>
            <a:endParaRPr lang="en-US" dirty="0"/>
          </a:p>
        </p:txBody>
      </p:sp>
      <p:sp>
        <p:nvSpPr>
          <p:cNvPr id="3" name="Content Placeholder 2"/>
          <p:cNvSpPr>
            <a:spLocks noGrp="1"/>
          </p:cNvSpPr>
          <p:nvPr>
            <p:ph idx="1"/>
          </p:nvPr>
        </p:nvSpPr>
        <p:spPr>
          <a:xfrm>
            <a:off x="1437932" y="2247745"/>
            <a:ext cx="9603275" cy="3252304"/>
          </a:xfrm>
        </p:spPr>
        <p:txBody>
          <a:bodyPr/>
          <a:lstStyle/>
          <a:p>
            <a:r>
              <a:rPr lang="en-US" dirty="0">
                <a:hlinkClick r:id="rId2"/>
              </a:rPr>
              <a:t>https://www.unicef.org/jordan/search?force=0&amp;query=water+crisis+in+jordan&amp;created%5Bmin%5D=&amp;created%5Bmax%5D</a:t>
            </a:r>
            <a:r>
              <a:rPr lang="en-US" dirty="0" smtClean="0">
                <a:hlinkClick r:id="rId2"/>
              </a:rPr>
              <a:t>=</a:t>
            </a:r>
          </a:p>
          <a:p>
            <a:pPr marL="0" indent="0">
              <a:buNone/>
            </a:pPr>
            <a:r>
              <a:rPr lang="en-US" dirty="0"/>
              <a:t>Search | </a:t>
            </a:r>
            <a:r>
              <a:rPr lang="en-US" dirty="0" err="1"/>
              <a:t>unicef</a:t>
            </a:r>
            <a:r>
              <a:rPr lang="en-US" dirty="0"/>
              <a:t> </a:t>
            </a:r>
            <a:r>
              <a:rPr lang="en-US" dirty="0" err="1"/>
              <a:t>jordan</a:t>
            </a:r>
            <a:r>
              <a:rPr lang="en-US" dirty="0"/>
              <a:t>. (</a:t>
            </a:r>
            <a:r>
              <a:rPr lang="en-US" dirty="0" err="1"/>
              <a:t>n.d.</a:t>
            </a:r>
            <a:r>
              <a:rPr lang="en-US" dirty="0"/>
              <a:t>-a). https://www.unicef.org/jordan/search?force=0&amp;query= </a:t>
            </a:r>
            <a:endParaRPr lang="en-US" dirty="0">
              <a:hlinkClick r:id="rId2"/>
            </a:endParaRPr>
          </a:p>
          <a:p>
            <a:r>
              <a:rPr lang="en-US" dirty="0">
                <a:hlinkClick r:id="rId3"/>
              </a:rPr>
              <a:t>https://</a:t>
            </a:r>
            <a:r>
              <a:rPr lang="en-US" dirty="0" smtClean="0">
                <a:hlinkClick r:id="rId3"/>
              </a:rPr>
              <a:t>jordantimes.com/search/site/water%20crisis%20in%20jordan</a:t>
            </a:r>
            <a:endParaRPr lang="en-US" dirty="0" smtClean="0"/>
          </a:p>
          <a:p>
            <a:r>
              <a:rPr lang="en-US" i="1" dirty="0"/>
              <a:t>Search</a:t>
            </a:r>
            <a:r>
              <a:rPr lang="en-US" dirty="0"/>
              <a:t>. Jordan Times. (</a:t>
            </a:r>
            <a:r>
              <a:rPr lang="en-US" dirty="0" err="1"/>
              <a:t>n.d.</a:t>
            </a:r>
            <a:r>
              <a:rPr lang="en-US" dirty="0"/>
              <a:t>-a). https://jordantimes.com/search/site/water%20crisis%20in%20jordan </a:t>
            </a:r>
          </a:p>
          <a:p>
            <a:endParaRPr lang="en-US" dirty="0" smtClean="0"/>
          </a:p>
        </p:txBody>
      </p:sp>
    </p:spTree>
    <p:extLst>
      <p:ext uri="{BB962C8B-B14F-4D97-AF65-F5344CB8AC3E}">
        <p14:creationId xmlns:p14="http://schemas.microsoft.com/office/powerpoint/2010/main" val="471564197"/>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Citation (2)</a:t>
            </a:r>
            <a:endParaRPr lang="en-US" dirty="0"/>
          </a:p>
        </p:txBody>
      </p:sp>
      <p:sp>
        <p:nvSpPr>
          <p:cNvPr id="3" name="Content Placeholder 2"/>
          <p:cNvSpPr>
            <a:spLocks noGrp="1"/>
          </p:cNvSpPr>
          <p:nvPr>
            <p:ph idx="1"/>
          </p:nvPr>
        </p:nvSpPr>
        <p:spPr>
          <a:xfrm>
            <a:off x="1410636" y="2302335"/>
            <a:ext cx="9603275" cy="2992997"/>
          </a:xfrm>
        </p:spPr>
        <p:txBody>
          <a:bodyPr/>
          <a:lstStyle/>
          <a:p>
            <a:r>
              <a:rPr lang="en-US" dirty="0">
                <a:hlinkClick r:id="rId2"/>
              </a:rPr>
              <a:t>https://</a:t>
            </a:r>
            <a:r>
              <a:rPr lang="en-US" dirty="0" smtClean="0">
                <a:hlinkClick r:id="rId2"/>
              </a:rPr>
              <a:t>www.usaid.gov/search/site-search?keys=water+crisis+in+jordan</a:t>
            </a:r>
          </a:p>
          <a:p>
            <a:pPr marL="0" indent="0">
              <a:buNone/>
            </a:pPr>
            <a:r>
              <a:rPr lang="en-US" i="1" dirty="0"/>
              <a:t>Search for </a:t>
            </a:r>
            <a:r>
              <a:rPr lang="en-US" i="1" dirty="0" err="1"/>
              <a:t>water+crisis+in+jordan</a:t>
            </a:r>
            <a:r>
              <a:rPr lang="en-US" dirty="0"/>
              <a:t>. U.S. Agency for International Development. (</a:t>
            </a:r>
            <a:r>
              <a:rPr lang="en-US" dirty="0" err="1"/>
              <a:t>n.d.</a:t>
            </a:r>
            <a:r>
              <a:rPr lang="en-US" dirty="0"/>
              <a:t>). https://www.usaid.gov/search/site-search?keys=water%2Bcrisis%2Bin%2Bjordan </a:t>
            </a:r>
            <a:endParaRPr lang="en-US" dirty="0">
              <a:hlinkClick r:id="rId2"/>
            </a:endParaRPr>
          </a:p>
          <a:p>
            <a:r>
              <a:rPr lang="en-US" dirty="0" smtClean="0">
                <a:hlinkClick r:id="rId2"/>
              </a:rPr>
              <a:t>https</a:t>
            </a:r>
            <a:r>
              <a:rPr lang="en-US" dirty="0">
                <a:hlinkClick r:id="rId2"/>
              </a:rPr>
              <a:t>://</a:t>
            </a:r>
            <a:r>
              <a:rPr lang="en-US" dirty="0" smtClean="0">
                <a:hlinkClick r:id="rId2"/>
              </a:rPr>
              <a:t>www.aljazeera.com/search/water%20crisis%20in%20jordan</a:t>
            </a:r>
            <a:endParaRPr lang="en-US" dirty="0" smtClean="0"/>
          </a:p>
          <a:p>
            <a:r>
              <a:rPr lang="en-US" i="1" dirty="0"/>
              <a:t>Search: Al Jazeera</a:t>
            </a:r>
            <a:r>
              <a:rPr lang="en-US" dirty="0"/>
              <a:t>. Search | Al Jazeera. (</a:t>
            </a:r>
            <a:r>
              <a:rPr lang="en-US" dirty="0" err="1"/>
              <a:t>n.d.</a:t>
            </a:r>
            <a:r>
              <a:rPr lang="en-US" dirty="0"/>
              <a:t>). https://www.aljazeera.com/search/water%20crisis%20in%20jordan </a:t>
            </a:r>
          </a:p>
          <a:p>
            <a:endParaRPr lang="en-US" dirty="0" smtClean="0"/>
          </a:p>
          <a:p>
            <a:endParaRPr lang="en-US" dirty="0"/>
          </a:p>
        </p:txBody>
      </p:sp>
    </p:spTree>
    <p:extLst>
      <p:ext uri="{BB962C8B-B14F-4D97-AF65-F5344CB8AC3E}">
        <p14:creationId xmlns:p14="http://schemas.microsoft.com/office/powerpoint/2010/main" val="3458650943"/>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{62CA25A7-92E5-484C-9573-A79B2A1FCC36}tf10001119</Template>
  <TotalTime>212</TotalTime>
  <Words>887</Words>
  <Application>Microsoft Office PowerPoint</Application>
  <PresentationFormat>Custom</PresentationFormat>
  <Paragraphs>30</Paragraphs>
  <Slides>9</Slides>
  <Notes>1</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Gallery</vt:lpstr>
      <vt:lpstr>Water crisis in jordan</vt:lpstr>
      <vt:lpstr>Water crisis in jordan</vt:lpstr>
      <vt:lpstr>Causes of water crisis </vt:lpstr>
      <vt:lpstr>Consequences of water crisis </vt:lpstr>
      <vt:lpstr>The impact of water crisis </vt:lpstr>
      <vt:lpstr>How to prevent water crisis </vt:lpstr>
      <vt:lpstr>In conclusion </vt:lpstr>
      <vt:lpstr>Citation </vt:lpstr>
      <vt:lpstr>Citation (2)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crisis in jordan</dc:title>
  <dc:creator>RAZAN MASOUD KHALIL SHETAIWI</dc:creator>
  <cp:lastModifiedBy>Q4C</cp:lastModifiedBy>
  <cp:revision>9</cp:revision>
  <dcterms:created xsi:type="dcterms:W3CDTF">2023-05-13T14:01:54Z</dcterms:created>
  <dcterms:modified xsi:type="dcterms:W3CDTF">2023-05-19T20:13:42Z</dcterms:modified>
</cp:coreProperties>
</file>