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8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ar-JO" sz="3200" dirty="0"/>
              <a:t>نسبة التلوث</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Sheet1!$A$3</c:f>
              <c:strCache>
                <c:ptCount val="1"/>
                <c:pt idx="0">
                  <c:v>نسبة التلوث</c:v>
                </c:pt>
              </c:strCache>
            </c:strRef>
          </c:tx>
          <c:spPr>
            <a:solidFill>
              <a:schemeClr val="accent1"/>
            </a:solidFill>
            <a:ln>
              <a:noFill/>
            </a:ln>
            <a:effectLst/>
          </c:spPr>
          <c:invertIfNegative val="0"/>
          <c:cat>
            <c:strRef>
              <c:f>Sheet1!$B$2:$C$2</c:f>
              <c:strCache>
                <c:ptCount val="2"/>
                <c:pt idx="0">
                  <c:v>ألسعودية</c:v>
                </c:pt>
                <c:pt idx="1">
                  <c:v>الاردن</c:v>
                </c:pt>
              </c:strCache>
            </c:strRef>
          </c:cat>
          <c:val>
            <c:numRef>
              <c:f>Sheet1!$B$3:$C$3</c:f>
              <c:numCache>
                <c:formatCode>0.00%</c:formatCode>
                <c:ptCount val="2"/>
                <c:pt idx="0">
                  <c:v>0.57369999999999999</c:v>
                </c:pt>
                <c:pt idx="1">
                  <c:v>0.82720000000000005</c:v>
                </c:pt>
              </c:numCache>
            </c:numRef>
          </c:val>
          <c:extLst>
            <c:ext xmlns:c16="http://schemas.microsoft.com/office/drawing/2014/chart" uri="{C3380CC4-5D6E-409C-BE32-E72D297353CC}">
              <c16:uniqueId val="{00000000-8C9C-4628-807F-426D45DF9174}"/>
            </c:ext>
          </c:extLst>
        </c:ser>
        <c:dLbls>
          <c:showLegendKey val="0"/>
          <c:showVal val="0"/>
          <c:showCatName val="0"/>
          <c:showSerName val="0"/>
          <c:showPercent val="0"/>
          <c:showBubbleSize val="0"/>
        </c:dLbls>
        <c:gapWidth val="150"/>
        <c:overlap val="100"/>
        <c:axId val="562485144"/>
        <c:axId val="562480464"/>
      </c:barChart>
      <c:catAx>
        <c:axId val="562485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2480464"/>
        <c:crosses val="autoZero"/>
        <c:auto val="1"/>
        <c:lblAlgn val="ctr"/>
        <c:lblOffset val="100"/>
        <c:noMultiLvlLbl val="0"/>
      </c:catAx>
      <c:valAx>
        <c:axId val="56248046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2485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5D68-6B43-26E2-8759-6B0D03F1FF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A80924-C6AD-0125-8DFF-9F860BD99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3556F5-0F25-130D-4C05-46491F25F956}"/>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5" name="Footer Placeholder 4">
            <a:extLst>
              <a:ext uri="{FF2B5EF4-FFF2-40B4-BE49-F238E27FC236}">
                <a16:creationId xmlns:a16="http://schemas.microsoft.com/office/drawing/2014/main" id="{D630B019-B04F-BFFE-A6AD-273B6B1C0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6C20BD-51E1-55B7-F697-B9A84118CC4F}"/>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637543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16E9B-B669-8891-658D-6BB276832B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BE9176-8C8B-6276-BA3B-D84738B79E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9E71F3-EEA9-614F-55BC-8D299CA60BBE}"/>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5" name="Footer Placeholder 4">
            <a:extLst>
              <a:ext uri="{FF2B5EF4-FFF2-40B4-BE49-F238E27FC236}">
                <a16:creationId xmlns:a16="http://schemas.microsoft.com/office/drawing/2014/main" id="{7AC8964D-EFD1-E8B7-A3CD-CE7963CB7F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8CAB4-6D6E-449A-5AFE-12B4D4FA8D3A}"/>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604732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AB97C7-0226-29B9-C4A6-FF1F304120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FB71E6-64EC-6E8C-DCE1-FB64E303C5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D715E9-5D03-BCD3-5136-5F17D6C3CB03}"/>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5" name="Footer Placeholder 4">
            <a:extLst>
              <a:ext uri="{FF2B5EF4-FFF2-40B4-BE49-F238E27FC236}">
                <a16:creationId xmlns:a16="http://schemas.microsoft.com/office/drawing/2014/main" id="{E45629EA-2F79-94E3-FD55-A9841E1919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BE1E1-4FF9-C883-7F26-837E60EEF2AD}"/>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91414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EBE6B-8FB0-2CFC-C71A-1565AE1BE1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BD0CAC-49AD-E62F-B18C-60FF9BA652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45B616-41FA-9A38-5F1F-032F9051D1DA}"/>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5" name="Footer Placeholder 4">
            <a:extLst>
              <a:ext uri="{FF2B5EF4-FFF2-40B4-BE49-F238E27FC236}">
                <a16:creationId xmlns:a16="http://schemas.microsoft.com/office/drawing/2014/main" id="{6552FB52-B216-6CA6-7BBA-C55F36656E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3F19ED-FC60-D9CE-43EE-864C1B738987}"/>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05680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77357-AE21-E0BA-FFEE-CC6EEEF815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24F213-96CD-8BEC-EFB7-A5CB9CD977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93AAD5-8FB1-A3C4-D343-A912998EE486}"/>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5" name="Footer Placeholder 4">
            <a:extLst>
              <a:ext uri="{FF2B5EF4-FFF2-40B4-BE49-F238E27FC236}">
                <a16:creationId xmlns:a16="http://schemas.microsoft.com/office/drawing/2014/main" id="{E35A3DDA-B10B-7B83-F938-A710E7E518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E56A6C-7D8E-E5FF-0F49-23E8F0F89155}"/>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293742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475C1-B5AA-18A8-AFC2-0D18A529E0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BCCB10-5507-39B9-A737-DE6E3AB254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2562F7-DDFA-0D5B-A988-F166C323B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DAD71D-D870-CE54-DE3D-11F4E3AD5536}"/>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6" name="Footer Placeholder 5">
            <a:extLst>
              <a:ext uri="{FF2B5EF4-FFF2-40B4-BE49-F238E27FC236}">
                <a16:creationId xmlns:a16="http://schemas.microsoft.com/office/drawing/2014/main" id="{0EE2966C-D08C-42F0-9905-B6F8DCBA2C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CD7658-F129-3CEF-3C50-E329C62DC65C}"/>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91464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E4985-523C-E31C-C072-CEBBE58240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E55ECB-FD7B-D8DC-CD37-40235F30E6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4C4759-7429-B048-0406-F499BFF88A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EEEFF4-47BF-0F93-0C27-3D06458860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8E9643-FF87-1E18-CC6B-0255B36913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9D5A18-090E-B757-DC06-086976AA4B7C}"/>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8" name="Footer Placeholder 7">
            <a:extLst>
              <a:ext uri="{FF2B5EF4-FFF2-40B4-BE49-F238E27FC236}">
                <a16:creationId xmlns:a16="http://schemas.microsoft.com/office/drawing/2014/main" id="{E1FDE50B-0BCF-8649-CC82-9D1BADB2A6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CC690D-73BE-00F3-B91F-E204D4B67432}"/>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2215317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241E5-343C-BC73-0D1C-3884ED7DE5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4852AA-3EF6-DF5E-10AF-5F8747850D94}"/>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4" name="Footer Placeholder 3">
            <a:extLst>
              <a:ext uri="{FF2B5EF4-FFF2-40B4-BE49-F238E27FC236}">
                <a16:creationId xmlns:a16="http://schemas.microsoft.com/office/drawing/2014/main" id="{F15C5EC0-6C5E-77C7-AEB4-CCAF6A85D8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407B48-D0F7-290F-18DC-832ED58FDAAE}"/>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28961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3B0E19-47FA-C692-9EC4-0D5625F59A7B}"/>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3" name="Footer Placeholder 2">
            <a:extLst>
              <a:ext uri="{FF2B5EF4-FFF2-40B4-BE49-F238E27FC236}">
                <a16:creationId xmlns:a16="http://schemas.microsoft.com/office/drawing/2014/main" id="{F6E906A7-8A70-8361-F7C4-A67FB131AB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7CC192-4D03-64EC-21D1-CC3AD12730CC}"/>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80960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3CEE4-282E-9E50-4B98-C70DFE06B5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9F0740-EE10-F671-F154-C2867289E0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542519-3EA4-99EF-B3B4-8B5EF28E85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C3DDFB-6233-A41A-17CD-0FC85EE17ADF}"/>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6" name="Footer Placeholder 5">
            <a:extLst>
              <a:ext uri="{FF2B5EF4-FFF2-40B4-BE49-F238E27FC236}">
                <a16:creationId xmlns:a16="http://schemas.microsoft.com/office/drawing/2014/main" id="{D7B1BC3F-2B30-E3E2-0497-4BCFD9AFBC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2B3F8B-8021-9122-B977-D3A75A03CD15}"/>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2553602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098D5-E24D-59A4-D37F-FC84E9C889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A3687B-4A75-0BA2-4C13-941906B525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EAEF7E-8174-2CD0-8E29-A2A1CD5E02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A4F144-5CD7-464E-8777-B945E27D6F17}"/>
              </a:ext>
            </a:extLst>
          </p:cNvPr>
          <p:cNvSpPr>
            <a:spLocks noGrp="1"/>
          </p:cNvSpPr>
          <p:nvPr>
            <p:ph type="dt" sz="half" idx="10"/>
          </p:nvPr>
        </p:nvSpPr>
        <p:spPr/>
        <p:txBody>
          <a:bodyPr/>
          <a:lstStyle/>
          <a:p>
            <a:fld id="{F7456CDF-7552-47C9-A270-F3B6B61AF536}" type="datetimeFigureOut">
              <a:rPr lang="en-US" smtClean="0"/>
              <a:t>5/19/2023</a:t>
            </a:fld>
            <a:endParaRPr lang="en-US"/>
          </a:p>
        </p:txBody>
      </p:sp>
      <p:sp>
        <p:nvSpPr>
          <p:cNvPr id="6" name="Footer Placeholder 5">
            <a:extLst>
              <a:ext uri="{FF2B5EF4-FFF2-40B4-BE49-F238E27FC236}">
                <a16:creationId xmlns:a16="http://schemas.microsoft.com/office/drawing/2014/main" id="{C3C03FA6-E3C1-487E-B124-0C23481017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ED872D-635D-66FD-6321-B52E469A6F69}"/>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483346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259C83-5695-62F9-5995-9A6625ED6C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7FBA69-54A2-FF52-B885-A662278CDE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9AACF9-4590-BD62-1563-26E4F328B7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56CDF-7552-47C9-A270-F3B6B61AF536}" type="datetimeFigureOut">
              <a:rPr lang="en-US" smtClean="0"/>
              <a:t>5/19/2023</a:t>
            </a:fld>
            <a:endParaRPr lang="en-US"/>
          </a:p>
        </p:txBody>
      </p:sp>
      <p:sp>
        <p:nvSpPr>
          <p:cNvPr id="5" name="Footer Placeholder 4">
            <a:extLst>
              <a:ext uri="{FF2B5EF4-FFF2-40B4-BE49-F238E27FC236}">
                <a16:creationId xmlns:a16="http://schemas.microsoft.com/office/drawing/2014/main" id="{15F1049E-F8FD-0500-8C4E-0A03124FC2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71DDD7-93E8-7CDF-64BE-D63646926B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24C76-55FB-4043-A8E4-00D9F6E7B11B}" type="slidenum">
              <a:rPr lang="en-US" smtClean="0"/>
              <a:t>‹#›</a:t>
            </a:fld>
            <a:endParaRPr lang="en-US"/>
          </a:p>
        </p:txBody>
      </p:sp>
    </p:spTree>
    <p:extLst>
      <p:ext uri="{BB962C8B-B14F-4D97-AF65-F5344CB8AC3E}">
        <p14:creationId xmlns:p14="http://schemas.microsoft.com/office/powerpoint/2010/main" val="1284179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3" name="TextBox 2">
            <a:extLst>
              <a:ext uri="{FF2B5EF4-FFF2-40B4-BE49-F238E27FC236}">
                <a16:creationId xmlns:a16="http://schemas.microsoft.com/office/drawing/2014/main" id="{0B047690-E78A-C408-E1D4-2E61D184FA86}"/>
              </a:ext>
            </a:extLst>
          </p:cNvPr>
          <p:cNvSpPr txBox="1"/>
          <p:nvPr/>
        </p:nvSpPr>
        <p:spPr>
          <a:xfrm>
            <a:off x="5257801" y="647700"/>
            <a:ext cx="4581524" cy="830997"/>
          </a:xfrm>
          <a:prstGeom prst="rect">
            <a:avLst/>
          </a:prstGeom>
          <a:noFill/>
        </p:spPr>
        <p:txBody>
          <a:bodyPr wrap="square" rtlCol="0">
            <a:spAutoFit/>
          </a:bodyPr>
          <a:lstStyle/>
          <a:p>
            <a:r>
              <a:rPr lang="ar-JO" sz="4800" dirty="0"/>
              <a:t>البيئة</a:t>
            </a:r>
            <a:endParaRPr lang="en-US" sz="4800" dirty="0"/>
          </a:p>
        </p:txBody>
      </p:sp>
      <p:sp>
        <p:nvSpPr>
          <p:cNvPr id="4" name="TextBox 3">
            <a:extLst>
              <a:ext uri="{FF2B5EF4-FFF2-40B4-BE49-F238E27FC236}">
                <a16:creationId xmlns:a16="http://schemas.microsoft.com/office/drawing/2014/main" id="{1716EB67-9E22-49F2-0DB4-ABB2393A9A0D}"/>
              </a:ext>
            </a:extLst>
          </p:cNvPr>
          <p:cNvSpPr txBox="1"/>
          <p:nvPr/>
        </p:nvSpPr>
        <p:spPr>
          <a:xfrm>
            <a:off x="3362325" y="3495675"/>
            <a:ext cx="5638800" cy="369332"/>
          </a:xfrm>
          <a:prstGeom prst="rect">
            <a:avLst/>
          </a:prstGeom>
          <a:noFill/>
        </p:spPr>
        <p:txBody>
          <a:bodyPr wrap="square" rtlCol="0">
            <a:spAutoFit/>
          </a:bodyPr>
          <a:lstStyle/>
          <a:p>
            <a:r>
              <a:rPr lang="ar-JO" dirty="0"/>
              <a:t>عمل الطلاب: عمر ابو طوق, محمد الرشيد, زيد شوارب, عون عازر</a:t>
            </a:r>
            <a:endParaRPr lang="en-US" dirty="0"/>
          </a:p>
        </p:txBody>
      </p:sp>
      <p:sp>
        <p:nvSpPr>
          <p:cNvPr id="5" name="TextBox 4">
            <a:extLst>
              <a:ext uri="{FF2B5EF4-FFF2-40B4-BE49-F238E27FC236}">
                <a16:creationId xmlns:a16="http://schemas.microsoft.com/office/drawing/2014/main" id="{C16989DE-C3AC-1146-9319-6955EB1736C3}"/>
              </a:ext>
            </a:extLst>
          </p:cNvPr>
          <p:cNvSpPr txBox="1"/>
          <p:nvPr/>
        </p:nvSpPr>
        <p:spPr>
          <a:xfrm>
            <a:off x="1562100" y="1693742"/>
            <a:ext cx="9067800" cy="523220"/>
          </a:xfrm>
          <a:prstGeom prst="rect">
            <a:avLst/>
          </a:prstGeom>
          <a:noFill/>
        </p:spPr>
        <p:txBody>
          <a:bodyPr wrap="square" rtlCol="0">
            <a:spAutoFit/>
          </a:bodyPr>
          <a:lstStyle/>
          <a:p>
            <a:pPr algn="ctr"/>
            <a:r>
              <a:rPr lang="ar-JO" sz="2800" b="1" dirty="0"/>
              <a:t>مشروع العربي, اجتماعيات و الحاسوب</a:t>
            </a:r>
            <a:endParaRPr lang="en-US" sz="2800" b="1" dirty="0"/>
          </a:p>
        </p:txBody>
      </p:sp>
    </p:spTree>
    <p:extLst>
      <p:ext uri="{BB962C8B-B14F-4D97-AF65-F5344CB8AC3E}">
        <p14:creationId xmlns:p14="http://schemas.microsoft.com/office/powerpoint/2010/main" val="786529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5" name="TextBox 4">
            <a:extLst>
              <a:ext uri="{FF2B5EF4-FFF2-40B4-BE49-F238E27FC236}">
                <a16:creationId xmlns:a16="http://schemas.microsoft.com/office/drawing/2014/main" id="{C8C2BD4A-FAD5-56AA-BAFE-214C732FE518}"/>
              </a:ext>
            </a:extLst>
          </p:cNvPr>
          <p:cNvSpPr txBox="1"/>
          <p:nvPr/>
        </p:nvSpPr>
        <p:spPr>
          <a:xfrm>
            <a:off x="1471611" y="2899895"/>
            <a:ext cx="9248775" cy="1015663"/>
          </a:xfrm>
          <a:prstGeom prst="rect">
            <a:avLst/>
          </a:prstGeom>
          <a:noFill/>
        </p:spPr>
        <p:txBody>
          <a:bodyPr wrap="square" rtlCol="0">
            <a:spAutoFit/>
          </a:bodyPr>
          <a:lstStyle/>
          <a:p>
            <a:r>
              <a:rPr lang="ar-JO" sz="2000" b="0" i="0" dirty="0">
                <a:solidFill>
                  <a:srgbClr val="374151"/>
                </a:solidFill>
                <a:effectLst/>
                <a:latin typeface="Söhne"/>
              </a:rPr>
              <a:t>البيئة هي المحيط الذي يحيط بنا ويشمل جميع العوامل الطبيعية والاجتماعية والثقافية والاقتصادية التي تؤثر على الكائنات الحية وتتفاعل معها. وتشمل البيئة العناصر الحية مثل النباتات والحيوانات والبشر، والعناصر غير الحية مثل الهواء والماء والتربة والصخو</a:t>
            </a:r>
            <a:endParaRPr lang="en-US" sz="2000" dirty="0"/>
          </a:p>
        </p:txBody>
      </p:sp>
      <p:sp>
        <p:nvSpPr>
          <p:cNvPr id="6" name="TextBox 5">
            <a:extLst>
              <a:ext uri="{FF2B5EF4-FFF2-40B4-BE49-F238E27FC236}">
                <a16:creationId xmlns:a16="http://schemas.microsoft.com/office/drawing/2014/main" id="{B94CA911-0BD0-E959-B9CE-EC54FA5EB965}"/>
              </a:ext>
            </a:extLst>
          </p:cNvPr>
          <p:cNvSpPr txBox="1"/>
          <p:nvPr/>
        </p:nvSpPr>
        <p:spPr>
          <a:xfrm>
            <a:off x="3086100" y="495300"/>
            <a:ext cx="5553075" cy="646331"/>
          </a:xfrm>
          <a:prstGeom prst="rect">
            <a:avLst/>
          </a:prstGeom>
          <a:noFill/>
        </p:spPr>
        <p:txBody>
          <a:bodyPr wrap="square" rtlCol="0">
            <a:spAutoFit/>
          </a:bodyPr>
          <a:lstStyle/>
          <a:p>
            <a:pPr algn="ctr"/>
            <a:r>
              <a:rPr lang="ar-JO" sz="3600" b="1" i="0" dirty="0">
                <a:solidFill>
                  <a:srgbClr val="343541"/>
                </a:solidFill>
                <a:effectLst/>
                <a:latin typeface="Söhne"/>
              </a:rPr>
              <a:t>تعريف البيئة</a:t>
            </a:r>
            <a:endParaRPr lang="en-US" sz="3600" b="1" dirty="0"/>
          </a:p>
        </p:txBody>
      </p:sp>
    </p:spTree>
    <p:extLst>
      <p:ext uri="{BB962C8B-B14F-4D97-AF65-F5344CB8AC3E}">
        <p14:creationId xmlns:p14="http://schemas.microsoft.com/office/powerpoint/2010/main" val="2640216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5" name="TextBox 4">
            <a:extLst>
              <a:ext uri="{FF2B5EF4-FFF2-40B4-BE49-F238E27FC236}">
                <a16:creationId xmlns:a16="http://schemas.microsoft.com/office/drawing/2014/main" id="{C8C2BD4A-FAD5-56AA-BAFE-214C732FE518}"/>
              </a:ext>
            </a:extLst>
          </p:cNvPr>
          <p:cNvSpPr txBox="1"/>
          <p:nvPr/>
        </p:nvSpPr>
        <p:spPr>
          <a:xfrm>
            <a:off x="1471612" y="1794995"/>
            <a:ext cx="9248775" cy="707886"/>
          </a:xfrm>
          <a:prstGeom prst="rect">
            <a:avLst/>
          </a:prstGeom>
          <a:noFill/>
        </p:spPr>
        <p:txBody>
          <a:bodyPr wrap="square" rtlCol="0">
            <a:spAutoFit/>
          </a:bodyPr>
          <a:lstStyle/>
          <a:p>
            <a:pPr algn="ctr"/>
            <a:r>
              <a:rPr lang="ar-JO" sz="2000" b="1" i="0" dirty="0">
                <a:solidFill>
                  <a:srgbClr val="374151"/>
                </a:solidFill>
                <a:effectLst/>
                <a:latin typeface="Söhne"/>
              </a:rPr>
              <a:t>1</a:t>
            </a:r>
            <a:r>
              <a:rPr lang="en-US" sz="2000" b="1" i="0" dirty="0">
                <a:solidFill>
                  <a:srgbClr val="374151"/>
                </a:solidFill>
                <a:effectLst/>
                <a:latin typeface="Söhne"/>
              </a:rPr>
              <a:t>. </a:t>
            </a:r>
            <a:r>
              <a:rPr lang="ar-JO" sz="2000" b="1" i="0" dirty="0">
                <a:solidFill>
                  <a:srgbClr val="374151"/>
                </a:solidFill>
                <a:effectLst/>
                <a:latin typeface="Söhne"/>
              </a:rPr>
              <a:t>يمكن لتلوث الهواء والمياه والتربة أن يؤدي إلى تغيرات في التوازن البيئي وتلف النظم البيئية. يمكن أن يؤدي التلوث إلى نقص التنوع البيولوجي</a:t>
            </a:r>
            <a:endParaRPr lang="en-US" sz="2000" b="1" dirty="0"/>
          </a:p>
        </p:txBody>
      </p:sp>
      <p:sp>
        <p:nvSpPr>
          <p:cNvPr id="6" name="TextBox 5">
            <a:extLst>
              <a:ext uri="{FF2B5EF4-FFF2-40B4-BE49-F238E27FC236}">
                <a16:creationId xmlns:a16="http://schemas.microsoft.com/office/drawing/2014/main" id="{B94CA911-0BD0-E959-B9CE-EC54FA5EB965}"/>
              </a:ext>
            </a:extLst>
          </p:cNvPr>
          <p:cNvSpPr txBox="1"/>
          <p:nvPr/>
        </p:nvSpPr>
        <p:spPr>
          <a:xfrm>
            <a:off x="3086100" y="495300"/>
            <a:ext cx="5553075" cy="646331"/>
          </a:xfrm>
          <a:prstGeom prst="rect">
            <a:avLst/>
          </a:prstGeom>
          <a:noFill/>
        </p:spPr>
        <p:txBody>
          <a:bodyPr wrap="square" rtlCol="0">
            <a:spAutoFit/>
          </a:bodyPr>
          <a:lstStyle/>
          <a:p>
            <a:pPr algn="ctr"/>
            <a:r>
              <a:rPr lang="ar-JO" sz="3600" b="0" i="0" dirty="0">
                <a:solidFill>
                  <a:srgbClr val="343541"/>
                </a:solidFill>
                <a:effectLst/>
                <a:latin typeface="Söhne"/>
              </a:rPr>
              <a:t>تأثير تلوث البيئة</a:t>
            </a:r>
            <a:endParaRPr lang="en-US" sz="3600" b="1" dirty="0"/>
          </a:p>
        </p:txBody>
      </p:sp>
      <p:sp>
        <p:nvSpPr>
          <p:cNvPr id="3" name="TextBox 2">
            <a:extLst>
              <a:ext uri="{FF2B5EF4-FFF2-40B4-BE49-F238E27FC236}">
                <a16:creationId xmlns:a16="http://schemas.microsoft.com/office/drawing/2014/main" id="{E091F651-3ECD-BF88-299A-3E252A1C90E6}"/>
              </a:ext>
            </a:extLst>
          </p:cNvPr>
          <p:cNvSpPr txBox="1"/>
          <p:nvPr/>
        </p:nvSpPr>
        <p:spPr>
          <a:xfrm>
            <a:off x="1471611" y="3464064"/>
            <a:ext cx="9248775" cy="707886"/>
          </a:xfrm>
          <a:prstGeom prst="rect">
            <a:avLst/>
          </a:prstGeom>
          <a:noFill/>
        </p:spPr>
        <p:txBody>
          <a:bodyPr wrap="square" rtlCol="0">
            <a:spAutoFit/>
          </a:bodyPr>
          <a:lstStyle/>
          <a:p>
            <a:pPr algn="ctr"/>
            <a:r>
              <a:rPr lang="ar-JO" sz="2000" b="1" dirty="0">
                <a:solidFill>
                  <a:srgbClr val="374151"/>
                </a:solidFill>
                <a:latin typeface="Söhne"/>
              </a:rPr>
              <a:t>2</a:t>
            </a:r>
            <a:r>
              <a:rPr lang="en-US" sz="2000" b="1" i="0" dirty="0">
                <a:solidFill>
                  <a:srgbClr val="374151"/>
                </a:solidFill>
                <a:effectLst/>
                <a:latin typeface="Söhne"/>
              </a:rPr>
              <a:t>. </a:t>
            </a:r>
            <a:r>
              <a:rPr lang="ar-JO" sz="2000" b="1" i="0" dirty="0">
                <a:solidFill>
                  <a:srgbClr val="374151"/>
                </a:solidFill>
                <a:effectLst/>
                <a:latin typeface="Söhne"/>
              </a:rPr>
              <a:t>يمكن أن يتسبب التلوث في تلف المواطن الحيوية للحيوانات ونقص الغذاء وانخفاض معدلات البقاء على قيد الحياة وتدهور صحة الحيوانات</a:t>
            </a:r>
            <a:endParaRPr lang="en-US" sz="2000" b="1" dirty="0"/>
          </a:p>
        </p:txBody>
      </p:sp>
    </p:spTree>
    <p:extLst>
      <p:ext uri="{BB962C8B-B14F-4D97-AF65-F5344CB8AC3E}">
        <p14:creationId xmlns:p14="http://schemas.microsoft.com/office/powerpoint/2010/main" val="262653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5" name="TextBox 4">
            <a:extLst>
              <a:ext uri="{FF2B5EF4-FFF2-40B4-BE49-F238E27FC236}">
                <a16:creationId xmlns:a16="http://schemas.microsoft.com/office/drawing/2014/main" id="{C8C2BD4A-FAD5-56AA-BAFE-214C732FE518}"/>
              </a:ext>
            </a:extLst>
          </p:cNvPr>
          <p:cNvSpPr txBox="1"/>
          <p:nvPr/>
        </p:nvSpPr>
        <p:spPr>
          <a:xfrm>
            <a:off x="1471612" y="1794995"/>
            <a:ext cx="9248775" cy="707886"/>
          </a:xfrm>
          <a:prstGeom prst="rect">
            <a:avLst/>
          </a:prstGeom>
          <a:noFill/>
        </p:spPr>
        <p:txBody>
          <a:bodyPr wrap="square" rtlCol="0">
            <a:spAutoFit/>
          </a:bodyPr>
          <a:lstStyle/>
          <a:p>
            <a:pPr algn="ctr"/>
            <a:r>
              <a:rPr lang="ar-JO" sz="2000" b="1" i="0" dirty="0">
                <a:solidFill>
                  <a:srgbClr val="374151"/>
                </a:solidFill>
                <a:effectLst/>
                <a:latin typeface="Söhne"/>
              </a:rPr>
              <a:t>1</a:t>
            </a:r>
            <a:r>
              <a:rPr lang="en-US" sz="2000" b="1" i="0" dirty="0">
                <a:solidFill>
                  <a:srgbClr val="374151"/>
                </a:solidFill>
                <a:effectLst/>
                <a:latin typeface="Söhne"/>
              </a:rPr>
              <a:t>. </a:t>
            </a:r>
            <a:r>
              <a:rPr lang="ar-JO" sz="2000" b="1" i="0" dirty="0">
                <a:solidFill>
                  <a:srgbClr val="374151"/>
                </a:solidFill>
                <a:effectLst/>
                <a:latin typeface="Söhne"/>
              </a:rPr>
              <a:t>زيادة الوعي بقضايا البيئة وأثر التلوث عن طريق قراءة والتعلم والمشاركة في الأنشطة والمناقشات ذات الصلة. يمكنك أيضًا توعية الآخرين ونشر الوعي بين الأصدقاء والعائلة والمجتم</a:t>
            </a:r>
            <a:endParaRPr lang="en-US" sz="2000" b="1" dirty="0"/>
          </a:p>
        </p:txBody>
      </p:sp>
      <p:sp>
        <p:nvSpPr>
          <p:cNvPr id="3" name="TextBox 2">
            <a:extLst>
              <a:ext uri="{FF2B5EF4-FFF2-40B4-BE49-F238E27FC236}">
                <a16:creationId xmlns:a16="http://schemas.microsoft.com/office/drawing/2014/main" id="{E091F651-3ECD-BF88-299A-3E252A1C90E6}"/>
              </a:ext>
            </a:extLst>
          </p:cNvPr>
          <p:cNvSpPr txBox="1"/>
          <p:nvPr/>
        </p:nvSpPr>
        <p:spPr>
          <a:xfrm>
            <a:off x="1471611" y="3464064"/>
            <a:ext cx="9248775" cy="400110"/>
          </a:xfrm>
          <a:prstGeom prst="rect">
            <a:avLst/>
          </a:prstGeom>
          <a:noFill/>
        </p:spPr>
        <p:txBody>
          <a:bodyPr wrap="square" rtlCol="0">
            <a:spAutoFit/>
          </a:bodyPr>
          <a:lstStyle/>
          <a:p>
            <a:pPr algn="ctr"/>
            <a:r>
              <a:rPr lang="ar-JO" sz="2000" b="1" dirty="0">
                <a:solidFill>
                  <a:srgbClr val="374151"/>
                </a:solidFill>
                <a:latin typeface="Söhne"/>
              </a:rPr>
              <a:t>2</a:t>
            </a:r>
            <a:r>
              <a:rPr lang="en-US" sz="2000" b="1" i="0" dirty="0">
                <a:solidFill>
                  <a:srgbClr val="374151"/>
                </a:solidFill>
                <a:effectLst/>
                <a:latin typeface="Söhne"/>
              </a:rPr>
              <a:t>. </a:t>
            </a:r>
            <a:r>
              <a:rPr lang="ar-JO" sz="2000" b="1" i="0" dirty="0">
                <a:solidFill>
                  <a:srgbClr val="374151"/>
                </a:solidFill>
                <a:effectLst/>
                <a:latin typeface="Söhne"/>
              </a:rPr>
              <a:t>استخدم مصادر الطاقة المتجددة والنظيفة مثل الطاقة الشمسية والرياح بدلاً من الوقود الأحفوري</a:t>
            </a:r>
            <a:endParaRPr lang="en-US" sz="2000" b="1" dirty="0"/>
          </a:p>
        </p:txBody>
      </p:sp>
      <p:sp>
        <p:nvSpPr>
          <p:cNvPr id="4" name="Rectangle 1">
            <a:extLst>
              <a:ext uri="{FF2B5EF4-FFF2-40B4-BE49-F238E27FC236}">
                <a16:creationId xmlns:a16="http://schemas.microsoft.com/office/drawing/2014/main" id="{9E781872-3654-166A-F0C2-4FAEB0D1B0F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1000" b="0" i="0" u="none" strike="noStrike" cap="none" normalizeH="0" baseline="0">
                <a:ln>
                  <a:noFill/>
                </a:ln>
                <a:solidFill>
                  <a:schemeClr val="tx1"/>
                </a:solidFill>
                <a:effectLst/>
                <a:latin typeface="Söhne"/>
                <a:cs typeface="Arial" panose="020B0604020202020204" pitchFamily="34" charset="0"/>
              </a:rPr>
              <a:t>كيف يمكن تقليل تلوث البيئة</a:t>
            </a:r>
            <a:endParaRPr kumimoji="0" lang="en-US" altLang="en-US" sz="1000" b="0" i="0" u="none" strike="noStrike" cap="none" normalizeH="0" baseline="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AB7987F8-577D-BBF1-CEDB-1B9EC1FF9B98}"/>
              </a:ext>
            </a:extLst>
          </p:cNvPr>
          <p:cNvSpPr>
            <a:spLocks noChangeArrowheads="1"/>
          </p:cNvSpPr>
          <p:nvPr/>
        </p:nvSpPr>
        <p:spPr bwMode="auto">
          <a:xfrm>
            <a:off x="3942203" y="686080"/>
            <a:ext cx="430758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3600" b="1" i="0" u="none" strike="noStrike" cap="none" normalizeH="0" baseline="0" dirty="0">
                <a:ln>
                  <a:noFill/>
                </a:ln>
                <a:solidFill>
                  <a:schemeClr val="tx1"/>
                </a:solidFill>
                <a:effectLst/>
                <a:latin typeface="Söhne"/>
                <a:cs typeface="Arial" panose="020B0604020202020204" pitchFamily="34" charset="0"/>
              </a:rPr>
              <a:t>كيف يمكن تقليل تلوث البيئة</a:t>
            </a:r>
            <a:endParaRPr kumimoji="0" lang="en-US" altLang="en-US" sz="3600" b="1" i="0" u="none" strike="noStrike" cap="none" normalizeH="0" baseline="0" dirty="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chemeClr val="tx1"/>
                </a:solidFill>
                <a:effectLst/>
                <a:latin typeface="Söhne"/>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286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5" name="TextBox 4">
            <a:extLst>
              <a:ext uri="{FF2B5EF4-FFF2-40B4-BE49-F238E27FC236}">
                <a16:creationId xmlns:a16="http://schemas.microsoft.com/office/drawing/2014/main" id="{C8C2BD4A-FAD5-56AA-BAFE-214C732FE518}"/>
              </a:ext>
            </a:extLst>
          </p:cNvPr>
          <p:cNvSpPr txBox="1"/>
          <p:nvPr/>
        </p:nvSpPr>
        <p:spPr>
          <a:xfrm>
            <a:off x="1471612" y="1794995"/>
            <a:ext cx="9248775" cy="707886"/>
          </a:xfrm>
          <a:prstGeom prst="rect">
            <a:avLst/>
          </a:prstGeom>
          <a:noFill/>
        </p:spPr>
        <p:txBody>
          <a:bodyPr wrap="square" rtlCol="0">
            <a:spAutoFit/>
          </a:bodyPr>
          <a:lstStyle/>
          <a:p>
            <a:pPr algn="ctr"/>
            <a:r>
              <a:rPr lang="ar-JO" sz="2000" b="1" i="0" dirty="0">
                <a:solidFill>
                  <a:srgbClr val="374151"/>
                </a:solidFill>
                <a:effectLst/>
                <a:latin typeface="Söhne"/>
              </a:rPr>
              <a:t>1</a:t>
            </a:r>
            <a:r>
              <a:rPr lang="en-US" sz="2000" b="1" i="0" dirty="0">
                <a:solidFill>
                  <a:srgbClr val="374151"/>
                </a:solidFill>
                <a:effectLst/>
                <a:latin typeface="Söhne"/>
              </a:rPr>
              <a:t>. </a:t>
            </a:r>
            <a:r>
              <a:rPr lang="ar-JO" sz="2000" b="1" i="0" dirty="0">
                <a:solidFill>
                  <a:srgbClr val="374151"/>
                </a:solidFill>
                <a:effectLst/>
                <a:latin typeface="Söhne"/>
              </a:rPr>
              <a:t>زيادة الوعي بقضايا البيئة وأثر التلوث عن طريق قراءة والتعلم والمشاركة في الأنشطة والمناقشات ذات الصلة. يمكنك أيضًا توعية الآخرين ونشر الوعي بين الأصدقاء والعائلة والمجتم</a:t>
            </a:r>
            <a:endParaRPr lang="en-US" sz="2000" b="1" dirty="0"/>
          </a:p>
        </p:txBody>
      </p:sp>
      <p:sp>
        <p:nvSpPr>
          <p:cNvPr id="3" name="TextBox 2">
            <a:extLst>
              <a:ext uri="{FF2B5EF4-FFF2-40B4-BE49-F238E27FC236}">
                <a16:creationId xmlns:a16="http://schemas.microsoft.com/office/drawing/2014/main" id="{E091F651-3ECD-BF88-299A-3E252A1C90E6}"/>
              </a:ext>
            </a:extLst>
          </p:cNvPr>
          <p:cNvSpPr txBox="1"/>
          <p:nvPr/>
        </p:nvSpPr>
        <p:spPr>
          <a:xfrm>
            <a:off x="1471611" y="3464064"/>
            <a:ext cx="9248775" cy="400110"/>
          </a:xfrm>
          <a:prstGeom prst="rect">
            <a:avLst/>
          </a:prstGeom>
          <a:noFill/>
        </p:spPr>
        <p:txBody>
          <a:bodyPr wrap="square" rtlCol="0">
            <a:spAutoFit/>
          </a:bodyPr>
          <a:lstStyle/>
          <a:p>
            <a:pPr algn="ctr"/>
            <a:r>
              <a:rPr lang="ar-JO" sz="2000" b="1" dirty="0">
                <a:solidFill>
                  <a:srgbClr val="374151"/>
                </a:solidFill>
                <a:latin typeface="Söhne"/>
              </a:rPr>
              <a:t>2</a:t>
            </a:r>
            <a:r>
              <a:rPr lang="en-US" sz="2000" b="1" i="0" dirty="0">
                <a:solidFill>
                  <a:srgbClr val="374151"/>
                </a:solidFill>
                <a:effectLst/>
                <a:latin typeface="Söhne"/>
              </a:rPr>
              <a:t>. </a:t>
            </a:r>
            <a:r>
              <a:rPr lang="ar-JO" sz="2000" b="1" i="0" dirty="0">
                <a:solidFill>
                  <a:srgbClr val="374151"/>
                </a:solidFill>
                <a:effectLst/>
                <a:latin typeface="Söhne"/>
              </a:rPr>
              <a:t>استخدم مصادر الطاقة المتجددة والنظيفة مثل الطاقة الشمسية والرياح بدلاً من الوقود الأحفوري</a:t>
            </a:r>
            <a:endParaRPr lang="en-US" sz="2000" b="1" dirty="0"/>
          </a:p>
        </p:txBody>
      </p:sp>
      <p:sp>
        <p:nvSpPr>
          <p:cNvPr id="4" name="Rectangle 1">
            <a:extLst>
              <a:ext uri="{FF2B5EF4-FFF2-40B4-BE49-F238E27FC236}">
                <a16:creationId xmlns:a16="http://schemas.microsoft.com/office/drawing/2014/main" id="{9E781872-3654-166A-F0C2-4FAEB0D1B0F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1000" b="0" i="0" u="none" strike="noStrike" cap="none" normalizeH="0" baseline="0">
                <a:ln>
                  <a:noFill/>
                </a:ln>
                <a:solidFill>
                  <a:schemeClr val="tx1"/>
                </a:solidFill>
                <a:effectLst/>
                <a:latin typeface="Söhne"/>
                <a:cs typeface="Arial" panose="020B0604020202020204" pitchFamily="34" charset="0"/>
              </a:rPr>
              <a:t>كيف يمكن تقليل تلوث البيئة</a:t>
            </a:r>
            <a:endParaRPr kumimoji="0" lang="en-US" altLang="en-US" sz="1000" b="0" i="0" u="none" strike="noStrike" cap="none" normalizeH="0" baseline="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AB7987F8-577D-BBF1-CEDB-1B9EC1FF9B98}"/>
              </a:ext>
            </a:extLst>
          </p:cNvPr>
          <p:cNvSpPr>
            <a:spLocks noChangeArrowheads="1"/>
          </p:cNvSpPr>
          <p:nvPr/>
        </p:nvSpPr>
        <p:spPr bwMode="auto">
          <a:xfrm>
            <a:off x="3942203" y="686080"/>
            <a:ext cx="430758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3600" b="1" i="0" u="none" strike="noStrike" cap="none" normalizeH="0" baseline="0" dirty="0">
                <a:ln>
                  <a:noFill/>
                </a:ln>
                <a:solidFill>
                  <a:schemeClr val="tx1"/>
                </a:solidFill>
                <a:effectLst/>
                <a:latin typeface="Söhne"/>
                <a:cs typeface="Arial" panose="020B0604020202020204" pitchFamily="34" charset="0"/>
              </a:rPr>
              <a:t>كيف يمكن تقليل تلوث البيئة</a:t>
            </a:r>
            <a:endParaRPr kumimoji="0" lang="en-US" altLang="en-US" sz="3600" b="1" i="0" u="none" strike="noStrike" cap="none" normalizeH="0" baseline="0" dirty="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chemeClr val="tx1"/>
                </a:solidFill>
                <a:effectLst/>
                <a:latin typeface="Söhne"/>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7675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4" name="Rectangle 1">
            <a:extLst>
              <a:ext uri="{FF2B5EF4-FFF2-40B4-BE49-F238E27FC236}">
                <a16:creationId xmlns:a16="http://schemas.microsoft.com/office/drawing/2014/main" id="{9E781872-3654-166A-F0C2-4FAEB0D1B0F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1000" b="0" i="0" u="none" strike="noStrike" cap="none" normalizeH="0" baseline="0">
                <a:ln>
                  <a:noFill/>
                </a:ln>
                <a:solidFill>
                  <a:schemeClr val="tx1"/>
                </a:solidFill>
                <a:effectLst/>
                <a:latin typeface="Söhne"/>
                <a:cs typeface="Arial" panose="020B0604020202020204" pitchFamily="34" charset="0"/>
              </a:rPr>
              <a:t>كيف يمكن تقليل تلوث البيئة</a:t>
            </a:r>
            <a:endParaRPr kumimoji="0" lang="en-US" altLang="en-US" sz="1000" b="0" i="0" u="none" strike="noStrike" cap="none" normalizeH="0" baseline="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AB7987F8-577D-BBF1-CEDB-1B9EC1FF9B98}"/>
              </a:ext>
            </a:extLst>
          </p:cNvPr>
          <p:cNvSpPr>
            <a:spLocks noChangeArrowheads="1"/>
          </p:cNvSpPr>
          <p:nvPr/>
        </p:nvSpPr>
        <p:spPr bwMode="auto">
          <a:xfrm>
            <a:off x="3481341" y="676555"/>
            <a:ext cx="522931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ar-JO" altLang="en-US" sz="3600" b="1" dirty="0">
                <a:latin typeface="Söhne"/>
                <a:cs typeface="Arial" panose="020B0604020202020204" pitchFamily="34" charset="0"/>
              </a:rPr>
              <a:t>نسبة التلوث في الارن و السعودية</a:t>
            </a:r>
            <a:endParaRPr kumimoji="0" lang="en-US" altLang="en-US" sz="3600" b="1" i="0" u="none" strike="noStrike" cap="none" normalizeH="0" baseline="0" dirty="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chemeClr val="tx1"/>
                </a:solidFill>
                <a:effectLst/>
                <a:latin typeface="Söhne"/>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Chart 5">
            <a:extLst>
              <a:ext uri="{FF2B5EF4-FFF2-40B4-BE49-F238E27FC236}">
                <a16:creationId xmlns:a16="http://schemas.microsoft.com/office/drawing/2014/main" id="{020DEE5B-2B64-E4FF-3EF0-7384444053D4}"/>
              </a:ext>
            </a:extLst>
          </p:cNvPr>
          <p:cNvGraphicFramePr>
            <a:graphicFrameLocks/>
          </p:cNvGraphicFramePr>
          <p:nvPr>
            <p:extLst>
              <p:ext uri="{D42A27DB-BD31-4B8C-83A1-F6EECF244321}">
                <p14:modId xmlns:p14="http://schemas.microsoft.com/office/powerpoint/2010/main" val="155670880"/>
              </p:ext>
            </p:extLst>
          </p:nvPr>
        </p:nvGraphicFramePr>
        <p:xfrm>
          <a:off x="2071687" y="1319214"/>
          <a:ext cx="8048625" cy="421957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41138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240</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Söhne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Omar</dc:creator>
  <cp:lastModifiedBy>Omar</cp:lastModifiedBy>
  <cp:revision>1</cp:revision>
  <dcterms:created xsi:type="dcterms:W3CDTF">2023-05-19T18:39:41Z</dcterms:created>
  <dcterms:modified xsi:type="dcterms:W3CDTF">2023-05-19T19:44:56Z</dcterms:modified>
</cp:coreProperties>
</file>