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1773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07116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337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4070358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4360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495250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241752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00133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112650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703346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40B1AF-3008-42F9-9433-F2B0D7363BE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34512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0B1AF-3008-42F9-9433-F2B0D7363BE4}"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341062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40B1AF-3008-42F9-9433-F2B0D7363BE4}"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62279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0B1AF-3008-42F9-9433-F2B0D7363BE4}"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52867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40B1AF-3008-42F9-9433-F2B0D7363BE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83887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940B1AF-3008-42F9-9433-F2B0D7363BE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1879415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40B1AF-3008-42F9-9433-F2B0D7363BE4}" type="datetimeFigureOut">
              <a:rPr lang="en-US" smtClean="0"/>
              <a:t>5/19/2023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553121-2A2C-418A-AE03-EB6A218B369A}" type="slidenum">
              <a:rPr lang="en-US" smtClean="0"/>
              <a:t>‹#›</a:t>
            </a:fld>
            <a:endParaRPr lang="en-US"/>
          </a:p>
        </p:txBody>
      </p:sp>
    </p:spTree>
    <p:extLst>
      <p:ext uri="{BB962C8B-B14F-4D97-AF65-F5344CB8AC3E}">
        <p14:creationId xmlns:p14="http://schemas.microsoft.com/office/powerpoint/2010/main" val="1741289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845C6-28D1-40BC-961C-998A1FBBE9B5}"/>
              </a:ext>
            </a:extLst>
          </p:cNvPr>
          <p:cNvSpPr>
            <a:spLocks noGrp="1"/>
          </p:cNvSpPr>
          <p:nvPr>
            <p:ph type="title"/>
          </p:nvPr>
        </p:nvSpPr>
        <p:spPr>
          <a:xfrm>
            <a:off x="1336430" y="604912"/>
            <a:ext cx="7937571" cy="703384"/>
          </a:xfrm>
        </p:spPr>
        <p:txBody>
          <a:bodyPr>
            <a:noAutofit/>
          </a:bodyPr>
          <a:lstStyle/>
          <a:p>
            <a:pPr algn="ctr"/>
            <a:r>
              <a:rPr lang="ar-JO" sz="5400" dirty="0">
                <a:latin typeface="Arial" panose="020B0604020202020204" pitchFamily="34" charset="0"/>
                <a:cs typeface="Arial" panose="020B0604020202020204" pitchFamily="34" charset="0"/>
              </a:rPr>
              <a:t>المحافظة على البيئة</a:t>
            </a:r>
            <a:endParaRPr lang="en-US" sz="5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0AEF21-205C-4E4D-869F-2910D1F01D8A}"/>
              </a:ext>
            </a:extLst>
          </p:cNvPr>
          <p:cNvSpPr>
            <a:spLocks noGrp="1"/>
          </p:cNvSpPr>
          <p:nvPr>
            <p:ph idx="1"/>
          </p:nvPr>
        </p:nvSpPr>
        <p:spPr>
          <a:xfrm>
            <a:off x="4332849" y="4818184"/>
            <a:ext cx="2238458" cy="1259059"/>
          </a:xfrm>
        </p:spPr>
        <p:txBody>
          <a:bodyPr>
            <a:normAutofit/>
          </a:bodyPr>
          <a:lstStyle/>
          <a:p>
            <a:pPr marL="0" indent="0" algn="ctr">
              <a:buNone/>
            </a:pPr>
            <a:r>
              <a:rPr lang="ar-JO" sz="3200" dirty="0">
                <a:latin typeface="Arial" panose="020B0604020202020204" pitchFamily="34" charset="0"/>
                <a:cs typeface="Arial" panose="020B0604020202020204" pitchFamily="34" charset="0"/>
              </a:rPr>
              <a:t>ريان مخامرة</a:t>
            </a:r>
          </a:p>
          <a:p>
            <a:pPr marL="0" indent="0" algn="ctr">
              <a:buNone/>
            </a:pPr>
            <a:r>
              <a:rPr lang="ar-JO" sz="3200" dirty="0">
                <a:latin typeface="Arial" panose="020B0604020202020204" pitchFamily="34" charset="0"/>
                <a:cs typeface="Arial" panose="020B0604020202020204" pitchFamily="34" charset="0"/>
              </a:rPr>
              <a:t>عون قسوس</a:t>
            </a:r>
            <a:endParaRPr lang="en-US" sz="32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F49DE5FF-03A0-4878-9885-6B5B6A5368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1110" y="1603717"/>
            <a:ext cx="6059836" cy="2885636"/>
          </a:xfrm>
          <a:prstGeom prst="rect">
            <a:avLst/>
          </a:prstGeom>
          <a:ln>
            <a:noFill/>
          </a:ln>
          <a:effectLst>
            <a:softEdge rad="112500"/>
          </a:effectLst>
        </p:spPr>
      </p:pic>
    </p:spTree>
    <p:extLst>
      <p:ext uri="{BB962C8B-B14F-4D97-AF65-F5344CB8AC3E}">
        <p14:creationId xmlns:p14="http://schemas.microsoft.com/office/powerpoint/2010/main" val="63968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Forms response chart. Question title:  هل تقوم بإعادة تدوير النفايات؟. Number of responses: 4 responses.">
            <a:extLst>
              <a:ext uri="{FF2B5EF4-FFF2-40B4-BE49-F238E27FC236}">
                <a16:creationId xmlns:a16="http://schemas.microsoft.com/office/drawing/2014/main" id="{395F7539-FA4C-43C2-8734-EDAEE4EFF1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44" y="1060548"/>
            <a:ext cx="11891111" cy="5002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145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orms response chart. Question title: هل التلوث البيئي له أضرار على الانسان والحيوانات والنباتات؟. Number of responses: 4 responses.">
            <a:extLst>
              <a:ext uri="{FF2B5EF4-FFF2-40B4-BE49-F238E27FC236}">
                <a16:creationId xmlns:a16="http://schemas.microsoft.com/office/drawing/2014/main" id="{7B592F45-552D-43A3-B2E4-DE2166CB29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884" y="1046481"/>
            <a:ext cx="11824232" cy="4974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Forms response chart. Question title: هل تساهم الحكومات في الحد من التلوث البيشي . Number of responses: 4 responses.">
            <a:extLst>
              <a:ext uri="{FF2B5EF4-FFF2-40B4-BE49-F238E27FC236}">
                <a16:creationId xmlns:a16="http://schemas.microsoft.com/office/drawing/2014/main" id="{D8E8A560-4B5D-4179-94D4-1F5EBEC90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4617"/>
            <a:ext cx="11857672" cy="4988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875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9398-4663-41A6-BD3C-4BF512AA1C91}"/>
              </a:ext>
            </a:extLst>
          </p:cNvPr>
          <p:cNvSpPr>
            <a:spLocks noGrp="1"/>
          </p:cNvSpPr>
          <p:nvPr>
            <p:ph type="title"/>
          </p:nvPr>
        </p:nvSpPr>
        <p:spPr>
          <a:xfrm>
            <a:off x="677333" y="609600"/>
            <a:ext cx="9184117" cy="951914"/>
          </a:xfrm>
        </p:spPr>
        <p:txBody>
          <a:bodyPr>
            <a:normAutofit/>
          </a:bodyPr>
          <a:lstStyle/>
          <a:p>
            <a:pPr algn="r"/>
            <a:r>
              <a:rPr lang="ar-JO" sz="4400" dirty="0">
                <a:latin typeface="Arial" panose="020B0604020202020204" pitchFamily="34" charset="0"/>
                <a:cs typeface="Arial" panose="020B0604020202020204" pitchFamily="34" charset="0"/>
              </a:rPr>
              <a:t>المحافظة على البيئة واستخدام مواردها باعتدال</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68210BC-22E8-46D1-B0E9-EC96C7990E2C}"/>
              </a:ext>
            </a:extLst>
          </p:cNvPr>
          <p:cNvSpPr>
            <a:spLocks noGrp="1"/>
          </p:cNvSpPr>
          <p:nvPr>
            <p:ph idx="1"/>
          </p:nvPr>
        </p:nvSpPr>
        <p:spPr>
          <a:xfrm>
            <a:off x="677334" y="1488614"/>
            <a:ext cx="9184118" cy="2872372"/>
          </a:xfrm>
        </p:spPr>
        <p:txBody>
          <a:bodyPr>
            <a:normAutofit/>
          </a:bodyPr>
          <a:lstStyle/>
          <a:p>
            <a:pPr marL="0" indent="0" algn="r">
              <a:buNone/>
            </a:pPr>
            <a:r>
              <a:rPr lang="ar-JO" sz="3600" dirty="0">
                <a:latin typeface="Arial" panose="020B0604020202020204" pitchFamily="34" charset="0"/>
                <a:cs typeface="Arial" panose="020B0604020202020204" pitchFamily="34" charset="0"/>
              </a:rPr>
              <a:t>يتمثل الحفاظ على الموارد البيئية باستعمالها بطريقة مناسبة، والابتعاد عن الأستخدام الجائر لها، إذ تقدِّم الطبيعة كل ما يلزم الكائنات الحية للبقاء على قيد الحياة، لذلك يجب استغلالها بعناية لضمان استمرارية الحياة والأجيال القادمة.</a:t>
            </a:r>
            <a:br>
              <a:rPr lang="ar-JO"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135BBC4-95DB-4C56-A6FA-E901F401E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075" y="3903448"/>
            <a:ext cx="3810547" cy="2344952"/>
          </a:xfrm>
          <a:prstGeom prst="rect">
            <a:avLst/>
          </a:prstGeom>
          <a:ln>
            <a:noFill/>
          </a:ln>
          <a:effectLst>
            <a:softEdge rad="112500"/>
          </a:effectLst>
        </p:spPr>
      </p:pic>
    </p:spTree>
    <p:extLst>
      <p:ext uri="{BB962C8B-B14F-4D97-AF65-F5344CB8AC3E}">
        <p14:creationId xmlns:p14="http://schemas.microsoft.com/office/powerpoint/2010/main" val="3989295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5C69D-87FC-478A-B12F-6B296CA2BEF0}"/>
              </a:ext>
            </a:extLst>
          </p:cNvPr>
          <p:cNvSpPr>
            <a:spLocks noGrp="1"/>
          </p:cNvSpPr>
          <p:nvPr>
            <p:ph type="title"/>
          </p:nvPr>
        </p:nvSpPr>
        <p:spPr>
          <a:xfrm>
            <a:off x="787791" y="567396"/>
            <a:ext cx="9452841" cy="895643"/>
          </a:xfrm>
        </p:spPr>
        <p:txBody>
          <a:bodyPr>
            <a:noAutofit/>
          </a:bodyPr>
          <a:lstStyle/>
          <a:p>
            <a:r>
              <a:rPr lang="ar-JO" sz="4000" dirty="0">
                <a:latin typeface="Arial" panose="020B0604020202020204" pitchFamily="34" charset="0"/>
                <a:cs typeface="Arial" panose="020B0604020202020204" pitchFamily="34" charset="0"/>
              </a:rPr>
              <a:t>بعض الطرق التي تساعد بشكل كبير بالحفاظ على البيئة: </a:t>
            </a: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5AC7746-5275-49C8-97F1-8C1E2AEAED53}"/>
              </a:ext>
            </a:extLst>
          </p:cNvPr>
          <p:cNvSpPr>
            <a:spLocks noGrp="1"/>
          </p:cNvSpPr>
          <p:nvPr>
            <p:ph idx="1"/>
          </p:nvPr>
        </p:nvSpPr>
        <p:spPr>
          <a:xfrm>
            <a:off x="3038622" y="1347322"/>
            <a:ext cx="6963507" cy="3942129"/>
          </a:xfrm>
        </p:spPr>
        <p:txBody>
          <a:bodyPr>
            <a:noAutofit/>
          </a:bodyPr>
          <a:lstStyle/>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الحفاظ على المناطق الخضراء وتجنب قطع الأشجار بكثرة.</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إعادة تدوير الورق والكرتون المقوى. </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 التقليل من عمليات قطع الأشجار على مساحات كبيرة حفاظاً على التربة من التآكل.</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 الابتعاد عن أساليب الصيد الخاطئة.</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إنشاء الحدائق والمحميات البرية التي تساعد على الحفاظ على أنواع الحيوانات ذات الأقلية. </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ترشيد استهلاك الماء، وحمياته من التلوث.</a:t>
            </a:r>
            <a:br>
              <a:rPr lang="ar-JO" sz="2800" dirty="0"/>
            </a:br>
            <a:br>
              <a:rPr lang="ar-JO" sz="2800" dirty="0"/>
            </a:br>
            <a:endParaRPr lang="en-US" sz="2800" dirty="0"/>
          </a:p>
        </p:txBody>
      </p:sp>
      <p:pic>
        <p:nvPicPr>
          <p:cNvPr id="1028" name="Picture 4" descr="كيفية المحافظة على البيئة - موجز مصر">
            <a:extLst>
              <a:ext uri="{FF2B5EF4-FFF2-40B4-BE49-F238E27FC236}">
                <a16:creationId xmlns:a16="http://schemas.microsoft.com/office/drawing/2014/main" id="{9E105942-EFBE-486E-9281-A97F68FE0C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246" y="2191761"/>
            <a:ext cx="3366565" cy="189369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64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BCDA-BB5E-4724-A781-CF4AA7886977}"/>
              </a:ext>
            </a:extLst>
          </p:cNvPr>
          <p:cNvSpPr>
            <a:spLocks noGrp="1"/>
          </p:cNvSpPr>
          <p:nvPr>
            <p:ph type="title"/>
          </p:nvPr>
        </p:nvSpPr>
        <p:spPr>
          <a:xfrm>
            <a:off x="677334" y="253218"/>
            <a:ext cx="8719884" cy="1026942"/>
          </a:xfrm>
        </p:spPr>
        <p:txBody>
          <a:bodyPr>
            <a:normAutofit fontScale="90000"/>
          </a:bodyPr>
          <a:lstStyle/>
          <a:p>
            <a:pPr algn="r"/>
            <a:r>
              <a:rPr lang="ar-JO" dirty="0">
                <a:latin typeface="Arial" panose="020B0604020202020204" pitchFamily="34" charset="0"/>
                <a:cs typeface="Arial" panose="020B0604020202020204" pitchFamily="34" charset="0"/>
              </a:rPr>
              <a:t>الأذى الذي يتسبب به الأنسان للبيئة في حالة الأستخدام الخاطئ للموارد البيئية</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E22F4D3-7F35-4168-B72B-FC17D9D9B82A}"/>
              </a:ext>
            </a:extLst>
          </p:cNvPr>
          <p:cNvSpPr>
            <a:spLocks noGrp="1"/>
          </p:cNvSpPr>
          <p:nvPr>
            <p:ph idx="1"/>
          </p:nvPr>
        </p:nvSpPr>
        <p:spPr>
          <a:xfrm>
            <a:off x="677334" y="1280160"/>
            <a:ext cx="8719884" cy="2813538"/>
          </a:xfrm>
        </p:spPr>
        <p:txBody>
          <a:bodyPr>
            <a:noAutofit/>
          </a:bodyPr>
          <a:lstStyle/>
          <a:p>
            <a:pPr marL="0" indent="0" algn="r">
              <a:buNone/>
            </a:pPr>
            <a:r>
              <a:rPr lang="ar-JO" dirty="0">
                <a:latin typeface="Arial" panose="020B0604020202020204" pitchFamily="34" charset="0"/>
                <a:cs typeface="Arial" panose="020B0604020202020204" pitchFamily="34" charset="0"/>
              </a:rPr>
              <a:t>ينجم عن الأنشطة البشريّة المختلفة عدد من الآثار السلبيّة المباشرة على البيئة لكوكب الأرض، ومنها:</a:t>
            </a:r>
          </a:p>
          <a:p>
            <a:pPr marL="0" indent="0" algn="r" rtl="1">
              <a:buNone/>
            </a:pPr>
            <a:r>
              <a:rPr lang="ar-JO" b="1" u="sng" dirty="0">
                <a:latin typeface="Arial" panose="020B0604020202020204" pitchFamily="34" charset="0"/>
                <a:cs typeface="Arial" panose="020B0604020202020204" pitchFamily="34" charset="0"/>
              </a:rPr>
              <a:t>النموّ السٌكّاني</a:t>
            </a:r>
            <a:r>
              <a:rPr lang="ar-JO" dirty="0">
                <a:latin typeface="Arial" panose="020B0604020202020204" pitchFamily="34" charset="0"/>
                <a:cs typeface="Arial" panose="020B0604020202020204" pitchFamily="34" charset="0"/>
              </a:rPr>
              <a:t>: يسبّب ارتفاع عدد سكان الأرض زيادة في استهلاك الموارد المحدودة.</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التقدّم التكنولوجي</a:t>
            </a:r>
            <a:r>
              <a:rPr lang="ar-JO" dirty="0">
                <a:latin typeface="Arial" panose="020B0604020202020204" pitchFamily="34" charset="0"/>
                <a:cs typeface="Arial" panose="020B0604020202020204" pitchFamily="34" charset="0"/>
              </a:rPr>
              <a:t>: التطوّر في استخدام التكنولوجيا والتقنيات المختلفة دون الأخذ بعين الاعتبار آثارها على البيئة.</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التلوّث</a:t>
            </a:r>
            <a:r>
              <a:rPr lang="ar-JO" dirty="0">
                <a:latin typeface="Arial" panose="020B0604020202020204" pitchFamily="34" charset="0"/>
                <a:cs typeface="Arial" panose="020B0604020202020204" pitchFamily="34" charset="0"/>
              </a:rPr>
              <a:t>: يؤدّي تلوّث الأرض، والهواء، والماء، والتلوّث النووي إلى إحداث آثار سلبية كبيرة على النظم الإيكولوجيّة.</a:t>
            </a:r>
            <a:br>
              <a:rPr lang="ar-JO" dirty="0">
                <a:latin typeface="Arial" panose="020B0604020202020204" pitchFamily="34" charset="0"/>
                <a:cs typeface="Arial" panose="020B0604020202020204" pitchFamily="34" charset="0"/>
              </a:rPr>
            </a:br>
            <a:br>
              <a:rPr lang="ar-JO" b="1" u="sng"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التغيّرات الجويّة:</a:t>
            </a:r>
            <a:r>
              <a:rPr lang="ar-JO" dirty="0">
                <a:latin typeface="Arial" panose="020B0604020202020204" pitchFamily="34" charset="0"/>
                <a:cs typeface="Arial" panose="020B0604020202020204" pitchFamily="34" charset="0"/>
              </a:rPr>
              <a:t> تحدث التغيّرات الجويّة بسبب انبعاث كميات كبيرة من غازات الدفيئة الناتجة عن حرق الوقود، إلى جانب استنفاذ طبقة الأوزون.</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772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820D-4FF8-4426-85B5-D3AE1EDB2598}"/>
              </a:ext>
            </a:extLst>
          </p:cNvPr>
          <p:cNvSpPr>
            <a:spLocks noGrp="1"/>
          </p:cNvSpPr>
          <p:nvPr>
            <p:ph type="title"/>
          </p:nvPr>
        </p:nvSpPr>
        <p:spPr>
          <a:xfrm>
            <a:off x="1041010" y="609600"/>
            <a:ext cx="8232992" cy="670560"/>
          </a:xfrm>
        </p:spPr>
        <p:txBody>
          <a:bodyPr>
            <a:noAutofit/>
          </a:bodyPr>
          <a:lstStyle/>
          <a:p>
            <a:pPr algn="r"/>
            <a:r>
              <a:rPr lang="ar-JO" sz="4000" dirty="0">
                <a:latin typeface="Arial" panose="020B0604020202020204" pitchFamily="34" charset="0"/>
                <a:cs typeface="Arial" panose="020B0604020202020204" pitchFamily="34" charset="0"/>
              </a:rPr>
              <a:t>دراسة مدى الوعي البيئي لدى المجتمع المحيط.</a:t>
            </a: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1794FEC-2933-4945-BF4E-080811E8F4E7}"/>
              </a:ext>
            </a:extLst>
          </p:cNvPr>
          <p:cNvSpPr>
            <a:spLocks noGrp="1"/>
          </p:cNvSpPr>
          <p:nvPr>
            <p:ph idx="1"/>
          </p:nvPr>
        </p:nvSpPr>
        <p:spPr>
          <a:xfrm>
            <a:off x="337625" y="1419691"/>
            <a:ext cx="9330272" cy="4828709"/>
          </a:xfrm>
        </p:spPr>
        <p:txBody>
          <a:bodyPr>
            <a:noAutofit/>
          </a:bodyPr>
          <a:lstStyle/>
          <a:p>
            <a:pPr marL="0" indent="0" algn="r">
              <a:buNone/>
            </a:pPr>
            <a:r>
              <a:rPr lang="ar-JO" sz="2800" dirty="0">
                <a:latin typeface="Arial" panose="020B0604020202020204" pitchFamily="34" charset="0"/>
                <a:cs typeface="Arial" panose="020B0604020202020204" pitchFamily="34" charset="0"/>
              </a:rPr>
              <a:t>مع زيادة المشكلات البيئية اصبح من الضروري جدا العمل على زيادة الوعي البيئي لدى المجتمعات والذي ممكن تحقيقة بأكثر من طريقة:</a:t>
            </a:r>
          </a:p>
          <a:p>
            <a:pPr marL="0" indent="0" algn="r">
              <a:buNone/>
            </a:pPr>
            <a:r>
              <a:rPr lang="ar-JO" sz="2800" dirty="0">
                <a:latin typeface="Arial" panose="020B0604020202020204" pitchFamily="34" charset="0"/>
                <a:cs typeface="Arial" panose="020B0604020202020204" pitchFamily="34" charset="0"/>
              </a:rPr>
              <a:t>اولا : الاعلام، حيث يلعب الاعلام دورا مهما وكبيرا في توعية المجتمعات كبيرها وصغيرها لأهمية الاهتمام بقضايا البيئة</a:t>
            </a:r>
          </a:p>
          <a:p>
            <a:pPr marL="0" indent="0" algn="r">
              <a:buNone/>
            </a:pPr>
            <a:r>
              <a:rPr lang="ar-JO" sz="2800" dirty="0">
                <a:latin typeface="Arial" panose="020B0604020202020204" pitchFamily="34" charset="0"/>
                <a:cs typeface="Arial" panose="020B0604020202020204" pitchFamily="34" charset="0"/>
              </a:rPr>
              <a:t>ثانيا : يبدأ هذا الوعي عن طريق عدد من المؤسسات التي تسهم في نشر الوعي البيئي وهي: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1- الأسرة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2- المدرسة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3- المسجد والكنيسة.</a:t>
            </a:r>
            <a:br>
              <a:rPr lang="ar-JO" sz="2800" dirty="0">
                <a:latin typeface="Arial" panose="020B0604020202020204" pitchFamily="34" charset="0"/>
                <a:cs typeface="Arial" panose="020B0604020202020204" pitchFamily="34" charset="0"/>
              </a:rPr>
            </a:br>
            <a:endParaRPr lang="ar-JO" sz="2800" dirty="0">
              <a:latin typeface="Arial" panose="020B0604020202020204" pitchFamily="34" charset="0"/>
              <a:cs typeface="Arial" panose="020B0604020202020204" pitchFamily="34" charset="0"/>
            </a:endParaRPr>
          </a:p>
        </p:txBody>
      </p:sp>
      <p:pic>
        <p:nvPicPr>
          <p:cNvPr id="2050" name="Picture 2" descr="المفهوم الفلسفي للوعي البيئي ودور المرأة في الحفاظ على البيئة">
            <a:extLst>
              <a:ext uri="{FF2B5EF4-FFF2-40B4-BE49-F238E27FC236}">
                <a16:creationId xmlns:a16="http://schemas.microsoft.com/office/drawing/2014/main" id="{8FBADBB6-2CBA-4532-87EC-716F239862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275" y="4113806"/>
            <a:ext cx="2972972" cy="213459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33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DB8C1-6097-4F01-9001-6F571C575597}"/>
              </a:ext>
            </a:extLst>
          </p:cNvPr>
          <p:cNvSpPr>
            <a:spLocks noGrp="1"/>
          </p:cNvSpPr>
          <p:nvPr>
            <p:ph type="title"/>
          </p:nvPr>
        </p:nvSpPr>
        <p:spPr>
          <a:xfrm>
            <a:off x="3953022" y="1003496"/>
            <a:ext cx="6921304" cy="923778"/>
          </a:xfrm>
        </p:spPr>
        <p:txBody>
          <a:bodyPr>
            <a:normAutofit fontScale="90000"/>
          </a:bodyPr>
          <a:lstStyle/>
          <a:p>
            <a:pPr algn="r"/>
            <a:r>
              <a:rPr lang="ar-JO" sz="4400" dirty="0">
                <a:latin typeface="Arial" panose="020B0604020202020204" pitchFamily="34" charset="0"/>
                <a:cs typeface="Arial" panose="020B0604020202020204" pitchFamily="34" charset="0"/>
              </a:rPr>
              <a:t>الواجب الانساني تجاه البيئة وحمايتها. </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C1BD90-0475-475B-98DB-D0C9B4069D71}"/>
              </a:ext>
            </a:extLst>
          </p:cNvPr>
          <p:cNvSpPr>
            <a:spLocks noGrp="1"/>
          </p:cNvSpPr>
          <p:nvPr>
            <p:ph idx="1"/>
          </p:nvPr>
        </p:nvSpPr>
        <p:spPr>
          <a:xfrm>
            <a:off x="745588" y="2081916"/>
            <a:ext cx="10128738" cy="2715167"/>
          </a:xfrm>
        </p:spPr>
        <p:txBody>
          <a:bodyPr>
            <a:noAutofit/>
          </a:bodyPr>
          <a:lstStyle/>
          <a:p>
            <a:pPr marL="0" indent="0" algn="r">
              <a:buNone/>
            </a:pPr>
            <a:r>
              <a:rPr lang="ar-JO" sz="2800" dirty="0">
                <a:latin typeface="Arial" panose="020B0604020202020204" pitchFamily="34" charset="0"/>
                <a:cs typeface="Arial" panose="020B0604020202020204" pitchFamily="34" charset="0"/>
              </a:rPr>
              <a:t>بأمكان كل شخص منا ان يساعد في حماية البيئة فهذا واجب علينا جميعا كل من مكانه أكان بيته او مدينته، لأنّ النظافة أساس كلّ تقدّم ورقيّ، وعنوان الحضارة، ومظهر من مظاهر الإيمان .</a:t>
            </a:r>
          </a:p>
          <a:p>
            <a:pPr marL="0" indent="0" algn="r">
              <a:buNone/>
            </a:pPr>
            <a:r>
              <a:rPr lang="ar-JO" sz="2800" dirty="0">
                <a:latin typeface="Arial" panose="020B0604020202020204" pitchFamily="34" charset="0"/>
                <a:cs typeface="Arial" panose="020B0604020202020204" pitchFamily="34" charset="0"/>
              </a:rPr>
              <a:t>كيف نساهم بحماية البيئة؟</a:t>
            </a:r>
          </a:p>
          <a:p>
            <a:pPr marL="0" indent="0" algn="r">
              <a:buNone/>
            </a:pPr>
            <a:r>
              <a:rPr lang="ar-JO" sz="2800" dirty="0">
                <a:latin typeface="Arial" panose="020B0604020202020204" pitchFamily="34" charset="0"/>
                <a:cs typeface="Arial" panose="020B0604020202020204" pitchFamily="34" charset="0"/>
              </a:rPr>
              <a:t>قلل من استخدامك للأكياس البلاستيكية عن طريق استعمال أكياس قابلة لإعادة الاستخدام في التسوق.</a:t>
            </a:r>
          </a:p>
          <a:p>
            <a:pPr marL="0" indent="0" algn="r">
              <a:buNone/>
            </a:pPr>
            <a:r>
              <a:rPr lang="ar-JO" sz="2800" dirty="0">
                <a:latin typeface="Arial" panose="020B0604020202020204" pitchFamily="34" charset="0"/>
                <a:cs typeface="Arial" panose="020B0604020202020204" pitchFamily="34" charset="0"/>
              </a:rPr>
              <a:t>استخدم وسائل النقل العام لتخفيف التلوث الناجم عن انبعاثات السيارات.</a:t>
            </a:r>
          </a:p>
          <a:p>
            <a:pPr marL="0" indent="0" algn="r">
              <a:buNone/>
            </a:pPr>
            <a:r>
              <a:rPr lang="ar-JO" sz="2800" dirty="0">
                <a:latin typeface="Arial" panose="020B0604020202020204" pitchFamily="34" charset="0"/>
                <a:cs typeface="Arial" panose="020B0604020202020204" pitchFamily="34" charset="0"/>
              </a:rPr>
              <a:t>اعد تدوير المواد البلاستيكية وغيرها من المنتجات.</a:t>
            </a:r>
          </a:p>
          <a:p>
            <a:pPr marL="0" indent="0" algn="r">
              <a:buNone/>
            </a:pPr>
            <a:r>
              <a:rPr lang="ar-JO" sz="2800" dirty="0">
                <a:latin typeface="Arial" panose="020B0604020202020204" pitchFamily="34" charset="0"/>
                <a:cs typeface="Arial" panose="020B0604020202020204" pitchFamily="34" charset="0"/>
              </a:rPr>
              <a:t>زراعة الاشجار.</a:t>
            </a:r>
          </a:p>
        </p:txBody>
      </p:sp>
      <p:pic>
        <p:nvPicPr>
          <p:cNvPr id="3074" name="Picture 2" descr="حماية البيئة في الإسلام - مجلة الاقتصاد الإسلامي">
            <a:extLst>
              <a:ext uri="{FF2B5EF4-FFF2-40B4-BE49-F238E27FC236}">
                <a16:creationId xmlns:a16="http://schemas.microsoft.com/office/drawing/2014/main" id="{AB0FDBAC-888E-4FEB-989D-62147CE4B1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9484" y="182880"/>
            <a:ext cx="3364318" cy="20819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617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orms response chart. Question title: ما مدى معرفتك عن التلوث البيئي؟. Number of responses: 4 responses.">
            <a:extLst>
              <a:ext uri="{FF2B5EF4-FFF2-40B4-BE49-F238E27FC236}">
                <a16:creationId xmlns:a16="http://schemas.microsoft.com/office/drawing/2014/main" id="{14FFA316-B3BB-48FD-A545-9FEDAA1B2F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879" y="1025051"/>
            <a:ext cx="11428241" cy="4807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51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orms response chart. Question title:  من وجه نظرك ما هي أسباب التلوث؟. Number of responses: 4 responses.">
            <a:extLst>
              <a:ext uri="{FF2B5EF4-FFF2-40B4-BE49-F238E27FC236}">
                <a16:creationId xmlns:a16="http://schemas.microsoft.com/office/drawing/2014/main" id="{53651FFD-136D-4315-B244-7BED5FE217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19" y="969898"/>
            <a:ext cx="11690435" cy="4918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13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orms response chart. Question title: هل تساهم وتحرص على الحفاظ عللى البيئة؟. Number of responses: 4 responses.">
            <a:extLst>
              <a:ext uri="{FF2B5EF4-FFF2-40B4-BE49-F238E27FC236}">
                <a16:creationId xmlns:a16="http://schemas.microsoft.com/office/drawing/2014/main" id="{00AFF049-BED6-4181-9F06-5D0F570E94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19" y="990991"/>
            <a:ext cx="11590162" cy="4876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305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118</TotalTime>
  <Words>314</Words>
  <Application>Microsoft Office PowerPoint</Application>
  <PresentationFormat>Widescreen</PresentationFormat>
  <Paragraphs>26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المحافظة على البيئة</vt:lpstr>
      <vt:lpstr>المحافظة على البيئة واستخدام مواردها باعتدال</vt:lpstr>
      <vt:lpstr>بعض الطرق التي تساعد بشكل كبير بالحفاظ على البيئة: </vt:lpstr>
      <vt:lpstr>الأذى الذي يتسبب به الأنسان للبيئة في حالة الأستخدام الخاطئ للموارد البيئية</vt:lpstr>
      <vt:lpstr>دراسة مدى الوعي البيئي لدى المجتمع المحيط.</vt:lpstr>
      <vt:lpstr>الواجب الانساني تجاه البيئة وحمايتها.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المحافظة على البيئة</dc:title>
  <dc:creator>user</dc:creator>
  <cp:lastModifiedBy>user</cp:lastModifiedBy>
  <cp:revision>24</cp:revision>
  <dcterms:created xsi:type="dcterms:W3CDTF">2023-05-19T17:34:11Z</dcterms:created>
  <dcterms:modified xsi:type="dcterms:W3CDTF">2023-05-19T19:36:08Z</dcterms:modified>
</cp:coreProperties>
</file>