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Oswa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2">
          <p15:clr>
            <a:srgbClr val="747775"/>
          </p15:clr>
        </p15:guide>
      </p15:sldGuideLst>
    </p:ext>
    <p:ext uri="GoogleSlidesCustomDataVersion2">
      <go:slidesCustomData xmlns:go="http://customooxmlschemas.google.com/" r:id="rId15" roundtripDataSignature="AMtx7mgoMMPc1yjvzwYPQjjDk5KqPh56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swald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3e638f3b7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3e638f3b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8bd5cc21c5bbfb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8bd5cc21c5bbfb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4031388305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403138830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ec7d6cf4e88d173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ec7d6cf4e88d17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8bd5cc21c5bbfb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8bd5cc21c5bbfb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Title-R1d.png" id="13" name="Google Shape;1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4"/>
          <p:cNvSpPr txBox="1"/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subTitle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9" name="Google Shape;7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/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3"/>
          <p:cNvSpPr/>
          <p:nvPr>
            <p:ph idx="2" type="pic"/>
          </p:nvPr>
        </p:nvSpPr>
        <p:spPr>
          <a:xfrm>
            <a:off x="1184744" y="698261"/>
            <a:ext cx="9822532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14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94" name="Google Shape;9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15"/>
          <p:cNvSpPr txBox="1"/>
          <p:nvPr>
            <p:ph idx="2" type="body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1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b="0" i="0" lang="en-US" sz="8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04" name="Google Shape;10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1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11" name="Google Shape;11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17"/>
          <p:cNvSpPr txBox="1"/>
          <p:nvPr>
            <p:ph idx="2" type="body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5" name="Google Shape;115;p17"/>
          <p:cNvSpPr txBox="1"/>
          <p:nvPr>
            <p:ph idx="3" type="body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7"/>
          <p:cNvSpPr txBox="1"/>
          <p:nvPr>
            <p:ph idx="4" type="body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7" name="Google Shape;117;p17"/>
          <p:cNvSpPr txBox="1"/>
          <p:nvPr>
            <p:ph idx="5" type="body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7"/>
          <p:cNvSpPr txBox="1"/>
          <p:nvPr>
            <p:ph idx="6" type="body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1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23" name="Google Shape;12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18"/>
          <p:cNvSpPr/>
          <p:nvPr>
            <p:ph idx="2" type="pic"/>
          </p:nvPr>
        </p:nvSpPr>
        <p:spPr>
          <a:xfrm>
            <a:off x="913774" y="2367093"/>
            <a:ext cx="3296409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7" name="Google Shape;127;p18"/>
          <p:cNvSpPr txBox="1"/>
          <p:nvPr>
            <p:ph idx="3" type="body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18"/>
          <p:cNvSpPr txBox="1"/>
          <p:nvPr>
            <p:ph idx="4" type="body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18"/>
          <p:cNvSpPr/>
          <p:nvPr>
            <p:ph idx="5" type="pic"/>
          </p:nvPr>
        </p:nvSpPr>
        <p:spPr>
          <a:xfrm>
            <a:off x="4441348" y="2367093"/>
            <a:ext cx="3303352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0" name="Google Shape;130;p18"/>
          <p:cNvSpPr txBox="1"/>
          <p:nvPr>
            <p:ph idx="6" type="body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1" name="Google Shape;131;p18"/>
          <p:cNvSpPr txBox="1"/>
          <p:nvPr>
            <p:ph idx="7" type="body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b="0" sz="2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2" name="Google Shape;132;p18"/>
          <p:cNvSpPr/>
          <p:nvPr>
            <p:ph idx="8" type="pic"/>
          </p:nvPr>
        </p:nvSpPr>
        <p:spPr>
          <a:xfrm>
            <a:off x="7973298" y="2367093"/>
            <a:ext cx="3304928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3" name="Google Shape;133;p18"/>
          <p:cNvSpPr txBox="1"/>
          <p:nvPr>
            <p:ph idx="9" type="body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38" name="Google Shape;13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 rot="5400000">
            <a:off x="4383948" y="-1103080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145" name="Google Shape;14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>
            <p:ph type="title"/>
          </p:nvPr>
        </p:nvSpPr>
        <p:spPr>
          <a:xfrm rot="5400000">
            <a:off x="7410763" y="1923738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0"/>
          <p:cNvSpPr txBox="1"/>
          <p:nvPr>
            <p:ph idx="1" type="body"/>
          </p:nvPr>
        </p:nvSpPr>
        <p:spPr>
          <a:xfrm rot="5400000">
            <a:off x="2152338" y="-628962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2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0" name="Google Shape;2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27" name="Google Shape;2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/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34" name="Google Shape;3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42" name="Google Shape;4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b="0" sz="2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8"/>
          <p:cNvSpPr txBox="1"/>
          <p:nvPr>
            <p:ph idx="4" type="body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58" name="Google Shape;5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63" name="Google Shape;6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 txBox="1"/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2" type="body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1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oplets-HD-Content-R1d.png" id="71" name="Google Shape;7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/>
          <p:nvPr>
            <p:ph idx="2" type="pic"/>
          </p:nvPr>
        </p:nvSpPr>
        <p:spPr>
          <a:xfrm>
            <a:off x="7424803" y="609601"/>
            <a:ext cx="3255358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C0D3E4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AEBF5"/>
            </a:gs>
            <a:gs pos="100000">
              <a:srgbClr val="72AADB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Google Shape;6;p3"/>
          <p:cNvPicPr preferRelativeResize="0"/>
          <p:nvPr/>
        </p:nvPicPr>
        <p:blipFill rotWithShape="1">
          <a:blip r:embed="rId1">
            <a:alphaModFix amt="70000"/>
          </a:blip>
          <a:srcRect b="0" l="0" r="0" t="0"/>
          <a:stretch/>
        </p:blipFill>
        <p:spPr>
          <a:xfrm>
            <a:off x="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b="0" i="0" sz="3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3"/>
          <p:cNvSpPr txBox="1"/>
          <p:nvPr>
            <p:ph idx="1" type="body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175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175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175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175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175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0" type="dt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1" type="ftr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2" type="sldNum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unicef.org/jordan/water-sanitation-and-hygiene" TargetMode="External"/><Relationship Id="rId4" Type="http://schemas.openxmlformats.org/officeDocument/2006/relationships/hyperlink" Target="https://earth.org/causes-and-effects-of-water-shortag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/>
          <p:nvPr>
            <p:ph type="ctrTitle"/>
          </p:nvPr>
        </p:nvSpPr>
        <p:spPr>
          <a:xfrm>
            <a:off x="1751012" y="1300785"/>
            <a:ext cx="8690100" cy="250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WATER CRISIS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6" name="Google Shape;156;p1"/>
          <p:cNvSpPr txBox="1"/>
          <p:nvPr>
            <p:ph idx="1" type="subTitle"/>
          </p:nvPr>
        </p:nvSpPr>
        <p:spPr>
          <a:xfrm>
            <a:off x="1751012" y="3886200"/>
            <a:ext cx="8690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Done By: 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SALEEM WAHHAB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EMIL HADDAD 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MERAL SAHLIEH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/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en-US" sz="3500">
                <a:latin typeface="Oswald"/>
                <a:ea typeface="Oswald"/>
                <a:cs typeface="Oswald"/>
                <a:sym typeface="Oswald"/>
              </a:rPr>
              <a:t>WHAT IS WATER CRISIS?</a:t>
            </a:r>
            <a:endParaRPr sz="3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2" name="Google Shape;162;p2"/>
          <p:cNvSpPr txBox="1"/>
          <p:nvPr>
            <p:ph idx="1" type="body"/>
          </p:nvPr>
        </p:nvSpPr>
        <p:spPr>
          <a:xfrm>
            <a:off x="913774" y="2367092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Oswald"/>
                <a:ea typeface="Oswald"/>
                <a:cs typeface="Oswald"/>
                <a:sym typeface="Oswald"/>
              </a:rPr>
              <a:t>WATER CRISIS IS THE LACK OF WATER FOR CERTAIN PEOPLE, WATER CRISIS IS #5 ON THE LIST OF GLOBAL ISSUES  IN TERMS OF IMPACT TO SOCIETY.</a:t>
            </a:r>
            <a:endParaRPr sz="25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latin typeface="Oswald"/>
                <a:ea typeface="Oswald"/>
                <a:cs typeface="Oswald"/>
                <a:sym typeface="Oswald"/>
              </a:rPr>
              <a:t>JORDAN IS THE SECOND MOST COUNTRY HAVING WATER SHORTAGE, MORE THAN 98% OF THE POPULATION HAS ACCESS TO AN IMPROVED WATER SOURCE, ONLY 93% ACCESS A SAFELY-MANAGED SOURCE AND 86% TO A PIPED NETWORK.</a:t>
            </a:r>
            <a:endParaRPr sz="25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3e638f3b7a_0_0"/>
          <p:cNvSpPr txBox="1"/>
          <p:nvPr>
            <p:ph type="title"/>
          </p:nvPr>
        </p:nvSpPr>
        <p:spPr>
          <a:xfrm>
            <a:off x="913800" y="114292"/>
            <a:ext cx="10364400" cy="1596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Oswald"/>
                <a:ea typeface="Oswald"/>
                <a:cs typeface="Oswald"/>
                <a:sym typeface="Oswald"/>
              </a:rPr>
              <a:t>Consequences And Causes</a:t>
            </a:r>
            <a:endParaRPr sz="3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8" name="Google Shape;168;g23e638f3b7a_0_0"/>
          <p:cNvSpPr txBox="1"/>
          <p:nvPr>
            <p:ph idx="1" type="body"/>
          </p:nvPr>
        </p:nvSpPr>
        <p:spPr>
          <a:xfrm>
            <a:off x="476275" y="1710600"/>
            <a:ext cx="10801800" cy="43332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Clr>
                <a:srgbClr val="252525"/>
              </a:buClr>
              <a:buSzPts val="2500"/>
              <a:buFont typeface="Oswald"/>
              <a:buAutoNum type="arabicPeriod"/>
            </a:pPr>
            <a:r>
              <a:rPr lang="en-US" sz="2500">
                <a:solidFill>
                  <a:srgbClr val="252525"/>
                </a:solidFill>
                <a:latin typeface="Oswald"/>
                <a:ea typeface="Oswald"/>
                <a:cs typeface="Oswald"/>
                <a:sym typeface="Oswald"/>
              </a:rPr>
              <a:t>Drought:Climate change and rising global temperatures are also affecting the quality and spatial distribution of water resources but droughts is the main point.</a:t>
            </a:r>
            <a:endParaRPr sz="2500">
              <a:solidFill>
                <a:srgbClr val="2525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5252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Clr>
                <a:srgbClr val="252525"/>
              </a:buClr>
              <a:buSzPts val="2500"/>
              <a:buFont typeface="Oswald"/>
              <a:buAutoNum type="arabicPeriod"/>
            </a:pPr>
            <a:r>
              <a:rPr lang="en-US" sz="2500">
                <a:solidFill>
                  <a:srgbClr val="252525"/>
                </a:solidFill>
                <a:latin typeface="Oswald"/>
                <a:ea typeface="Oswald"/>
                <a:cs typeface="Oswald"/>
                <a:sym typeface="Oswald"/>
              </a:rPr>
              <a:t>Pollution:water contamination occurs when pollutants such as:chemicals,garbage , bacteria, and parasites. Contaminate water sources and ruin it. Preventing it from being used for various purposes.</a:t>
            </a:r>
            <a:endParaRPr sz="2500">
              <a:solidFill>
                <a:srgbClr val="25252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8bd5cc21c5bbfb0_6"/>
          <p:cNvSpPr txBox="1"/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latin typeface="Oswald"/>
                <a:ea typeface="Oswald"/>
                <a:cs typeface="Oswald"/>
                <a:sym typeface="Oswald"/>
              </a:rPr>
              <a:t>Solutions for water shortage locally </a:t>
            </a:r>
            <a:endParaRPr sz="3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4" name="Google Shape;174;g78bd5cc21c5bbfb0_6"/>
          <p:cNvSpPr txBox="1"/>
          <p:nvPr>
            <p:ph idx="1" type="body"/>
          </p:nvPr>
        </p:nvSpPr>
        <p:spPr>
          <a:xfrm>
            <a:off x="6361499" y="2387042"/>
            <a:ext cx="5106000" cy="342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5" name="Google Shape;175;g78bd5cc21c5bbfb0_6"/>
          <p:cNvSpPr txBox="1"/>
          <p:nvPr>
            <p:ph idx="2" type="body"/>
          </p:nvPr>
        </p:nvSpPr>
        <p:spPr>
          <a:xfrm>
            <a:off x="81625" y="2387042"/>
            <a:ext cx="5105400" cy="342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500" u="sng">
                <a:latin typeface="Oswald"/>
                <a:ea typeface="Oswald"/>
                <a:cs typeface="Oswald"/>
                <a:sym typeface="Oswald"/>
              </a:rPr>
              <a:t>Locally</a:t>
            </a:r>
            <a:endParaRPr b="1" sz="2500" u="sng">
              <a:latin typeface="Oswald"/>
              <a:ea typeface="Oswald"/>
              <a:cs typeface="Oswald"/>
              <a:sym typeface="Oswald"/>
            </a:endParaRPr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Font typeface="Oswald"/>
              <a:buAutoNum type="arabicPeriod"/>
            </a:pPr>
            <a:r>
              <a:rPr lang="en-US" sz="2500">
                <a:latin typeface="Oswald"/>
                <a:ea typeface="Oswald"/>
                <a:cs typeface="Oswald"/>
                <a:sym typeface="Oswald"/>
              </a:rPr>
              <a:t>To build a channel of water so the water can go from the red sea to the dead sea to prevent the loss of our dead sea.</a:t>
            </a:r>
            <a:endParaRPr sz="25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Oswald"/>
              <a:ea typeface="Oswald"/>
              <a:cs typeface="Oswald"/>
              <a:sym typeface="Oswald"/>
            </a:endParaRPr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Font typeface="Oswald"/>
              <a:buAutoNum type="arabicPeriod"/>
            </a:pPr>
            <a:r>
              <a:rPr lang="en-US" sz="2500">
                <a:latin typeface="Oswald"/>
                <a:ea typeface="Oswald"/>
                <a:cs typeface="Oswald"/>
                <a:sym typeface="Oswald"/>
              </a:rPr>
              <a:t>to increase signs in bathrooms to reduce the use of water.</a:t>
            </a:r>
            <a:endParaRPr sz="2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6" name="Google Shape;176;g78bd5cc21c5bbfb0_6"/>
          <p:cNvSpPr txBox="1"/>
          <p:nvPr/>
        </p:nvSpPr>
        <p:spPr>
          <a:xfrm>
            <a:off x="81617" y="1674234"/>
            <a:ext cx="11550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Oswald"/>
                <a:ea typeface="Oswald"/>
                <a:cs typeface="Oswald"/>
                <a:sym typeface="Oswald"/>
              </a:rPr>
              <a:t>There are many solutions to help stop water shortage:</a:t>
            </a:r>
            <a:endParaRPr sz="23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7" name="Google Shape;177;g78bd5cc21c5bbfb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7750" y="2310850"/>
            <a:ext cx="5569450" cy="34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4031388305_1_0"/>
          <p:cNvSpPr txBox="1"/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Oswald"/>
                <a:ea typeface="Oswald"/>
                <a:cs typeface="Oswald"/>
                <a:sym typeface="Oswald"/>
              </a:rPr>
              <a:t>Solutions for water shortage global</a:t>
            </a:r>
            <a:endParaRPr sz="35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latin typeface="Oswald"/>
                <a:ea typeface="Oswald"/>
                <a:cs typeface="Oswald"/>
                <a:sym typeface="Oswald"/>
              </a:rPr>
              <a:t>There are many solutions to help stop water shortage:</a:t>
            </a:r>
            <a:endParaRPr sz="3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3" name="Google Shape;183;g24031388305_1_0"/>
          <p:cNvSpPr txBox="1"/>
          <p:nvPr>
            <p:ph idx="1" type="body"/>
          </p:nvPr>
        </p:nvSpPr>
        <p:spPr>
          <a:xfrm>
            <a:off x="-83100" y="2106925"/>
            <a:ext cx="6888000" cy="342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 u="sng">
                <a:latin typeface="Oswald"/>
                <a:ea typeface="Oswald"/>
                <a:cs typeface="Oswald"/>
                <a:sym typeface="Oswald"/>
              </a:rPr>
              <a:t>Globally</a:t>
            </a: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 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Oswald"/>
              <a:buAutoNum type="arabicPeriod"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Reduce pollution: pollution is a big part of causing global warming and global warming is very bad for the environment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Oswald"/>
              <a:buAutoNum type="arabicPeriod"/>
            </a:pPr>
            <a:r>
              <a:rPr lang="en-US" sz="2400">
                <a:latin typeface="Oswald"/>
                <a:ea typeface="Oswald"/>
                <a:cs typeface="Oswald"/>
                <a:sym typeface="Oswald"/>
              </a:rPr>
              <a:t>To encourage a larger number of people to donate to charities to deliver water to a larger number of countries.(could be locally and globally)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84" name="Google Shape;184;g24031388305_1_0"/>
          <p:cNvSpPr txBox="1"/>
          <p:nvPr>
            <p:ph idx="2" type="body"/>
          </p:nvPr>
        </p:nvSpPr>
        <p:spPr>
          <a:xfrm>
            <a:off x="6172200" y="5675123"/>
            <a:ext cx="632700" cy="339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"/>
              <a:t>.</a:t>
            </a:r>
            <a:endParaRPr sz="100"/>
          </a:p>
        </p:txBody>
      </p:sp>
      <p:pic>
        <p:nvPicPr>
          <p:cNvPr id="185" name="Google Shape;185;g24031388305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5486" y="2334425"/>
            <a:ext cx="5423163" cy="33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ec7d6cf4e88d173_1"/>
          <p:cNvSpPr txBox="1"/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4ec7d6cf4e88d173_1"/>
          <p:cNvSpPr txBox="1"/>
          <p:nvPr>
            <p:ph idx="1" type="body"/>
          </p:nvPr>
        </p:nvSpPr>
        <p:spPr>
          <a:xfrm>
            <a:off x="914105" y="2779250"/>
            <a:ext cx="5181900" cy="342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000">
                <a:latin typeface="Oswald"/>
                <a:ea typeface="Oswald"/>
                <a:cs typeface="Oswald"/>
                <a:sym typeface="Oswald"/>
              </a:rPr>
              <a:t>In conclusion</a:t>
            </a:r>
            <a:r>
              <a:rPr lang="en-US" sz="2500">
                <a:latin typeface="Oswald"/>
                <a:ea typeface="Oswald"/>
                <a:cs typeface="Oswald"/>
                <a:sym typeface="Oswald"/>
              </a:rPr>
              <a:t> everybody should help the planet and put our hands together to </a:t>
            </a:r>
            <a:r>
              <a:rPr lang="en-US" sz="2500">
                <a:latin typeface="Oswald"/>
                <a:ea typeface="Oswald"/>
                <a:cs typeface="Oswald"/>
                <a:sym typeface="Oswald"/>
              </a:rPr>
              <a:t>maintain</a:t>
            </a:r>
            <a:r>
              <a:rPr lang="en-US" sz="25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500">
                <a:latin typeface="Oswald"/>
                <a:ea typeface="Oswald"/>
                <a:cs typeface="Oswald"/>
                <a:sym typeface="Oswald"/>
              </a:rPr>
              <a:t>earth’s cleanliness. So we suggest that we grow more organization that support </a:t>
            </a:r>
            <a:r>
              <a:rPr lang="en-US" sz="2500">
                <a:latin typeface="Oswald"/>
                <a:ea typeface="Oswald"/>
                <a:cs typeface="Oswald"/>
                <a:sym typeface="Oswald"/>
              </a:rPr>
              <a:t>water</a:t>
            </a:r>
            <a:r>
              <a:rPr lang="en-US" sz="2500">
                <a:latin typeface="Oswald"/>
                <a:ea typeface="Oswald"/>
                <a:cs typeface="Oswald"/>
                <a:sym typeface="Oswald"/>
              </a:rPr>
              <a:t> crisis and not only a certain place but WORLDWIDE.</a:t>
            </a:r>
            <a:endParaRPr sz="25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2" name="Google Shape;192;g4ec7d6cf4e88d173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2763190"/>
            <a:ext cx="5181901" cy="3456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8bd5cc21c5bbfb0_0"/>
          <p:cNvSpPr txBox="1"/>
          <p:nvPr>
            <p:ph type="title"/>
          </p:nvPr>
        </p:nvSpPr>
        <p:spPr>
          <a:xfrm>
            <a:off x="913800" y="369507"/>
            <a:ext cx="10364400" cy="1596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latin typeface="Oswald"/>
                <a:ea typeface="Oswald"/>
                <a:cs typeface="Oswald"/>
                <a:sym typeface="Oswald"/>
              </a:rPr>
              <a:t>References</a:t>
            </a:r>
            <a:endParaRPr sz="3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8" name="Google Shape;198;g78bd5cc21c5bbfb0_0"/>
          <p:cNvSpPr txBox="1"/>
          <p:nvPr>
            <p:ph idx="1" type="body"/>
          </p:nvPr>
        </p:nvSpPr>
        <p:spPr>
          <a:xfrm>
            <a:off x="1066799" y="1546317"/>
            <a:ext cx="5106000" cy="342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Oswald"/>
              <a:buChar char="•"/>
            </a:pPr>
            <a:r>
              <a:rPr i="1" lang="en-US">
                <a:latin typeface="Oswald"/>
                <a:ea typeface="Oswald"/>
                <a:cs typeface="Oswald"/>
                <a:sym typeface="Oswald"/>
              </a:rPr>
              <a:t>Water, sanitation and hygiene. UNICEF Jordan. (2020, November 4). Retrieved May 6, 2023, from </a:t>
            </a:r>
            <a:r>
              <a:rPr i="1" lang="en-US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https://www.unicef.org/jordan/water-sanitation-and-hygiene</a:t>
            </a:r>
            <a:endParaRPr i="1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•"/>
            </a:pPr>
            <a:r>
              <a:rPr i="1" lang="en-US">
                <a:latin typeface="Oswald"/>
                <a:ea typeface="Oswald"/>
                <a:cs typeface="Oswald"/>
                <a:sym typeface="Oswald"/>
              </a:rPr>
              <a:t>1…..The global water crisis. Water.org. (n.d.). https://water.org/our-impact/water-crisis/global-water-crisis/</a:t>
            </a:r>
            <a:endParaRPr i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9" name="Google Shape;199;g78bd5cc21c5bbfb0_0"/>
          <p:cNvSpPr txBox="1"/>
          <p:nvPr>
            <p:ph idx="2" type="body"/>
          </p:nvPr>
        </p:nvSpPr>
        <p:spPr>
          <a:xfrm>
            <a:off x="6172800" y="1546319"/>
            <a:ext cx="5105400" cy="342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Oswald"/>
              <a:buChar char="•"/>
            </a:pPr>
            <a:r>
              <a:rPr i="1" lang="en-US">
                <a:latin typeface="Oswald"/>
                <a:ea typeface="Oswald"/>
                <a:cs typeface="Oswald"/>
                <a:sym typeface="Oswald"/>
              </a:rPr>
              <a:t>Lai, O. (2022, October 19). Water shortage: Causes and effects. Earth.Org. Retrieved May 6, 2023, from </a:t>
            </a:r>
            <a:r>
              <a:rPr i="1" lang="en-US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4"/>
              </a:rPr>
              <a:t>https://earth.org/causes-and-effects-of-water-shortage/</a:t>
            </a:r>
            <a:endParaRPr sz="1500">
              <a:latin typeface="Oswald"/>
              <a:ea typeface="Oswald"/>
              <a:cs typeface="Oswald"/>
              <a:sym typeface="Oswald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Oswald"/>
              <a:buChar char="•"/>
            </a:pPr>
            <a:r>
              <a:rPr lang="en-US" sz="1900">
                <a:latin typeface="Oswald"/>
                <a:ea typeface="Oswald"/>
                <a:cs typeface="Oswald"/>
                <a:sym typeface="Oswald"/>
              </a:rPr>
              <a:t>Project, B. (2019, December 18). </a:t>
            </a:r>
            <a:r>
              <a:rPr i="1" lang="en-US" sz="1900">
                <a:latin typeface="Oswald"/>
                <a:ea typeface="Oswald"/>
                <a:cs typeface="Oswald"/>
                <a:sym typeface="Oswald"/>
              </a:rPr>
              <a:t>Sustainable water solutions in Jordan also fuel diplomatic progress</a:t>
            </a:r>
            <a:r>
              <a:rPr lang="en-US" sz="1900">
                <a:latin typeface="Oswald"/>
                <a:ea typeface="Oswald"/>
                <a:cs typeface="Oswald"/>
                <a:sym typeface="Oswald"/>
              </a:rPr>
              <a:t>. The Borgen Project. Retrieved May 7, 2023, from https://borgenproject.org/sustainable-water-solutions-in-jordan/ </a:t>
            </a:r>
            <a:endParaRPr sz="19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0" name="Google Shape;200;g78bd5cc21c5bbfb0_0"/>
          <p:cNvSpPr txBox="1"/>
          <p:nvPr/>
        </p:nvSpPr>
        <p:spPr>
          <a:xfrm>
            <a:off x="3466498" y="4554873"/>
            <a:ext cx="5259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Water Resources &amp; Environment: Basic page: Jordan. U.S. Agency for International Development. (2022a, August 16). https://www.usaid.gov/jordan/water-resources-environment#:~:text=Jordan%20is%20one%20of%20the,as%20it%20can%20be%20replenished.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roplet">
  <a:themeElements>
    <a:clrScheme name="Droplet">
      <a:dk1>
        <a:srgbClr val="000000"/>
      </a:dk1>
      <a:lt1>
        <a:srgbClr val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2023-05-02T12:15:12Z</dcterms:created>
  <dc:creator>Hazim</dc:creator>
</cp:coreProperties>
</file>