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8CF590-263E-4256-9B86-89CE9AA9E545}" type="datetimeFigureOut">
              <a:rPr lang="en-US" smtClean="0"/>
              <a:t>5/19/2023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27934006-BB38-497C-B451-EE55911C0F75}"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4697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8CF590-263E-4256-9B86-89CE9AA9E545}"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34006-BB38-497C-B451-EE55911C0F75}"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3723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8CF590-263E-4256-9B86-89CE9AA9E545}"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34006-BB38-497C-B451-EE55911C0F75}"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05192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8CF590-263E-4256-9B86-89CE9AA9E545}"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34006-BB38-497C-B451-EE55911C0F75}"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3234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8CF590-263E-4256-9B86-89CE9AA9E545}"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34006-BB38-497C-B451-EE55911C0F75}"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6382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8CF590-263E-4256-9B86-89CE9AA9E545}"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34006-BB38-497C-B451-EE55911C0F75}"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4045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8CF590-263E-4256-9B86-89CE9AA9E545}"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934006-BB38-497C-B451-EE55911C0F75}"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80746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8CF590-263E-4256-9B86-89CE9AA9E545}"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934006-BB38-497C-B451-EE55911C0F75}"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9466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CF590-263E-4256-9B86-89CE9AA9E545}"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934006-BB38-497C-B451-EE55911C0F75}" type="slidenum">
              <a:rPr lang="en-US" smtClean="0"/>
              <a:t>‹#›</a:t>
            </a:fld>
            <a:endParaRPr lang="en-US"/>
          </a:p>
        </p:txBody>
      </p:sp>
    </p:spTree>
    <p:extLst>
      <p:ext uri="{BB962C8B-B14F-4D97-AF65-F5344CB8AC3E}">
        <p14:creationId xmlns:p14="http://schemas.microsoft.com/office/powerpoint/2010/main" val="339586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8CF590-263E-4256-9B86-89CE9AA9E545}"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34006-BB38-497C-B451-EE55911C0F75}"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18024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38CF590-263E-4256-9B86-89CE9AA9E545}" type="datetimeFigureOut">
              <a:rPr lang="en-US" smtClean="0"/>
              <a:t>5/19/2023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27934006-BB38-497C-B451-EE55911C0F75}"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64137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38CF590-263E-4256-9B86-89CE9AA9E545}" type="datetimeFigureOut">
              <a:rPr lang="en-US" smtClean="0"/>
              <a:t>5/19/2023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7934006-BB38-497C-B451-EE55911C0F75}"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452822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0C598-450B-066A-7B8A-7248FB829121}"/>
              </a:ext>
            </a:extLst>
          </p:cNvPr>
          <p:cNvSpPr>
            <a:spLocks noGrp="1"/>
          </p:cNvSpPr>
          <p:nvPr>
            <p:ph type="ctrTitle"/>
          </p:nvPr>
        </p:nvSpPr>
        <p:spPr/>
        <p:txBody>
          <a:bodyPr/>
          <a:lstStyle/>
          <a:p>
            <a:pPr algn="ctr" rtl="1"/>
            <a:r>
              <a:rPr lang="ar-JO" b="1" dirty="0"/>
              <a:t>الفقر و الجوع</a:t>
            </a:r>
            <a:endParaRPr lang="en-US" b="1" dirty="0"/>
          </a:p>
        </p:txBody>
      </p:sp>
    </p:spTree>
    <p:extLst>
      <p:ext uri="{BB962C8B-B14F-4D97-AF65-F5344CB8AC3E}">
        <p14:creationId xmlns:p14="http://schemas.microsoft.com/office/powerpoint/2010/main" val="222438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B6B43DE-EED8-AF60-D8A4-4D8E52099E00}"/>
              </a:ext>
            </a:extLst>
          </p:cNvPr>
          <p:cNvSpPr txBox="1"/>
          <p:nvPr/>
        </p:nvSpPr>
        <p:spPr>
          <a:xfrm>
            <a:off x="1182848" y="637211"/>
            <a:ext cx="10192623" cy="4708981"/>
          </a:xfrm>
          <a:prstGeom prst="rect">
            <a:avLst/>
          </a:prstGeom>
          <a:noFill/>
        </p:spPr>
        <p:txBody>
          <a:bodyPr wrap="square">
            <a:spAutoFit/>
          </a:bodyPr>
          <a:lstStyle/>
          <a:p>
            <a:pPr algn="r" rtl="1"/>
            <a:r>
              <a:rPr lang="ar-JO" sz="6000" dirty="0"/>
              <a:t>ما هو الفقر؟</a:t>
            </a:r>
          </a:p>
          <a:p>
            <a:pPr algn="r" rtl="1"/>
            <a:endParaRPr lang="ar-JO" sz="4000" dirty="0"/>
          </a:p>
          <a:p>
            <a:pPr algn="r" rtl="1"/>
            <a:r>
              <a:rPr lang="ar-JO" sz="4000" dirty="0"/>
              <a:t>الفقر هو أكثر من مجرد الافتقار إلى الدخل أو الموارد أو ضمان مصدر رزق مستدام، حيث إن مظاهره تشمل الجوع وسوء التغذية وانحسار إمكانية الحصول على التعليم والخدمات الأساسية، إضافة الى التمييز الاجتماعي والاستبعاد من المجتمع وانعدام فرص المشاركة في اتخاذ القرارات.</a:t>
            </a:r>
            <a:endParaRPr lang="en-US" sz="4000" dirty="0"/>
          </a:p>
        </p:txBody>
      </p:sp>
    </p:spTree>
    <p:extLst>
      <p:ext uri="{BB962C8B-B14F-4D97-AF65-F5344CB8AC3E}">
        <p14:creationId xmlns:p14="http://schemas.microsoft.com/office/powerpoint/2010/main" val="172906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395B7C-CDB2-4A50-B1B7-7606E4B0132D}"/>
              </a:ext>
            </a:extLst>
          </p:cNvPr>
          <p:cNvSpPr txBox="1"/>
          <p:nvPr/>
        </p:nvSpPr>
        <p:spPr>
          <a:xfrm>
            <a:off x="1946246" y="453007"/>
            <a:ext cx="8984609" cy="4401205"/>
          </a:xfrm>
          <a:prstGeom prst="rect">
            <a:avLst/>
          </a:prstGeom>
          <a:noFill/>
        </p:spPr>
        <p:txBody>
          <a:bodyPr wrap="square">
            <a:spAutoFit/>
          </a:bodyPr>
          <a:lstStyle/>
          <a:p>
            <a:pPr algn="r" rtl="1"/>
            <a:r>
              <a:rPr lang="ar-JO" sz="6000" dirty="0"/>
              <a:t>الجوع ...</a:t>
            </a:r>
          </a:p>
          <a:p>
            <a:pPr algn="r" rtl="1"/>
            <a:endParaRPr lang="ar-JO" sz="2000" dirty="0"/>
          </a:p>
          <a:p>
            <a:pPr algn="r" rtl="1"/>
            <a:r>
              <a:rPr lang="ar-JO" sz="4000" dirty="0"/>
              <a:t> إحساس جسدي غير مريح أو مؤلم بسبب عدم كفاية استهلاك الطاقة الغذائية. يصبح مزمنًا عندما لا يستهلك الشخص كمية كافية من السعرات الحرارية (الطاقة الغذائية) على أساس منتظم ليعيش حياة طبيعية ونشطة وصحية.</a:t>
            </a:r>
            <a:endParaRPr lang="en-US" sz="4000" dirty="0"/>
          </a:p>
        </p:txBody>
      </p:sp>
    </p:spTree>
    <p:extLst>
      <p:ext uri="{BB962C8B-B14F-4D97-AF65-F5344CB8AC3E}">
        <p14:creationId xmlns:p14="http://schemas.microsoft.com/office/powerpoint/2010/main" val="125490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FAD699-0A67-2C60-65F1-45C275669B31}"/>
              </a:ext>
            </a:extLst>
          </p:cNvPr>
          <p:cNvSpPr txBox="1"/>
          <p:nvPr/>
        </p:nvSpPr>
        <p:spPr>
          <a:xfrm>
            <a:off x="402672" y="187833"/>
            <a:ext cx="11182524" cy="4770537"/>
          </a:xfrm>
          <a:prstGeom prst="rect">
            <a:avLst/>
          </a:prstGeom>
          <a:noFill/>
        </p:spPr>
        <p:txBody>
          <a:bodyPr wrap="square">
            <a:spAutoFit/>
          </a:bodyPr>
          <a:lstStyle/>
          <a:p>
            <a:pPr algn="r" rtl="1"/>
            <a:r>
              <a:rPr lang="ar-JO" sz="6000" dirty="0"/>
              <a:t>ما هي أسباب الفقر؟</a:t>
            </a:r>
          </a:p>
          <a:p>
            <a:pPr algn="r" rtl="1"/>
            <a:endParaRPr lang="ar-JO" sz="1600" dirty="0"/>
          </a:p>
          <a:p>
            <a:pPr algn="r" rtl="1"/>
            <a:r>
              <a:rPr lang="ar-JO" sz="3800" dirty="0"/>
              <a:t>أسباب الفقر غالبا تتعلق بالمجتمع أكثر منها بالفرد، إذ إن كثيرًا من الناس يُولد فقيرًا ويستمر بهذا الفقر طيلة حياته، وإن أبرز الأسباب المجتمعية ما يتعلق بالحروب والكوارث التي تحصل في بلدٍ من البلدان، وما ينتج عنها من تدهور اقتصادي وسياسي، ويتبعه تراجع في مستوى المعيشة. وتستغرق إعادة الإعمار والنهوض من جديد عقودًا طويلة، وخلال هذه المدة سينتشر الفقر وتزداد الطبقة الفقيرة في المجتمع.</a:t>
            </a:r>
          </a:p>
        </p:txBody>
      </p:sp>
    </p:spTree>
    <p:extLst>
      <p:ext uri="{BB962C8B-B14F-4D97-AF65-F5344CB8AC3E}">
        <p14:creationId xmlns:p14="http://schemas.microsoft.com/office/powerpoint/2010/main" val="936518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2AFBE6-E659-A4D7-0B0A-7B4123B240BD}"/>
              </a:ext>
            </a:extLst>
          </p:cNvPr>
          <p:cNvSpPr txBox="1"/>
          <p:nvPr/>
        </p:nvSpPr>
        <p:spPr>
          <a:xfrm>
            <a:off x="1459684" y="245259"/>
            <a:ext cx="10133900" cy="4370427"/>
          </a:xfrm>
          <a:prstGeom prst="rect">
            <a:avLst/>
          </a:prstGeom>
          <a:noFill/>
        </p:spPr>
        <p:txBody>
          <a:bodyPr wrap="square">
            <a:spAutoFit/>
          </a:bodyPr>
          <a:lstStyle/>
          <a:p>
            <a:pPr algn="r" rtl="1"/>
            <a:r>
              <a:rPr lang="ar-JO" sz="6000" dirty="0"/>
              <a:t>نتائج الفقر ...</a:t>
            </a:r>
          </a:p>
          <a:p>
            <a:pPr algn="r" rtl="1"/>
            <a:endParaRPr lang="ar-JO" dirty="0"/>
          </a:p>
          <a:p>
            <a:pPr algn="r" rtl="1"/>
            <a:r>
              <a:rPr lang="ar-JO" sz="4000" dirty="0"/>
              <a:t>من أبرز العواقب التي يُسبّبها الفقر في المجتمعات أن المشاكل ستزداد، وترتفع نسبة البطالة، ويبتعد الكثير من الأفراد عن الاهتمام بالتعليم، وينشغلون بتأمين لقمة العيش فتزداد الأمّيّة والجهل. وقد تنتشر الامراض ولا مال بالطبع لعلاج هذه الأمراض الجسدية والنفسية بين الناس. </a:t>
            </a:r>
            <a:endParaRPr lang="en-US" sz="4000" dirty="0"/>
          </a:p>
        </p:txBody>
      </p:sp>
    </p:spTree>
    <p:extLst>
      <p:ext uri="{BB962C8B-B14F-4D97-AF65-F5344CB8AC3E}">
        <p14:creationId xmlns:p14="http://schemas.microsoft.com/office/powerpoint/2010/main" val="1355643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9B0A4D-859A-EB63-4189-F99ABC15AAB0}"/>
              </a:ext>
            </a:extLst>
          </p:cNvPr>
          <p:cNvSpPr txBox="1"/>
          <p:nvPr/>
        </p:nvSpPr>
        <p:spPr>
          <a:xfrm>
            <a:off x="-67113" y="0"/>
            <a:ext cx="11895589" cy="6217087"/>
          </a:xfrm>
          <a:prstGeom prst="rect">
            <a:avLst/>
          </a:prstGeom>
          <a:noFill/>
        </p:spPr>
        <p:txBody>
          <a:bodyPr wrap="square">
            <a:spAutoFit/>
          </a:bodyPr>
          <a:lstStyle/>
          <a:p>
            <a:pPr algn="r" rtl="1"/>
            <a:r>
              <a:rPr lang="ar-JO" sz="6000" dirty="0"/>
              <a:t>كيف نتخلص من الفقر؟</a:t>
            </a:r>
          </a:p>
          <a:p>
            <a:pPr algn="r" rtl="1"/>
            <a:endParaRPr lang="ar-JO" dirty="0"/>
          </a:p>
          <a:p>
            <a:pPr algn="r" rtl="1"/>
            <a:r>
              <a:rPr lang="ar-JO" sz="4000" dirty="0"/>
              <a:t>التخلص من الفقر مهمة مشتركة بين الفرد والمجتمع المحيط به. من الضروري أن يبدأ الإنسان بنفسه أولًا، فإنه الفقير لا بد أن يحاول التفكير بواقعه الذي يعيشه ويبحث عن بارقة أمل تعينه على بدء غد أفضل. فكل إنسان أكرمه الله بشيء في شخصه يمكنه من التميز فيه، وإذا ما عثر الإنسان الفقير على هذه الميزة في نفسه فسيبني عليها الكثير من النجاحات. </a:t>
            </a:r>
          </a:p>
          <a:p>
            <a:pPr algn="r" rtl="1"/>
            <a:r>
              <a:rPr lang="ar-JO" sz="4000" dirty="0"/>
              <a:t>أمّا في المجتمع المحيط، فيجب تربية وتدريب النفس على العطاء، فيجب على الأغنياء في المجتمع مساعدة الفقراء على التخلص من فقرهم.</a:t>
            </a:r>
          </a:p>
        </p:txBody>
      </p:sp>
    </p:spTree>
    <p:extLst>
      <p:ext uri="{BB962C8B-B14F-4D97-AF65-F5344CB8AC3E}">
        <p14:creationId xmlns:p14="http://schemas.microsoft.com/office/powerpoint/2010/main" val="3376437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52565F-DE4B-5BCF-8F1E-B11AD1F4A2E6}"/>
              </a:ext>
            </a:extLst>
          </p:cNvPr>
          <p:cNvSpPr txBox="1"/>
          <p:nvPr/>
        </p:nvSpPr>
        <p:spPr>
          <a:xfrm>
            <a:off x="1971412" y="473706"/>
            <a:ext cx="9808827" cy="4985980"/>
          </a:xfrm>
          <a:prstGeom prst="rect">
            <a:avLst/>
          </a:prstGeom>
          <a:noFill/>
        </p:spPr>
        <p:txBody>
          <a:bodyPr wrap="square">
            <a:spAutoFit/>
          </a:bodyPr>
          <a:lstStyle/>
          <a:p>
            <a:pPr algn="r" rtl="1"/>
            <a:r>
              <a:rPr lang="ar-JO" sz="6000" dirty="0"/>
              <a:t>الخلاصة ...</a:t>
            </a:r>
          </a:p>
          <a:p>
            <a:pPr algn="r" rtl="1"/>
            <a:endParaRPr lang="ar-JO" dirty="0"/>
          </a:p>
          <a:p>
            <a:pPr algn="r" rtl="1"/>
            <a:r>
              <a:rPr lang="ar-JO" sz="4000" b="0" i="0" dirty="0">
                <a:solidFill>
                  <a:srgbClr val="333333"/>
                </a:solidFill>
                <a:effectLst/>
                <a:latin typeface="DroidArabicKufi-Regular"/>
              </a:rPr>
              <a:t>التخلص من الفقر ليس أمرًا مستحيلًا أو معجزًا، قد يكون صعبًا ويحتاج لثبات وقوة وعزيمة وإرادة، لكنه ممكن، وقمة السعادة لا تكمن في أخذ المال إنما في بذله.</a:t>
            </a:r>
            <a:r>
              <a:rPr lang="ar-JO" sz="4000" dirty="0"/>
              <a:t> وهذا كله يتحقق إذا ما تعاونت المجتمعات و الافراد على القضاء على مظاهر الفقر بكل الوسائل المتاحة. عندها تعمر المجتمعات بالحب والود.</a:t>
            </a:r>
            <a:endParaRPr lang="en-US" sz="4000" dirty="0"/>
          </a:p>
        </p:txBody>
      </p:sp>
    </p:spTree>
    <p:extLst>
      <p:ext uri="{BB962C8B-B14F-4D97-AF65-F5344CB8AC3E}">
        <p14:creationId xmlns:p14="http://schemas.microsoft.com/office/powerpoint/2010/main" val="248578534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30</TotalTime>
  <Words>371</Words>
  <Application>Microsoft Office PowerPoint</Application>
  <PresentationFormat>Widescreen</PresentationFormat>
  <Paragraphs>20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DroidArabicKufi-Regular</vt:lpstr>
      <vt:lpstr>Gill Sans MT</vt:lpstr>
      <vt:lpstr>Gallery</vt:lpstr>
      <vt:lpstr>الفقر و الجوع</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الفقر و الجوع</dc:title>
  <dc:creator>Rami Abu Eita</dc:creator>
  <cp:lastModifiedBy>Rami Abu Eita</cp:lastModifiedBy>
  <cp:revision>7</cp:revision>
  <dcterms:created xsi:type="dcterms:W3CDTF">2023-05-19T18:59:14Z</dcterms:created>
  <dcterms:modified xsi:type="dcterms:W3CDTF">2023-05-19T19:29:15Z</dcterms:modified>
</cp:coreProperties>
</file>