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2" r:id="rId2"/>
    <p:sldId id="259" r:id="rId3"/>
    <p:sldId id="283" r:id="rId4"/>
    <p:sldId id="284" r:id="rId5"/>
    <p:sldId id="287" r:id="rId6"/>
    <p:sldId id="291" r:id="rId7"/>
    <p:sldId id="290" r:id="rId8"/>
    <p:sldId id="292" r:id="rId9"/>
    <p:sldId id="293" r:id="rId10"/>
    <p:sldId id="288" r:id="rId11"/>
    <p:sldId id="289" r:id="rId12"/>
    <p:sldId id="281" r:id="rId13"/>
    <p:sldId id="29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830"/>
  </p:normalViewPr>
  <p:slideViewPr>
    <p:cSldViewPr snapToGrid="0">
      <p:cViewPr>
        <p:scale>
          <a:sx n="74" d="100"/>
          <a:sy n="74" d="100"/>
        </p:scale>
        <p:origin x="330" y="40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5/19/2023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idUf7vW1Q9J4brFVA" TargetMode="Externa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horturl.at/fgpx5" TargetMode="External"/><Relationship Id="rId2" Type="http://schemas.openxmlformats.org/officeDocument/2006/relationships/hyperlink" Target="https://shorturl.at/DGT27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shorturl.at/nBS4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8E7CD9-6C5A-D2EE-DBF4-B265FBA3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4" y="2788521"/>
            <a:ext cx="6229530" cy="1325563"/>
          </a:xfrm>
        </p:spPr>
        <p:txBody>
          <a:bodyPr anchor="ctr">
            <a:noAutofit/>
          </a:bodyPr>
          <a:lstStyle/>
          <a:p>
            <a:r>
              <a:rPr lang="ar-JO" sz="9600" dirty="0"/>
              <a:t>البيئة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3447451" cy="4351338"/>
          </a:xfrm>
        </p:spPr>
        <p:txBody>
          <a:bodyPr>
            <a:normAutofit/>
          </a:bodyPr>
          <a:lstStyle/>
          <a:p>
            <a:pPr algn="ctr"/>
            <a:r>
              <a:rPr lang="ar-JO" sz="3600" dirty="0"/>
              <a:t>سرى مصطفى </a:t>
            </a:r>
            <a:endParaRPr lang="en-US" sz="3600" dirty="0"/>
          </a:p>
          <a:p>
            <a:pPr algn="ctr"/>
            <a:r>
              <a:rPr lang="ar-JO" sz="3600" dirty="0"/>
              <a:t>راية كيال</a:t>
            </a:r>
            <a:endParaRPr lang="en-US" sz="3600" dirty="0"/>
          </a:p>
          <a:p>
            <a:pPr algn="ctr"/>
            <a:r>
              <a:rPr lang="ar-JO" sz="3600" dirty="0"/>
              <a:t>زينه الهلسه</a:t>
            </a:r>
            <a:endParaRPr lang="en-US" sz="3600" dirty="0"/>
          </a:p>
          <a:p>
            <a:pPr algn="ctr"/>
            <a:r>
              <a:rPr lang="ar-JO" sz="3600" dirty="0"/>
              <a:t>انجلينا شاميه</a:t>
            </a:r>
          </a:p>
          <a:p>
            <a:pPr algn="ctr"/>
            <a:endParaRPr lang="ar-JO" sz="3600" dirty="0"/>
          </a:p>
          <a:p>
            <a:pPr algn="ctr"/>
            <a:r>
              <a:rPr lang="ar-JO" sz="3600" dirty="0"/>
              <a:t>سادس "ج"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BB75EA-9BD4-3EC7-7620-9F2DE242F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9914" y="1655749"/>
            <a:ext cx="4572000" cy="4070729"/>
          </a:xfrm>
        </p:spPr>
        <p:txBody>
          <a:bodyPr>
            <a:normAutofit/>
          </a:bodyPr>
          <a:lstStyle/>
          <a:p>
            <a:pPr algn="just" rtl="1"/>
            <a:r>
              <a:rPr lang="ar-JO" sz="2000" b="0" i="0" dirty="0">
                <a:solidFill>
                  <a:srgbClr val="374151"/>
                </a:solidFill>
                <a:effectLst/>
                <a:latin typeface="Söhne"/>
              </a:rPr>
              <a:t>التقليل من استخدام الموارد الطبيعية: يمكن للأفراد تقليل استخدام الموارد الطبيعية القيمة، مثل المياه والوقود والطاقة الكهربائية، عن طريق ترشيد استخدامها والحفاظ عليها.</a:t>
            </a:r>
          </a:p>
          <a:p>
            <a:pPr algn="just" rtl="1">
              <a:buFont typeface="+mj-lt"/>
              <a:buAutoNum type="arabicPeriod"/>
            </a:pPr>
            <a:endParaRPr lang="ar-JO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 rtl="1">
              <a:buFont typeface="+mj-lt"/>
              <a:buAutoNum type="arabicPeriod"/>
            </a:pPr>
            <a:endParaRPr lang="ar-JO" dirty="0">
              <a:solidFill>
                <a:srgbClr val="374151"/>
              </a:solidFill>
              <a:latin typeface="Söhne"/>
            </a:endParaRPr>
          </a:p>
          <a:p>
            <a:pPr algn="just" rtl="1"/>
            <a:r>
              <a:rPr lang="ar-JO" sz="2000" b="0" i="0" dirty="0">
                <a:solidFill>
                  <a:srgbClr val="374151"/>
                </a:solidFill>
                <a:effectLst/>
                <a:latin typeface="Söhne"/>
              </a:rPr>
              <a:t>إعادة التدوير: يمكن للأفراد إعادة تدوير المواد والمنتجات التي يتم استخدامها، بما في ذلك الورق والزجاج والبلاستيك والمعادن، لتقليل النفايات والحفاظ على الموارد الطبيعية.</a:t>
            </a:r>
          </a:p>
          <a:p>
            <a:pPr algn="just" rt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36982-C54B-4AF0-6AC0-7B23E5DB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F12850E-AEB1-FCEB-33C7-7B8C950F4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737" y="824607"/>
            <a:ext cx="4572000" cy="676656"/>
          </a:xfrm>
        </p:spPr>
        <p:txBody>
          <a:bodyPr/>
          <a:lstStyle/>
          <a:p>
            <a:pPr algn="r"/>
            <a:r>
              <a:rPr lang="ar-JO" b="1" dirty="0"/>
              <a:t>الحفاظ على البيئة</a:t>
            </a:r>
            <a:endParaRPr lang="en-US" b="1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1F328E-7E39-8179-C134-66F875422DF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7252721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22067A-8497-F33F-669E-D493249F5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5059" y="1569891"/>
            <a:ext cx="4572000" cy="4070729"/>
          </a:xfrm>
        </p:spPr>
        <p:txBody>
          <a:bodyPr/>
          <a:lstStyle/>
          <a:p>
            <a:pPr algn="just" rtl="1"/>
            <a:r>
              <a:rPr lang="ar-JO" sz="2000" i="0" dirty="0">
                <a:solidFill>
                  <a:srgbClr val="374151"/>
                </a:solidFill>
                <a:effectLst/>
                <a:latin typeface="Söhne"/>
              </a:rPr>
              <a:t>تقليل التلوث: يمكن للأفراد تقليل التلوث عن طريق التخلص من النفايات بطريقة صحيحة، وتقليل استخدام المواد الكيميائية الضارة.</a:t>
            </a:r>
          </a:p>
          <a:p>
            <a:pPr algn="just" rtl="1">
              <a:buFont typeface="+mj-lt"/>
              <a:buAutoNum type="arabicPeriod"/>
            </a:pPr>
            <a:endParaRPr lang="ar-JO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 rtl="1"/>
            <a:endParaRPr lang="ar-JO" dirty="0">
              <a:solidFill>
                <a:srgbClr val="374151"/>
              </a:solidFill>
              <a:latin typeface="Söhne"/>
            </a:endParaRPr>
          </a:p>
          <a:p>
            <a:pPr algn="just" rtl="1"/>
            <a:r>
              <a:rPr lang="ar-JO" sz="2000" b="0" i="0" dirty="0">
                <a:solidFill>
                  <a:srgbClr val="374151"/>
                </a:solidFill>
                <a:effectLst/>
                <a:latin typeface="Söhne"/>
              </a:rPr>
              <a:t>التوعية والتعليم: يمكن للأفراد المساهمة في الحفاظ على البيئة عن طريق التوعية والتعليم حول المسائل البيئية، ودعم الحملات البيئية والأنشطة التي تساعد في الحفز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2235F-C9CA-6B2D-B97A-122CE885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A630008-FC9A-6ACB-590A-FA8DBC5117E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CEB5E01F-C5A7-027C-983B-DAE474ED6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704850"/>
            <a:ext cx="5300796" cy="676275"/>
          </a:xfrm>
        </p:spPr>
        <p:txBody>
          <a:bodyPr/>
          <a:lstStyle/>
          <a:p>
            <a:pPr algn="r"/>
            <a:r>
              <a:rPr lang="ar-JO" b="1" dirty="0"/>
              <a:t>الحفاظ على البيئة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48798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4882"/>
            <a:ext cx="9144000" cy="2387600"/>
          </a:xfrm>
        </p:spPr>
        <p:txBody>
          <a:bodyPr/>
          <a:lstStyle/>
          <a:p>
            <a:r>
              <a:rPr lang="ar-JO" sz="4400" b="1" dirty="0"/>
              <a:t>مرجع الاستبيان: </a:t>
            </a:r>
            <a:br>
              <a:rPr lang="ar-JO" sz="4400" b="1" dirty="0"/>
            </a:br>
            <a:br>
              <a:rPr lang="ar-JO" sz="4000" dirty="0"/>
            </a:br>
            <a:r>
              <a:rPr lang="en-US" sz="3200" dirty="0">
                <a:hlinkClick r:id="rId2"/>
              </a:rPr>
              <a:t>https://forms.gle/idUf7vW1Q9J4brFVA</a:t>
            </a:r>
            <a:br>
              <a:rPr lang="ar-J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10C8-E5BF-EC54-F125-39A62F3EE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2713"/>
            <a:ext cx="9144000" cy="2387600"/>
          </a:xfrm>
        </p:spPr>
        <p:txBody>
          <a:bodyPr/>
          <a:lstStyle/>
          <a:p>
            <a:br>
              <a:rPr lang="ar-JO" sz="2000" dirty="0">
                <a:hlinkClick r:id="rId2"/>
              </a:rPr>
            </a:br>
            <a:r>
              <a:rPr lang="ar-JO" sz="4400" dirty="0"/>
              <a:t>المراجع:</a:t>
            </a:r>
            <a:br>
              <a:rPr lang="ar-JO" sz="2000" dirty="0">
                <a:hlinkClick r:id="rId2"/>
              </a:rPr>
            </a:br>
            <a:br>
              <a:rPr lang="ar-JO" sz="3200" dirty="0">
                <a:hlinkClick r:id="rId2"/>
              </a:rPr>
            </a:br>
            <a:r>
              <a:rPr lang="en-US" sz="3200" dirty="0">
                <a:hlinkClick r:id="rId2"/>
              </a:rPr>
              <a:t>https://shorturl.at/DGT27</a:t>
            </a:r>
            <a:br>
              <a:rPr lang="en-US" sz="3200" dirty="0"/>
            </a:br>
            <a:br>
              <a:rPr lang="ar-JO" sz="3200" dirty="0"/>
            </a:br>
            <a:r>
              <a:rPr lang="en-US" sz="3200" dirty="0">
                <a:hlinkClick r:id="rId3"/>
              </a:rPr>
              <a:t>https://shorturl.at/fgpx5</a:t>
            </a:r>
            <a:br>
              <a:rPr lang="ar-JO" sz="3200" dirty="0"/>
            </a:br>
            <a:br>
              <a:rPr lang="ar-JO" sz="3200" dirty="0"/>
            </a:br>
            <a:r>
              <a:rPr lang="en-US" sz="3200" dirty="0">
                <a:hlinkClick r:id="rId4"/>
              </a:rPr>
              <a:t>https://shorturl.at/nBS45</a:t>
            </a:r>
            <a:br>
              <a:rPr lang="ar-JO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0240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5089942" cy="4070729"/>
          </a:xfrm>
        </p:spPr>
        <p:txBody>
          <a:bodyPr>
            <a:normAutofit/>
          </a:bodyPr>
          <a:lstStyle/>
          <a:p>
            <a:pPr algn="just" rtl="1">
              <a:spcAft>
                <a:spcPts val="600"/>
              </a:spcAft>
            </a:pPr>
            <a:r>
              <a:rPr lang="ar-JO" sz="2800" dirty="0"/>
              <a:t>كل ما يحيط بالإنسان من :</a:t>
            </a:r>
          </a:p>
          <a:p>
            <a:pPr marL="285750" indent="-285750" algn="just" rt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JO" sz="2800" dirty="0"/>
              <a:t>عناصرحية مثل النباتات و الحيوانات</a:t>
            </a:r>
          </a:p>
          <a:p>
            <a:pPr marL="285750" indent="-285750" algn="just" rt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JO" sz="2800" dirty="0"/>
              <a:t>عناصر غير حيه مثل الهواء و الماء</a:t>
            </a:r>
            <a:endParaRPr lang="en-US" sz="2800" dirty="0"/>
          </a:p>
          <a:p>
            <a:pPr algn="r">
              <a:spcAft>
                <a:spcPts val="600"/>
              </a:spcAft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704088"/>
            <a:ext cx="5792072" cy="676656"/>
          </a:xfrm>
        </p:spPr>
        <p:txBody>
          <a:bodyPr anchor="b">
            <a:noAutofit/>
          </a:bodyPr>
          <a:lstStyle/>
          <a:p>
            <a:pPr algn="ctr"/>
            <a:r>
              <a:rPr lang="ar-JO" b="1" dirty="0"/>
              <a:t>تعريف البيئة</a:t>
            </a:r>
            <a:endParaRPr lang="en-US" b="1" dirty="0"/>
          </a:p>
        </p:txBody>
      </p:sp>
      <p:pic>
        <p:nvPicPr>
          <p:cNvPr id="22" name="Picture Placeholder 21" descr="Person in black skirt and white shirt holding some dandelions">
            <a:extLst>
              <a:ext uri="{FF2B5EF4-FFF2-40B4-BE49-F238E27FC236}">
                <a16:creationId xmlns:a16="http://schemas.microsoft.com/office/drawing/2014/main" id="{07415596-3C86-E792-A622-F817DB08D58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463" r="3" b="3"/>
          <a:stretch/>
        </p:blipFill>
        <p:spPr>
          <a:xfrm>
            <a:off x="6646264" y="10"/>
            <a:ext cx="5545736" cy="6063082"/>
          </a:xfrm>
          <a:noFill/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30650-642B-0574-3688-A60D811F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A99B3D1-D9ED-778F-429E-B7362192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1" y="704088"/>
            <a:ext cx="5657361" cy="676656"/>
          </a:xfrm>
        </p:spPr>
        <p:txBody>
          <a:bodyPr/>
          <a:lstStyle/>
          <a:p>
            <a:pPr algn="ctr"/>
            <a:r>
              <a:rPr lang="ar-JO" b="1" dirty="0"/>
              <a:t>أهميّة البيئة</a:t>
            </a:r>
            <a:endParaRPr lang="en-US" b="1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7F188DA-8B01-7F04-9644-C7F42C6492B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4BC4062-82EA-5FEB-99B6-9F4C4E1B0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4258" y="1574184"/>
            <a:ext cx="4572000" cy="4070729"/>
          </a:xfrm>
        </p:spPr>
        <p:txBody>
          <a:bodyPr>
            <a:noAutofit/>
          </a:bodyPr>
          <a:lstStyle/>
          <a:p>
            <a:pPr algn="just" rtl="1"/>
            <a:r>
              <a:rPr lang="ar-JO" sz="2400" dirty="0"/>
              <a:t>تتفاعل العناصر الحية و غير الحية مع بعضها البعض لتشكل البيئة. و هذا التفاعل ممكن ان يكون صحيا للبيئة او مضرا للبيئة.</a:t>
            </a:r>
          </a:p>
          <a:p>
            <a:pPr algn="just" rtl="1"/>
            <a:endParaRPr lang="ar-JO" sz="2400" dirty="0"/>
          </a:p>
          <a:p>
            <a:pPr algn="just" rtl="1"/>
            <a:r>
              <a:rPr lang="ar-JO" sz="2400" dirty="0"/>
              <a:t>مثلا، الهواء النقي و المياه النظيفه يساعدوا في انتاج نباتات صحية ليتغذى عليها الحيوانات. و هذه بيئة صحية.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5104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921389-8891-850A-2534-8DDF848BF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840" y="1635038"/>
            <a:ext cx="5220571" cy="4070729"/>
          </a:xfrm>
        </p:spPr>
        <p:txBody>
          <a:bodyPr>
            <a:normAutofit/>
          </a:bodyPr>
          <a:lstStyle/>
          <a:p>
            <a:pPr algn="just" rtl="1"/>
            <a:r>
              <a:rPr lang="ar-JO" sz="2400" b="0" i="0" dirty="0">
                <a:solidFill>
                  <a:srgbClr val="374151"/>
                </a:solidFill>
                <a:effectLst/>
                <a:latin typeface="Söhne"/>
              </a:rPr>
              <a:t> 1) تلوث الهواء: يمكن أن يؤدي تلوث الهواء إلى زيادة حالات الربو وأمراض الجهاز التنفسي والسرطان، وقد يتسبب في الموت المبكر للأفراد.</a:t>
            </a:r>
          </a:p>
          <a:p>
            <a:pPr algn="just" rtl="1"/>
            <a:endParaRPr lang="ar-JO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 rtl="1"/>
            <a:endParaRPr lang="ar-JO" sz="2400" dirty="0">
              <a:solidFill>
                <a:srgbClr val="374151"/>
              </a:solidFill>
              <a:latin typeface="Söhne"/>
            </a:endParaRPr>
          </a:p>
          <a:p>
            <a:pPr algn="just" rtl="1"/>
            <a:r>
              <a:rPr lang="ar-JO" sz="2400" b="0" i="0" dirty="0">
                <a:solidFill>
                  <a:srgbClr val="374151"/>
                </a:solidFill>
                <a:effectLst/>
                <a:latin typeface="Söhne"/>
              </a:rPr>
              <a:t> 2) تلوث المياه: يمكن أن يؤدي تلوث المياه إلى تلف النباتات والحيوانات المائية وانخفاض كميات الأسماك، وقد يؤدي إلى نفوق الحيوانات المائية واضطراب في التوازن البيئي.</a:t>
            </a:r>
          </a:p>
          <a:p>
            <a:pPr algn="just" rtl="1"/>
            <a:endParaRPr lang="en-US" dirty="0"/>
          </a:p>
          <a:p>
            <a:pPr algn="just" rtl="1"/>
            <a:endParaRPr lang="ar-JO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23AFD-A3C5-5B08-F367-2103220E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39F43E8-5489-9D50-370D-EC7F4347C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699795"/>
            <a:ext cx="9144000" cy="676656"/>
          </a:xfrm>
        </p:spPr>
        <p:txBody>
          <a:bodyPr/>
          <a:lstStyle/>
          <a:p>
            <a:r>
              <a:rPr lang="ar-JO" b="1" dirty="0"/>
              <a:t>امثلة على مخاطر البيئة الملوثة</a:t>
            </a:r>
            <a:endParaRPr lang="en-US" b="1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2F4BB40-A667-DD05-CCDD-F18461AAEE1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71546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4DE9E5-4DF3-16A6-B07D-CA19369F7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0066" y="1587062"/>
            <a:ext cx="4572000" cy="4070729"/>
          </a:xfrm>
        </p:spPr>
        <p:txBody>
          <a:bodyPr>
            <a:normAutofit/>
          </a:bodyPr>
          <a:lstStyle/>
          <a:p>
            <a:pPr algn="just" rtl="1"/>
            <a:r>
              <a:rPr lang="ar-JO" sz="2400" b="0" i="0" dirty="0">
                <a:solidFill>
                  <a:srgbClr val="374151"/>
                </a:solidFill>
                <a:effectLst/>
                <a:latin typeface="Söhne"/>
              </a:rPr>
              <a:t> 3) زيادة نسبة النفايات: يمكن أن تؤدي زيادة نسبة النفايات إلى تراكم النفايات في الأراضي والمحيطات، وقد يتسبب في تدهور البيئة والأمراض الصحية.</a:t>
            </a:r>
          </a:p>
          <a:p>
            <a:pPr algn="just" rtl="1"/>
            <a:endParaRPr lang="ar-JO" sz="2400" dirty="0"/>
          </a:p>
          <a:p>
            <a:pPr algn="just" rtl="1"/>
            <a:r>
              <a:rPr lang="ar-JO" sz="2400" dirty="0"/>
              <a:t> 4) </a:t>
            </a:r>
            <a:r>
              <a:rPr lang="ar-JO" sz="2400" b="0" i="0" dirty="0">
                <a:solidFill>
                  <a:srgbClr val="374151"/>
                </a:solidFill>
                <a:effectLst/>
                <a:latin typeface="Söhne"/>
              </a:rPr>
              <a:t>تغير المناخ: يمكن أن يؤدي تغير المناخ إلى زيادة درجات الحرارة وارتفاع مستوى البحار والمحيطات والفيضانات والجفاف، وقد يؤدي إلى تدهور الموارد الطبيعية وخسارة التنوع البيولوجي.</a:t>
            </a:r>
          </a:p>
          <a:p>
            <a:pPr algn="just" rtl="1"/>
            <a:endParaRPr lang="en-US" dirty="0"/>
          </a:p>
          <a:p>
            <a:pPr algn="just" rt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C0D11-E448-F3D3-1879-13DF2C31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AD0913D-E338-2577-C2E0-67BCA01A778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E1BCFEB2-F1D8-BEB7-6B6C-6E067826E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704850"/>
            <a:ext cx="9144000" cy="676275"/>
          </a:xfrm>
        </p:spPr>
        <p:txBody>
          <a:bodyPr/>
          <a:lstStyle/>
          <a:p>
            <a:r>
              <a:rPr lang="ar-JO" b="1" dirty="0"/>
              <a:t>امثلة على مخاطر البيئة الملوثة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0381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itle 1">
            <a:extLst>
              <a:ext uri="{FF2B5EF4-FFF2-40B4-BE49-F238E27FC236}">
                <a16:creationId xmlns:a16="http://schemas.microsoft.com/office/drawing/2014/main" id="{5F50E575-18EA-2C29-657E-F49959CF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04088"/>
            <a:ext cx="10515600" cy="676656"/>
          </a:xfrm>
        </p:spPr>
        <p:txBody>
          <a:bodyPr/>
          <a:lstStyle/>
          <a:p>
            <a:pPr algn="ctr" rtl="1"/>
            <a:r>
              <a:rPr lang="ar-JO" sz="4000" b="1" dirty="0"/>
              <a:t>70% من الاجابات كانت من الاناث اعمارهم بين 10 الى 20 سنة</a:t>
            </a:r>
            <a:endParaRPr lang="en-US" sz="4000" b="1" dirty="0"/>
          </a:p>
        </p:txBody>
      </p:sp>
      <p:pic>
        <p:nvPicPr>
          <p:cNvPr id="2050" name="Picture 2" descr="Forms response chart. Question title: هل باعتقادك سلوك الانسان له تأثير على البيئة. Number of responses: 10 responses.">
            <a:extLst>
              <a:ext uri="{FF2B5EF4-FFF2-40B4-BE49-F238E27FC236}">
                <a16:creationId xmlns:a16="http://schemas.microsoft.com/office/drawing/2014/main" id="{1CC0B9C9-762D-0D5F-6136-FE297D1B6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256" y="1901952"/>
            <a:ext cx="9231088" cy="387705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61F12-A1F1-7282-045A-FA525EE2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202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5100DA-045F-C3D9-A737-B86913968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04088"/>
            <a:ext cx="10515600" cy="676656"/>
          </a:xfrm>
        </p:spPr>
        <p:txBody>
          <a:bodyPr anchor="ctr">
            <a:normAutofit/>
          </a:bodyPr>
          <a:lstStyle/>
          <a:p>
            <a:pPr algn="ctr" rtl="1"/>
            <a:r>
              <a:rPr lang="ar-JO" sz="4100" b="1" dirty="0"/>
              <a:t>احصائيات مختلفة</a:t>
            </a:r>
            <a:endParaRPr lang="en-US" sz="4100" b="1" dirty="0"/>
          </a:p>
        </p:txBody>
      </p:sp>
      <p:pic>
        <p:nvPicPr>
          <p:cNvPr id="1028" name="Picture 4" descr="Forms response chart. Question title: كيف تزيد من وعيك باتجاه المحافظة عالبيئة؟. Number of responses: 10 responses.">
            <a:extLst>
              <a:ext uri="{FF2B5EF4-FFF2-40B4-BE49-F238E27FC236}">
                <a16:creationId xmlns:a16="http://schemas.microsoft.com/office/drawing/2014/main" id="{71A9F924-B729-73F9-AB06-A7E168073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9536" y="1510995"/>
            <a:ext cx="9696720" cy="460594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2FDF0-01AC-534D-7E1C-B01CAAC8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067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itle 4">
            <a:extLst>
              <a:ext uri="{FF2B5EF4-FFF2-40B4-BE49-F238E27FC236}">
                <a16:creationId xmlns:a16="http://schemas.microsoft.com/office/drawing/2014/main" id="{28F1D2F6-BE24-8FDB-CC2A-11B1E3F7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04088"/>
            <a:ext cx="10515600" cy="676656"/>
          </a:xfrm>
        </p:spPr>
        <p:txBody>
          <a:bodyPr anchor="ctr">
            <a:normAutofit/>
          </a:bodyPr>
          <a:lstStyle/>
          <a:p>
            <a:pPr algn="ctr" rtl="1"/>
            <a:r>
              <a:rPr lang="ar-JO" sz="4100" b="1" dirty="0"/>
              <a:t>التدوير</a:t>
            </a:r>
            <a:endParaRPr lang="en-US" sz="4100" b="1" dirty="0"/>
          </a:p>
        </p:txBody>
      </p:sp>
      <p:pic>
        <p:nvPicPr>
          <p:cNvPr id="3074" name="Picture 2" descr="Forms response chart. Question title: هل فكرت يوما بتدوير نفاياتك؟. Number of responses: 10 responses.">
            <a:extLst>
              <a:ext uri="{FF2B5EF4-FFF2-40B4-BE49-F238E27FC236}">
                <a16:creationId xmlns:a16="http://schemas.microsoft.com/office/drawing/2014/main" id="{8FE472D8-4946-5C6D-4C6C-9ABB6ED4B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256" y="1901952"/>
            <a:ext cx="9231088" cy="387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B3C7-7247-1945-0FAF-9FEC4E10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186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itle 1">
            <a:extLst>
              <a:ext uri="{FF2B5EF4-FFF2-40B4-BE49-F238E27FC236}">
                <a16:creationId xmlns:a16="http://schemas.microsoft.com/office/drawing/2014/main" id="{0036E95E-DDBB-599C-5AAB-1E1605B3C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04088"/>
            <a:ext cx="10515600" cy="676656"/>
          </a:xfrm>
        </p:spPr>
        <p:txBody>
          <a:bodyPr/>
          <a:lstStyle/>
          <a:p>
            <a:pPr algn="ctr" rtl="1"/>
            <a:r>
              <a:rPr lang="ar-JO" sz="4100" b="1" dirty="0"/>
              <a:t>استهلاك الكهرباء</a:t>
            </a:r>
            <a:endParaRPr lang="en-US" sz="4100" b="1" dirty="0"/>
          </a:p>
        </p:txBody>
      </p:sp>
      <p:pic>
        <p:nvPicPr>
          <p:cNvPr id="4098" name="Picture 2" descr="Forms response chart. Question title: هل تقوم باطفاء الاضواء عند خروجك من الغرفة؟. Number of responses: 10 responses.">
            <a:extLst>
              <a:ext uri="{FF2B5EF4-FFF2-40B4-BE49-F238E27FC236}">
                <a16:creationId xmlns:a16="http://schemas.microsoft.com/office/drawing/2014/main" id="{EDD9D3A5-2293-E170-ED0E-8FA6387F6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256" y="1901952"/>
            <a:ext cx="9231088" cy="387705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D582F-EEB0-E441-0E51-C1121617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7664" y="6464808"/>
            <a:ext cx="987552" cy="310896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8FB4751-880F-D840-AAA9-3A15815CC996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79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.potx" id="{6F7A4518-677F-49D0-AD76-8F0F7DEFB1E5}" vid="{F577DF72-62B0-42B0-B34E-786789A797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{EBA74066-2842-49F6-AB69-692E1801F1F8}tf11964407_win32</Template>
  <TotalTime>325</TotalTime>
  <Words>388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Gill Sans Nova</vt:lpstr>
      <vt:lpstr>Gill Sans Nova Light</vt:lpstr>
      <vt:lpstr>Sagona Book</vt:lpstr>
      <vt:lpstr>Söhne</vt:lpstr>
      <vt:lpstr>Wingdings</vt:lpstr>
      <vt:lpstr>Office Theme</vt:lpstr>
      <vt:lpstr>البيئة</vt:lpstr>
      <vt:lpstr>تعريف البيئة</vt:lpstr>
      <vt:lpstr>أهميّة البيئة</vt:lpstr>
      <vt:lpstr>امثلة على مخاطر البيئة الملوثة</vt:lpstr>
      <vt:lpstr>امثلة على مخاطر البيئة الملوثة</vt:lpstr>
      <vt:lpstr>70% من الاجابات كانت من الاناث اعمارهم بين 10 الى 20 سنة</vt:lpstr>
      <vt:lpstr>احصائيات مختلفة</vt:lpstr>
      <vt:lpstr>التدوير</vt:lpstr>
      <vt:lpstr>استهلاك الكهرباء</vt:lpstr>
      <vt:lpstr>الحفاظ على البيئة</vt:lpstr>
      <vt:lpstr>الحفاظ على البيئة</vt:lpstr>
      <vt:lpstr>مرجع الاستبيان:   https://forms.gle/idUf7vW1Q9J4brFVA </vt:lpstr>
      <vt:lpstr> المراجع:  https://shorturl.at/DGT27  https://shorturl.at/fgpx5  https://shorturl.at/nBS45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</dc:title>
  <dc:creator>khaled moustafa</dc:creator>
  <cp:lastModifiedBy>khaled moustafa</cp:lastModifiedBy>
  <cp:revision>17</cp:revision>
  <dcterms:created xsi:type="dcterms:W3CDTF">2023-05-13T14:16:54Z</dcterms:created>
  <dcterms:modified xsi:type="dcterms:W3CDTF">2023-05-19T19:22:13Z</dcterms:modified>
</cp:coreProperties>
</file>