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1"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37" autoAdjust="0"/>
  </p:normalViewPr>
  <p:slideViewPr>
    <p:cSldViewPr snapToGrid="0">
      <p:cViewPr varScale="1">
        <p:scale>
          <a:sx n="84" d="100"/>
          <a:sy n="84" d="100"/>
        </p:scale>
        <p:origin x="624" y="6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B0F68A-48AD-40E3-BAAF-7CE69E589F43}" type="doc">
      <dgm:prSet loTypeId="urn:microsoft.com/office/officeart/2005/8/layout/vList4" loCatId="list" qsTypeId="urn:microsoft.com/office/officeart/2005/8/quickstyle/simple1" qsCatId="simple" csTypeId="urn:microsoft.com/office/officeart/2005/8/colors/accent5_2" csCatId="accent5" phldr="1"/>
      <dgm:spPr/>
      <dgm:t>
        <a:bodyPr/>
        <a:lstStyle/>
        <a:p>
          <a:endParaRPr lang="en-US"/>
        </a:p>
      </dgm:t>
    </dgm:pt>
    <dgm:pt modelId="{3164B3D5-BAC0-40EB-8A51-7A40AE9DD8F0}">
      <dgm:prSet phldrT="[Text]" custT="1"/>
      <dgm:spPr/>
      <dgm:t>
        <a:bodyPr/>
        <a:lstStyle/>
        <a:p>
          <a:pPr algn="ctr"/>
          <a:r>
            <a:rPr lang="ar-JO" sz="1600" b="1" dirty="0" smtClean="0">
              <a:latin typeface="Calibri" panose="020F0502020204030204" pitchFamily="34" charset="0"/>
              <a:cs typeface="Calibri" panose="020F0502020204030204" pitchFamily="34" charset="0"/>
            </a:rPr>
            <a:t>تلوث الماء</a:t>
          </a:r>
          <a:endParaRPr lang="en-US" sz="1600" b="1" dirty="0" smtClean="0">
            <a:latin typeface="Calibri" panose="020F0502020204030204" pitchFamily="34" charset="0"/>
            <a:cs typeface="Calibri" panose="020F0502020204030204" pitchFamily="34" charset="0"/>
          </a:endParaRPr>
        </a:p>
        <a:p>
          <a:pPr algn="ctr"/>
          <a:r>
            <a:rPr lang="ar-JO" sz="1600" dirty="0" smtClean="0">
              <a:latin typeface="Calibri" panose="020F0502020204030204" pitchFamily="34" charset="0"/>
              <a:cs typeface="Calibri" panose="020F0502020204030204" pitchFamily="34" charset="0"/>
            </a:rPr>
            <a:t>وهذا التلوث يحدث عن إلقاء المخلفات في المياه وينتج عن هذا الأمر تلوث كبير في المياه يجعلها غير صالحة للشرب، وفي بعض الأحيان يزيد هذا التلوث إلى أن يصل إلى المياه الجوفية، مما يؤدي إلى تلوث النباتات وتلوث في صحة الإنسان وهذا يضر بصحة الإنسان.</a:t>
          </a:r>
          <a:endParaRPr lang="en-US" sz="1600" dirty="0">
            <a:latin typeface="Calibri" panose="020F0502020204030204" pitchFamily="34" charset="0"/>
            <a:cs typeface="Calibri" panose="020F0502020204030204" pitchFamily="34" charset="0"/>
          </a:endParaRPr>
        </a:p>
      </dgm:t>
    </dgm:pt>
    <dgm:pt modelId="{85AEBC93-A9B3-45B5-B4FB-9096867573E8}" type="parTrans" cxnId="{8831E11A-689D-4308-8A32-795E4B8BA622}">
      <dgm:prSet/>
      <dgm:spPr/>
      <dgm:t>
        <a:bodyPr/>
        <a:lstStyle/>
        <a:p>
          <a:endParaRPr lang="en-US"/>
        </a:p>
      </dgm:t>
    </dgm:pt>
    <dgm:pt modelId="{D8783CF7-CA65-424A-A0E8-B5F178B36431}" type="sibTrans" cxnId="{8831E11A-689D-4308-8A32-795E4B8BA622}">
      <dgm:prSet/>
      <dgm:spPr/>
      <dgm:t>
        <a:bodyPr/>
        <a:lstStyle/>
        <a:p>
          <a:endParaRPr lang="en-US"/>
        </a:p>
      </dgm:t>
    </dgm:pt>
    <dgm:pt modelId="{B60D6AC5-72CC-4513-A747-9CC47664F48D}">
      <dgm:prSet phldrT="[Text]"/>
      <dgm:spPr/>
      <dgm:t>
        <a:bodyPr/>
        <a:lstStyle/>
        <a:p>
          <a:pPr algn="ctr"/>
          <a:r>
            <a:rPr lang="ar-JO" b="1" dirty="0" smtClean="0">
              <a:latin typeface="Calibri" panose="020F0502020204030204" pitchFamily="34" charset="0"/>
              <a:cs typeface="Calibri" panose="020F0502020204030204" pitchFamily="34" charset="0"/>
            </a:rPr>
            <a:t>تلوث الهواء</a:t>
          </a:r>
          <a:endParaRPr lang="en-US" b="1" dirty="0" smtClean="0">
            <a:latin typeface="Calibri" panose="020F0502020204030204" pitchFamily="34" charset="0"/>
            <a:cs typeface="Calibri" panose="020F0502020204030204" pitchFamily="34" charset="0"/>
          </a:endParaRPr>
        </a:p>
        <a:p>
          <a:pPr algn="ctr"/>
          <a:r>
            <a:rPr lang="ar-JO" dirty="0" smtClean="0">
              <a:latin typeface="Calibri" panose="020F0502020204030204" pitchFamily="34" charset="0"/>
              <a:cs typeface="Calibri" panose="020F0502020204030204" pitchFamily="34" charset="0"/>
            </a:rPr>
            <a:t>وهذا النوع من التلوث يتسبب به المصانع عند إخراج الدخان منها، ويتسبب به المركبات التي تخرج منها الملوثات، وهذا الأمر يؤدي إلى حدوث خلل في الغلاف الجوي، وفي بعض الأماكن يتم حرق قش الأرز، وهذا يؤدي إلى حدوث تلوث كبير في الهواء ويجب على الإنسان أن يتوقف عن هذا؛ لأنه يزيد من انتشار الوباء على الأرض كما أنها تؤثر أيضًا على النباتات وعلى الحيوانات.</a:t>
          </a:r>
          <a:endParaRPr lang="en-US" dirty="0">
            <a:latin typeface="Calibri" panose="020F0502020204030204" pitchFamily="34" charset="0"/>
            <a:cs typeface="Calibri" panose="020F0502020204030204" pitchFamily="34" charset="0"/>
          </a:endParaRPr>
        </a:p>
      </dgm:t>
    </dgm:pt>
    <dgm:pt modelId="{A53B89FD-AD10-4CFD-BA3C-C89AAED4CCFE}" type="parTrans" cxnId="{89983B0E-F59A-453F-8F1D-45A37829E03F}">
      <dgm:prSet/>
      <dgm:spPr/>
      <dgm:t>
        <a:bodyPr/>
        <a:lstStyle/>
        <a:p>
          <a:endParaRPr lang="en-US"/>
        </a:p>
      </dgm:t>
    </dgm:pt>
    <dgm:pt modelId="{379A7BBA-B7B5-4782-BF22-2C9F87F5739A}" type="sibTrans" cxnId="{89983B0E-F59A-453F-8F1D-45A37829E03F}">
      <dgm:prSet/>
      <dgm:spPr/>
      <dgm:t>
        <a:bodyPr/>
        <a:lstStyle/>
        <a:p>
          <a:endParaRPr lang="en-US"/>
        </a:p>
      </dgm:t>
    </dgm:pt>
    <dgm:pt modelId="{6F14564C-83DF-4A3B-837B-973CA8BB3405}">
      <dgm:prSet phldrT="[Text]"/>
      <dgm:spPr/>
      <dgm:t>
        <a:bodyPr/>
        <a:lstStyle/>
        <a:p>
          <a:pPr algn="ctr" rtl="1"/>
          <a:r>
            <a:rPr lang="ar-JO" b="1" dirty="0" smtClean="0">
              <a:latin typeface="Calibri" panose="020F0502020204030204" pitchFamily="34" charset="0"/>
              <a:cs typeface="Calibri" panose="020F0502020204030204" pitchFamily="34" charset="0"/>
            </a:rPr>
            <a:t>تلوث التربة</a:t>
          </a:r>
          <a:endParaRPr lang="en-US" b="1" dirty="0" smtClean="0">
            <a:latin typeface="Calibri" panose="020F0502020204030204" pitchFamily="34" charset="0"/>
            <a:cs typeface="Calibri" panose="020F0502020204030204" pitchFamily="34" charset="0"/>
          </a:endParaRPr>
        </a:p>
        <a:p>
          <a:pPr algn="ctr" rtl="1"/>
          <a:r>
            <a:rPr lang="ar-JO" dirty="0" smtClean="0">
              <a:latin typeface="Calibri" panose="020F0502020204030204" pitchFamily="34" charset="0"/>
              <a:cs typeface="Calibri" panose="020F0502020204030204" pitchFamily="34" charset="0"/>
            </a:rPr>
            <a:t>وهذا النوع من التلوث يحدث عن إلقاء المخلفات على الأرض، مما يؤدي إلى تلوث الطبقة الرقيقة الموجودة في أعلى سطح الأرض، كما أن استخدام المبيدات لوقت طويل يؤثر تأثير سلبي على الأرض وتضعفها.</a:t>
          </a:r>
          <a:endParaRPr lang="en-US" dirty="0">
            <a:latin typeface="Calibri" panose="020F0502020204030204" pitchFamily="34" charset="0"/>
            <a:cs typeface="Calibri" panose="020F0502020204030204" pitchFamily="34" charset="0"/>
          </a:endParaRPr>
        </a:p>
      </dgm:t>
    </dgm:pt>
    <dgm:pt modelId="{345738B6-B54F-431D-BBBE-66DEC0282139}" type="parTrans" cxnId="{1355FB89-857B-4578-9BDE-9A23BC0CFC5B}">
      <dgm:prSet/>
      <dgm:spPr/>
      <dgm:t>
        <a:bodyPr/>
        <a:lstStyle/>
        <a:p>
          <a:endParaRPr lang="en-US"/>
        </a:p>
      </dgm:t>
    </dgm:pt>
    <dgm:pt modelId="{BAB4EEEB-9124-477D-A5FF-D6838B931A51}" type="sibTrans" cxnId="{1355FB89-857B-4578-9BDE-9A23BC0CFC5B}">
      <dgm:prSet/>
      <dgm:spPr/>
      <dgm:t>
        <a:bodyPr/>
        <a:lstStyle/>
        <a:p>
          <a:endParaRPr lang="en-US"/>
        </a:p>
      </dgm:t>
    </dgm:pt>
    <dgm:pt modelId="{7B087E24-FF3B-4ED0-8EA9-C4690BC9BAF2}" type="pres">
      <dgm:prSet presAssocID="{0DB0F68A-48AD-40E3-BAAF-7CE69E589F43}" presName="linear" presStyleCnt="0">
        <dgm:presLayoutVars>
          <dgm:dir/>
          <dgm:resizeHandles val="exact"/>
        </dgm:presLayoutVars>
      </dgm:prSet>
      <dgm:spPr/>
      <dgm:t>
        <a:bodyPr/>
        <a:lstStyle/>
        <a:p>
          <a:endParaRPr lang="en-US"/>
        </a:p>
      </dgm:t>
    </dgm:pt>
    <dgm:pt modelId="{706ADE59-D1E2-411E-A3B3-ED6C2B27C54A}" type="pres">
      <dgm:prSet presAssocID="{3164B3D5-BAC0-40EB-8A51-7A40AE9DD8F0}" presName="comp" presStyleCnt="0"/>
      <dgm:spPr/>
    </dgm:pt>
    <dgm:pt modelId="{2F09E946-2D4C-4021-BE08-FFA051BF0CAB}" type="pres">
      <dgm:prSet presAssocID="{3164B3D5-BAC0-40EB-8A51-7A40AE9DD8F0}" presName="box" presStyleLbl="node1" presStyleIdx="0" presStyleCnt="3"/>
      <dgm:spPr/>
      <dgm:t>
        <a:bodyPr/>
        <a:lstStyle/>
        <a:p>
          <a:endParaRPr lang="en-US"/>
        </a:p>
      </dgm:t>
    </dgm:pt>
    <dgm:pt modelId="{2E57180A-76A2-461C-B9C3-56C4CBA8D78E}" type="pres">
      <dgm:prSet presAssocID="{3164B3D5-BAC0-40EB-8A51-7A40AE9DD8F0}" presName="img" presStyleLbl="fgImgPlace1" presStyleIdx="0" presStyleCnt="3" custLinFactNeighborX="-4784" custLinFactNeighborY="-1962"/>
      <dgm:spPr>
        <a:blipFill>
          <a:blip xmlns:r="http://schemas.openxmlformats.org/officeDocument/2006/relationships" r:embed="rId1">
            <a:extLst>
              <a:ext uri="{28A0092B-C50C-407E-A947-70E740481C1C}">
                <a14:useLocalDpi xmlns:a14="http://schemas.microsoft.com/office/drawing/2010/main" val="0"/>
              </a:ext>
            </a:extLst>
          </a:blip>
          <a:srcRect/>
          <a:stretch>
            <a:fillRect l="-48000" r="-48000"/>
          </a:stretch>
        </a:blipFill>
      </dgm:spPr>
    </dgm:pt>
    <dgm:pt modelId="{103DACCC-E9F4-4D3D-91C3-2B00F75A8E6B}" type="pres">
      <dgm:prSet presAssocID="{3164B3D5-BAC0-40EB-8A51-7A40AE9DD8F0}" presName="text" presStyleLbl="node1" presStyleIdx="0" presStyleCnt="3">
        <dgm:presLayoutVars>
          <dgm:bulletEnabled val="1"/>
        </dgm:presLayoutVars>
      </dgm:prSet>
      <dgm:spPr/>
      <dgm:t>
        <a:bodyPr/>
        <a:lstStyle/>
        <a:p>
          <a:endParaRPr lang="en-US"/>
        </a:p>
      </dgm:t>
    </dgm:pt>
    <dgm:pt modelId="{0233F44F-D26C-4C4A-AB60-FEE747606A9E}" type="pres">
      <dgm:prSet presAssocID="{D8783CF7-CA65-424A-A0E8-B5F178B36431}" presName="spacer" presStyleCnt="0"/>
      <dgm:spPr/>
    </dgm:pt>
    <dgm:pt modelId="{A5DC668C-DA43-4A17-93CB-A8A90D996B59}" type="pres">
      <dgm:prSet presAssocID="{B60D6AC5-72CC-4513-A747-9CC47664F48D}" presName="comp" presStyleCnt="0"/>
      <dgm:spPr/>
    </dgm:pt>
    <dgm:pt modelId="{5D93813C-CA50-4229-BCD2-B42DC2D154D0}" type="pres">
      <dgm:prSet presAssocID="{B60D6AC5-72CC-4513-A747-9CC47664F48D}" presName="box" presStyleLbl="node1" presStyleIdx="1" presStyleCnt="3"/>
      <dgm:spPr/>
      <dgm:t>
        <a:bodyPr/>
        <a:lstStyle/>
        <a:p>
          <a:endParaRPr lang="en-US"/>
        </a:p>
      </dgm:t>
    </dgm:pt>
    <dgm:pt modelId="{4D4F9ABA-8804-4459-BD03-B20E7E9AAB2F}" type="pres">
      <dgm:prSet presAssocID="{B60D6AC5-72CC-4513-A747-9CC47664F48D}"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dgm:spPr>
    </dgm:pt>
    <dgm:pt modelId="{1B963656-20AD-4BF7-8A8E-CADE7E367F49}" type="pres">
      <dgm:prSet presAssocID="{B60D6AC5-72CC-4513-A747-9CC47664F48D}" presName="text" presStyleLbl="node1" presStyleIdx="1" presStyleCnt="3">
        <dgm:presLayoutVars>
          <dgm:bulletEnabled val="1"/>
        </dgm:presLayoutVars>
      </dgm:prSet>
      <dgm:spPr/>
      <dgm:t>
        <a:bodyPr/>
        <a:lstStyle/>
        <a:p>
          <a:endParaRPr lang="en-US"/>
        </a:p>
      </dgm:t>
    </dgm:pt>
    <dgm:pt modelId="{A7DE0EF8-B90C-41C8-A9B3-466138792B62}" type="pres">
      <dgm:prSet presAssocID="{379A7BBA-B7B5-4782-BF22-2C9F87F5739A}" presName="spacer" presStyleCnt="0"/>
      <dgm:spPr/>
    </dgm:pt>
    <dgm:pt modelId="{5B2D64F4-9465-410D-9BD3-69E37C192A43}" type="pres">
      <dgm:prSet presAssocID="{6F14564C-83DF-4A3B-837B-973CA8BB3405}" presName="comp" presStyleCnt="0"/>
      <dgm:spPr/>
    </dgm:pt>
    <dgm:pt modelId="{E12C09CF-16BD-49A7-A897-685A162FD7D1}" type="pres">
      <dgm:prSet presAssocID="{6F14564C-83DF-4A3B-837B-973CA8BB3405}" presName="box" presStyleLbl="node1" presStyleIdx="2" presStyleCnt="3"/>
      <dgm:spPr/>
      <dgm:t>
        <a:bodyPr/>
        <a:lstStyle/>
        <a:p>
          <a:endParaRPr lang="en-US"/>
        </a:p>
      </dgm:t>
    </dgm:pt>
    <dgm:pt modelId="{DDD606E4-0CAC-4CBB-AB7C-275CEAD17298}" type="pres">
      <dgm:prSet presAssocID="{6F14564C-83DF-4A3B-837B-973CA8BB3405}"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2000" r="-32000"/>
          </a:stretch>
        </a:blipFill>
      </dgm:spPr>
    </dgm:pt>
    <dgm:pt modelId="{D8DFE46F-4F8A-496C-AF18-DA6ED0B2179C}" type="pres">
      <dgm:prSet presAssocID="{6F14564C-83DF-4A3B-837B-973CA8BB3405}" presName="text" presStyleLbl="node1" presStyleIdx="2" presStyleCnt="3">
        <dgm:presLayoutVars>
          <dgm:bulletEnabled val="1"/>
        </dgm:presLayoutVars>
      </dgm:prSet>
      <dgm:spPr/>
      <dgm:t>
        <a:bodyPr/>
        <a:lstStyle/>
        <a:p>
          <a:endParaRPr lang="en-US"/>
        </a:p>
      </dgm:t>
    </dgm:pt>
  </dgm:ptLst>
  <dgm:cxnLst>
    <dgm:cxn modelId="{A83B8DE7-E178-4C59-9AA2-CF8A09FBAA38}" type="presOf" srcId="{0DB0F68A-48AD-40E3-BAAF-7CE69E589F43}" destId="{7B087E24-FF3B-4ED0-8EA9-C4690BC9BAF2}" srcOrd="0" destOrd="0" presId="urn:microsoft.com/office/officeart/2005/8/layout/vList4"/>
    <dgm:cxn modelId="{BD579C3F-D43F-4AA2-96A0-75DDB4AE47C0}" type="presOf" srcId="{B60D6AC5-72CC-4513-A747-9CC47664F48D}" destId="{1B963656-20AD-4BF7-8A8E-CADE7E367F49}" srcOrd="1" destOrd="0" presId="urn:microsoft.com/office/officeart/2005/8/layout/vList4"/>
    <dgm:cxn modelId="{13627504-B8ED-476A-BF61-1ACF25A30663}" type="presOf" srcId="{B60D6AC5-72CC-4513-A747-9CC47664F48D}" destId="{5D93813C-CA50-4229-BCD2-B42DC2D154D0}" srcOrd="0" destOrd="0" presId="urn:microsoft.com/office/officeart/2005/8/layout/vList4"/>
    <dgm:cxn modelId="{89983B0E-F59A-453F-8F1D-45A37829E03F}" srcId="{0DB0F68A-48AD-40E3-BAAF-7CE69E589F43}" destId="{B60D6AC5-72CC-4513-A747-9CC47664F48D}" srcOrd="1" destOrd="0" parTransId="{A53B89FD-AD10-4CFD-BA3C-C89AAED4CCFE}" sibTransId="{379A7BBA-B7B5-4782-BF22-2C9F87F5739A}"/>
    <dgm:cxn modelId="{8831E11A-689D-4308-8A32-795E4B8BA622}" srcId="{0DB0F68A-48AD-40E3-BAAF-7CE69E589F43}" destId="{3164B3D5-BAC0-40EB-8A51-7A40AE9DD8F0}" srcOrd="0" destOrd="0" parTransId="{85AEBC93-A9B3-45B5-B4FB-9096867573E8}" sibTransId="{D8783CF7-CA65-424A-A0E8-B5F178B36431}"/>
    <dgm:cxn modelId="{2D15B4DF-B1D6-4750-B8D6-39B617E0682A}" type="presOf" srcId="{3164B3D5-BAC0-40EB-8A51-7A40AE9DD8F0}" destId="{103DACCC-E9F4-4D3D-91C3-2B00F75A8E6B}" srcOrd="1" destOrd="0" presId="urn:microsoft.com/office/officeart/2005/8/layout/vList4"/>
    <dgm:cxn modelId="{B0E8C7D0-A603-45FB-AA8D-7A47FDE47FDD}" type="presOf" srcId="{6F14564C-83DF-4A3B-837B-973CA8BB3405}" destId="{D8DFE46F-4F8A-496C-AF18-DA6ED0B2179C}" srcOrd="1" destOrd="0" presId="urn:microsoft.com/office/officeart/2005/8/layout/vList4"/>
    <dgm:cxn modelId="{F53773BE-4B27-4BB1-B598-04129B165D07}" type="presOf" srcId="{6F14564C-83DF-4A3B-837B-973CA8BB3405}" destId="{E12C09CF-16BD-49A7-A897-685A162FD7D1}" srcOrd="0" destOrd="0" presId="urn:microsoft.com/office/officeart/2005/8/layout/vList4"/>
    <dgm:cxn modelId="{1F67B438-EB62-43AC-AF16-616C6A90911E}" type="presOf" srcId="{3164B3D5-BAC0-40EB-8A51-7A40AE9DD8F0}" destId="{2F09E946-2D4C-4021-BE08-FFA051BF0CAB}" srcOrd="0" destOrd="0" presId="urn:microsoft.com/office/officeart/2005/8/layout/vList4"/>
    <dgm:cxn modelId="{1355FB89-857B-4578-9BDE-9A23BC0CFC5B}" srcId="{0DB0F68A-48AD-40E3-BAAF-7CE69E589F43}" destId="{6F14564C-83DF-4A3B-837B-973CA8BB3405}" srcOrd="2" destOrd="0" parTransId="{345738B6-B54F-431D-BBBE-66DEC0282139}" sibTransId="{BAB4EEEB-9124-477D-A5FF-D6838B931A51}"/>
    <dgm:cxn modelId="{655ECC04-8F48-44ED-9033-29B360E38983}" type="presParOf" srcId="{7B087E24-FF3B-4ED0-8EA9-C4690BC9BAF2}" destId="{706ADE59-D1E2-411E-A3B3-ED6C2B27C54A}" srcOrd="0" destOrd="0" presId="urn:microsoft.com/office/officeart/2005/8/layout/vList4"/>
    <dgm:cxn modelId="{F36F2031-0EE5-46A9-B3F7-E28AA4902981}" type="presParOf" srcId="{706ADE59-D1E2-411E-A3B3-ED6C2B27C54A}" destId="{2F09E946-2D4C-4021-BE08-FFA051BF0CAB}" srcOrd="0" destOrd="0" presId="urn:microsoft.com/office/officeart/2005/8/layout/vList4"/>
    <dgm:cxn modelId="{96CB8AD5-348F-4329-9BB0-0730A2EABD65}" type="presParOf" srcId="{706ADE59-D1E2-411E-A3B3-ED6C2B27C54A}" destId="{2E57180A-76A2-461C-B9C3-56C4CBA8D78E}" srcOrd="1" destOrd="0" presId="urn:microsoft.com/office/officeart/2005/8/layout/vList4"/>
    <dgm:cxn modelId="{1191D8E8-DD03-4C3A-8FF3-396CFEF49D17}" type="presParOf" srcId="{706ADE59-D1E2-411E-A3B3-ED6C2B27C54A}" destId="{103DACCC-E9F4-4D3D-91C3-2B00F75A8E6B}" srcOrd="2" destOrd="0" presId="urn:microsoft.com/office/officeart/2005/8/layout/vList4"/>
    <dgm:cxn modelId="{467BEBC7-5200-4002-AF04-DAE5E33C4994}" type="presParOf" srcId="{7B087E24-FF3B-4ED0-8EA9-C4690BC9BAF2}" destId="{0233F44F-D26C-4C4A-AB60-FEE747606A9E}" srcOrd="1" destOrd="0" presId="urn:microsoft.com/office/officeart/2005/8/layout/vList4"/>
    <dgm:cxn modelId="{5B70D35C-82B3-4F53-8002-1D19D4B71A30}" type="presParOf" srcId="{7B087E24-FF3B-4ED0-8EA9-C4690BC9BAF2}" destId="{A5DC668C-DA43-4A17-93CB-A8A90D996B59}" srcOrd="2" destOrd="0" presId="urn:microsoft.com/office/officeart/2005/8/layout/vList4"/>
    <dgm:cxn modelId="{5B11EC1E-557D-4585-A2AB-DB2EF34A0F31}" type="presParOf" srcId="{A5DC668C-DA43-4A17-93CB-A8A90D996B59}" destId="{5D93813C-CA50-4229-BCD2-B42DC2D154D0}" srcOrd="0" destOrd="0" presId="urn:microsoft.com/office/officeart/2005/8/layout/vList4"/>
    <dgm:cxn modelId="{F36FA310-683D-4F94-BEF2-45BD6FD3B2D3}" type="presParOf" srcId="{A5DC668C-DA43-4A17-93CB-A8A90D996B59}" destId="{4D4F9ABA-8804-4459-BD03-B20E7E9AAB2F}" srcOrd="1" destOrd="0" presId="urn:microsoft.com/office/officeart/2005/8/layout/vList4"/>
    <dgm:cxn modelId="{6698913B-F277-410F-8660-763DB6A3B2C1}" type="presParOf" srcId="{A5DC668C-DA43-4A17-93CB-A8A90D996B59}" destId="{1B963656-20AD-4BF7-8A8E-CADE7E367F49}" srcOrd="2" destOrd="0" presId="urn:microsoft.com/office/officeart/2005/8/layout/vList4"/>
    <dgm:cxn modelId="{4D518F7E-C4DE-49F0-8FC7-C07555471F6E}" type="presParOf" srcId="{7B087E24-FF3B-4ED0-8EA9-C4690BC9BAF2}" destId="{A7DE0EF8-B90C-41C8-A9B3-466138792B62}" srcOrd="3" destOrd="0" presId="urn:microsoft.com/office/officeart/2005/8/layout/vList4"/>
    <dgm:cxn modelId="{F919806B-8D74-4616-95A1-0D8C553D40AE}" type="presParOf" srcId="{7B087E24-FF3B-4ED0-8EA9-C4690BC9BAF2}" destId="{5B2D64F4-9465-410D-9BD3-69E37C192A43}" srcOrd="4" destOrd="0" presId="urn:microsoft.com/office/officeart/2005/8/layout/vList4"/>
    <dgm:cxn modelId="{162D505F-6328-4CFD-840D-415C3FCDD996}" type="presParOf" srcId="{5B2D64F4-9465-410D-9BD3-69E37C192A43}" destId="{E12C09CF-16BD-49A7-A897-685A162FD7D1}" srcOrd="0" destOrd="0" presId="urn:microsoft.com/office/officeart/2005/8/layout/vList4"/>
    <dgm:cxn modelId="{A575CFCA-AB33-4AD8-A8E7-E94B108D28A6}" type="presParOf" srcId="{5B2D64F4-9465-410D-9BD3-69E37C192A43}" destId="{DDD606E4-0CAC-4CBB-AB7C-275CEAD17298}" srcOrd="1" destOrd="0" presId="urn:microsoft.com/office/officeart/2005/8/layout/vList4"/>
    <dgm:cxn modelId="{9CBB7F96-E616-4014-8657-B9185E0CAB49}" type="presParOf" srcId="{5B2D64F4-9465-410D-9BD3-69E37C192A43}" destId="{D8DFE46F-4F8A-496C-AF18-DA6ED0B2179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8BBDAE-6581-46DE-AB20-BF0EF4C90438}" type="doc">
      <dgm:prSet loTypeId="urn:microsoft.com/office/officeart/2005/8/layout/lProcess1" loCatId="process" qsTypeId="urn:microsoft.com/office/officeart/2005/8/quickstyle/simple5" qsCatId="simple" csTypeId="urn:microsoft.com/office/officeart/2005/8/colors/accent5_1" csCatId="accent5" phldr="1"/>
      <dgm:spPr/>
      <dgm:t>
        <a:bodyPr/>
        <a:lstStyle/>
        <a:p>
          <a:endParaRPr lang="en-US"/>
        </a:p>
      </dgm:t>
    </dgm:pt>
    <dgm:pt modelId="{780A5E6A-182C-4A55-8297-AC25CF6FD2A6}">
      <dgm:prSet phldrT="[Text]" custT="1"/>
      <dgm:spPr/>
      <dgm:t>
        <a:bodyPr/>
        <a:lstStyle/>
        <a:p>
          <a:pPr algn="just" rtl="1"/>
          <a:r>
            <a:rPr lang="ar-JO" sz="1600" dirty="0" smtClean="0">
              <a:latin typeface="Calibri" panose="020F0502020204030204" pitchFamily="34" charset="0"/>
              <a:cs typeface="Calibri" panose="020F0502020204030204" pitchFamily="34" charset="0"/>
            </a:rPr>
            <a:t>وزيادة عدد السكان له تأثير سلبي كبير، فإنه يعمل على زيادة النفايات التي تؤثر على التربة بشكل كبير، وفي بعض الأحيان يتم حرق هذه النفايات وهذا الأمر يكون له أكبر تأثير سلبي على البيئة.</a:t>
          </a:r>
          <a:endParaRPr lang="en-US" sz="1600" dirty="0">
            <a:latin typeface="Calibri" panose="020F0502020204030204" pitchFamily="34" charset="0"/>
            <a:cs typeface="Calibri" panose="020F0502020204030204" pitchFamily="34" charset="0"/>
          </a:endParaRPr>
        </a:p>
      </dgm:t>
    </dgm:pt>
    <dgm:pt modelId="{FC1E8F5C-71A1-4881-98DA-7B3779198235}" type="parTrans" cxnId="{6CD0B50F-60CE-458B-85F6-B167AE00D807}">
      <dgm:prSet/>
      <dgm:spPr/>
      <dgm:t>
        <a:bodyPr/>
        <a:lstStyle/>
        <a:p>
          <a:endParaRPr lang="en-US"/>
        </a:p>
      </dgm:t>
    </dgm:pt>
    <dgm:pt modelId="{090D00C5-3C26-4572-A8E2-C391EAD25E0F}" type="sibTrans" cxnId="{6CD0B50F-60CE-458B-85F6-B167AE00D807}">
      <dgm:prSet/>
      <dgm:spPr/>
      <dgm:t>
        <a:bodyPr/>
        <a:lstStyle/>
        <a:p>
          <a:endParaRPr lang="en-US"/>
        </a:p>
      </dgm:t>
    </dgm:pt>
    <dgm:pt modelId="{CCE6A86A-6BE8-46A2-91F6-CEE080DE7273}">
      <dgm:prSet phldrT="[Text]" custT="1"/>
      <dgm:spPr/>
      <dgm:t>
        <a:bodyPr/>
        <a:lstStyle/>
        <a:p>
          <a:pPr algn="just" rtl="1"/>
          <a:r>
            <a:rPr lang="ar-JO" sz="1600" dirty="0" smtClean="0">
              <a:latin typeface="Calibri" panose="020F0502020204030204" pitchFamily="34" charset="0"/>
              <a:cs typeface="Calibri" panose="020F0502020204030204" pitchFamily="34" charset="0"/>
            </a:rPr>
            <a:t>والتطورات التي تحدث في الصناعة لها تأثير سلبي كبير، وذلك لأنه زاد من المخلفات الصناعية على الأرض، وهذا النوع من المخلفات يعمل على إفساد التربة تماماً وتجعل التربة لا تصلح للزرع بها بعد ذلك، كما أن لها تأثيرات أخرى فإنها تقوم بإفساد الأشجار والنباتات.</a:t>
          </a:r>
          <a:endParaRPr lang="en-US" sz="1600" dirty="0">
            <a:latin typeface="Calibri" panose="020F0502020204030204" pitchFamily="34" charset="0"/>
            <a:cs typeface="Calibri" panose="020F0502020204030204" pitchFamily="34" charset="0"/>
          </a:endParaRPr>
        </a:p>
      </dgm:t>
    </dgm:pt>
    <dgm:pt modelId="{C130E6A8-11AC-4AFA-A29C-A98CB6AA923F}" type="parTrans" cxnId="{57C05B80-2248-4011-8A3D-829C6D3F232B}">
      <dgm:prSet/>
      <dgm:spPr/>
      <dgm:t>
        <a:bodyPr/>
        <a:lstStyle/>
        <a:p>
          <a:endParaRPr lang="en-US"/>
        </a:p>
      </dgm:t>
    </dgm:pt>
    <dgm:pt modelId="{751ED6F1-7919-45B6-BC9A-25CC9C449268}" type="sibTrans" cxnId="{57C05B80-2248-4011-8A3D-829C6D3F232B}">
      <dgm:prSet/>
      <dgm:spPr/>
      <dgm:t>
        <a:bodyPr/>
        <a:lstStyle/>
        <a:p>
          <a:endParaRPr lang="en-US"/>
        </a:p>
      </dgm:t>
    </dgm:pt>
    <dgm:pt modelId="{7BAB795E-C697-4306-8615-96A5CCC1A983}">
      <dgm:prSet phldrT="[Text]" custT="1"/>
      <dgm:spPr/>
      <dgm:t>
        <a:bodyPr/>
        <a:lstStyle/>
        <a:p>
          <a:pPr algn="r"/>
          <a:r>
            <a:rPr lang="ar-JO" sz="1600" dirty="0" smtClean="0">
              <a:latin typeface="Calibri" panose="020F0502020204030204" pitchFamily="34" charset="0"/>
              <a:cs typeface="Calibri" panose="020F0502020204030204" pitchFamily="34" charset="0"/>
            </a:rPr>
            <a:t>كما أن وجود محطات الوقود بكثير يؤثر على البيئة.</a:t>
          </a:r>
          <a:endParaRPr lang="en-US" sz="1600" dirty="0" smtClean="0">
            <a:latin typeface="Calibri" panose="020F0502020204030204" pitchFamily="34" charset="0"/>
            <a:cs typeface="Calibri" panose="020F0502020204030204" pitchFamily="34" charset="0"/>
          </a:endParaRPr>
        </a:p>
      </dgm:t>
    </dgm:pt>
    <dgm:pt modelId="{276ACE89-338A-493E-A98E-1B17536DBFFF}" type="parTrans" cxnId="{7901AFA3-D166-4794-A7A8-981D6CB86D31}">
      <dgm:prSet/>
      <dgm:spPr/>
      <dgm:t>
        <a:bodyPr/>
        <a:lstStyle/>
        <a:p>
          <a:endParaRPr lang="en-US"/>
        </a:p>
      </dgm:t>
    </dgm:pt>
    <dgm:pt modelId="{A4B320BD-9D56-4FA8-B3A6-E53F8269C04E}" type="sibTrans" cxnId="{7901AFA3-D166-4794-A7A8-981D6CB86D31}">
      <dgm:prSet/>
      <dgm:spPr/>
      <dgm:t>
        <a:bodyPr/>
        <a:lstStyle/>
        <a:p>
          <a:endParaRPr lang="en-US"/>
        </a:p>
      </dgm:t>
    </dgm:pt>
    <dgm:pt modelId="{C59E73EB-5F7E-4BF0-9CFC-8F723EC89B1C}">
      <dgm:prSet phldrT="[Text]" custT="1"/>
      <dgm:spPr/>
      <dgm:t>
        <a:bodyPr/>
        <a:lstStyle/>
        <a:p>
          <a:pPr algn="just" rtl="1"/>
          <a:r>
            <a:rPr lang="ar-JO" sz="1600" dirty="0" smtClean="0">
              <a:latin typeface="Calibri" panose="020F0502020204030204" pitchFamily="34" charset="0"/>
              <a:cs typeface="Calibri" panose="020F0502020204030204" pitchFamily="34" charset="0"/>
            </a:rPr>
            <a:t>من أكثر الأسباب التي تؤدي إلى تلوث البيئة هو الإشعاع الذي يحدث في الأرض، ولا يمكن رؤيته نهائي ولكنه يدخل في الكائنات الحية، ويدخل في جسم الإنسان ويؤثر عليه تأثير سلبي، وهذا الإشعاع يعتبر من أكثر الملوثات البيئة.</a:t>
          </a:r>
          <a:endParaRPr lang="en-US" sz="1600" dirty="0">
            <a:latin typeface="Calibri" panose="020F0502020204030204" pitchFamily="34" charset="0"/>
            <a:cs typeface="Calibri" panose="020F0502020204030204" pitchFamily="34" charset="0"/>
          </a:endParaRPr>
        </a:p>
      </dgm:t>
    </dgm:pt>
    <dgm:pt modelId="{AB236F33-6043-42AD-A7D6-3E08D20C5556}" type="parTrans" cxnId="{6DA6B790-F0BB-45D0-A128-060F4922A325}">
      <dgm:prSet/>
      <dgm:spPr/>
      <dgm:t>
        <a:bodyPr/>
        <a:lstStyle/>
        <a:p>
          <a:endParaRPr lang="en-US"/>
        </a:p>
      </dgm:t>
    </dgm:pt>
    <dgm:pt modelId="{9A2A2FDB-986B-4752-93B9-3FA241E8A21E}" type="sibTrans" cxnId="{6DA6B790-F0BB-45D0-A128-060F4922A325}">
      <dgm:prSet/>
      <dgm:spPr/>
      <dgm:t>
        <a:bodyPr/>
        <a:lstStyle/>
        <a:p>
          <a:endParaRPr lang="en-US"/>
        </a:p>
      </dgm:t>
    </dgm:pt>
    <dgm:pt modelId="{258AC675-3CD1-49B7-B314-AA6EE2D80B9B}">
      <dgm:prSet phldrT="[Text]" custT="1"/>
      <dgm:spPr/>
      <dgm:t>
        <a:bodyPr/>
        <a:lstStyle/>
        <a:p>
          <a:pPr algn="r"/>
          <a:r>
            <a:rPr lang="ar-JO" sz="1600" dirty="0" smtClean="0">
              <a:latin typeface="Calibri" panose="020F0502020204030204" pitchFamily="34" charset="0"/>
              <a:cs typeface="Calibri" panose="020F0502020204030204" pitchFamily="34" charset="0"/>
            </a:rPr>
            <a:t>وتعتبر زيادة السيارات من أكثر الملوثات للبيئة، حيث ينتج عنها الكثير من الدخان الذي يلوث الهواء.</a:t>
          </a:r>
          <a:endParaRPr lang="en-US" sz="1600" dirty="0">
            <a:latin typeface="Calibri" panose="020F0502020204030204" pitchFamily="34" charset="0"/>
            <a:cs typeface="Calibri" panose="020F0502020204030204" pitchFamily="34" charset="0"/>
          </a:endParaRPr>
        </a:p>
      </dgm:t>
    </dgm:pt>
    <dgm:pt modelId="{FD153470-0024-43A9-BAD3-05F62D0A3C79}" type="parTrans" cxnId="{6BCEFA51-1942-4116-A7F5-F1B93365497D}">
      <dgm:prSet/>
      <dgm:spPr/>
      <dgm:t>
        <a:bodyPr/>
        <a:lstStyle/>
        <a:p>
          <a:endParaRPr lang="en-US"/>
        </a:p>
      </dgm:t>
    </dgm:pt>
    <dgm:pt modelId="{12F11D78-6153-452A-848E-5C26B711E691}" type="sibTrans" cxnId="{6BCEFA51-1942-4116-A7F5-F1B93365497D}">
      <dgm:prSet/>
      <dgm:spPr/>
      <dgm:t>
        <a:bodyPr/>
        <a:lstStyle/>
        <a:p>
          <a:endParaRPr lang="en-US"/>
        </a:p>
      </dgm:t>
    </dgm:pt>
    <dgm:pt modelId="{9E21F4BD-EBD0-44BD-AB31-FDAC44F3C050}">
      <dgm:prSet phldrT="[Text]" custT="1"/>
      <dgm:spPr/>
      <dgm:t>
        <a:bodyPr/>
        <a:lstStyle/>
        <a:p>
          <a:pPr algn="r"/>
          <a:r>
            <a:rPr lang="ar-JO" sz="1600" dirty="0" smtClean="0">
              <a:latin typeface="Calibri" panose="020F0502020204030204" pitchFamily="34" charset="0"/>
              <a:cs typeface="Calibri" panose="020F0502020204030204" pitchFamily="34" charset="0"/>
            </a:rPr>
            <a:t>كما أن زيادة المصانع من أسباب تلوث الهواء، وهذا نتيجة الأدخنة التي تخرج منها.</a:t>
          </a:r>
          <a:endParaRPr lang="en-US" sz="1600" dirty="0">
            <a:latin typeface="Calibri" panose="020F0502020204030204" pitchFamily="34" charset="0"/>
            <a:cs typeface="Calibri" panose="020F0502020204030204" pitchFamily="34" charset="0"/>
          </a:endParaRPr>
        </a:p>
      </dgm:t>
    </dgm:pt>
    <dgm:pt modelId="{7E079E14-C366-4C74-B365-12D856DDC3F8}" type="parTrans" cxnId="{22B9F0D5-B9DD-476B-BEC1-4019110BA16D}">
      <dgm:prSet/>
      <dgm:spPr/>
      <dgm:t>
        <a:bodyPr/>
        <a:lstStyle/>
        <a:p>
          <a:endParaRPr lang="en-US"/>
        </a:p>
      </dgm:t>
    </dgm:pt>
    <dgm:pt modelId="{DB87917B-E263-417D-828A-73D90B9A948B}" type="sibTrans" cxnId="{22B9F0D5-B9DD-476B-BEC1-4019110BA16D}">
      <dgm:prSet/>
      <dgm:spPr/>
      <dgm:t>
        <a:bodyPr/>
        <a:lstStyle/>
        <a:p>
          <a:endParaRPr lang="en-US"/>
        </a:p>
      </dgm:t>
    </dgm:pt>
    <dgm:pt modelId="{EAFA0209-B927-4B3F-8976-B3F3CC33E9D1}" type="pres">
      <dgm:prSet presAssocID="{F78BBDAE-6581-46DE-AB20-BF0EF4C90438}" presName="Name0" presStyleCnt="0">
        <dgm:presLayoutVars>
          <dgm:dir/>
          <dgm:animLvl val="lvl"/>
          <dgm:resizeHandles val="exact"/>
        </dgm:presLayoutVars>
      </dgm:prSet>
      <dgm:spPr/>
      <dgm:t>
        <a:bodyPr/>
        <a:lstStyle/>
        <a:p>
          <a:endParaRPr lang="en-US"/>
        </a:p>
      </dgm:t>
    </dgm:pt>
    <dgm:pt modelId="{F3BCBBB1-819A-40AD-ABC5-1DE9161B0B04}" type="pres">
      <dgm:prSet presAssocID="{780A5E6A-182C-4A55-8297-AC25CF6FD2A6}" presName="vertFlow" presStyleCnt="0"/>
      <dgm:spPr/>
    </dgm:pt>
    <dgm:pt modelId="{59D6F795-A673-4806-B6E0-FA8E8EBFAC79}" type="pres">
      <dgm:prSet presAssocID="{780A5E6A-182C-4A55-8297-AC25CF6FD2A6}" presName="header" presStyleLbl="node1" presStyleIdx="0" presStyleCnt="2" custScaleX="118936" custScaleY="326782" custLinFactY="-100000" custLinFactNeighborX="-349" custLinFactNeighborY="-157868"/>
      <dgm:spPr/>
      <dgm:t>
        <a:bodyPr/>
        <a:lstStyle/>
        <a:p>
          <a:endParaRPr lang="en-US"/>
        </a:p>
      </dgm:t>
    </dgm:pt>
    <dgm:pt modelId="{AA5CDDA3-AAA2-46F0-8D5D-9375A9F0AB62}" type="pres">
      <dgm:prSet presAssocID="{C130E6A8-11AC-4AFA-A29C-A98CB6AA923F}" presName="parTrans" presStyleLbl="sibTrans2D1" presStyleIdx="0" presStyleCnt="4"/>
      <dgm:spPr/>
      <dgm:t>
        <a:bodyPr/>
        <a:lstStyle/>
        <a:p>
          <a:endParaRPr lang="en-US"/>
        </a:p>
      </dgm:t>
    </dgm:pt>
    <dgm:pt modelId="{2493EC48-C86D-4852-A05D-0939C01BBAD4}" type="pres">
      <dgm:prSet presAssocID="{CCE6A86A-6BE8-46A2-91F6-CEE080DE7273}" presName="child" presStyleLbl="alignAccFollowNode1" presStyleIdx="0" presStyleCnt="4" custScaleX="123791" custScaleY="365256" custLinFactY="-100000" custLinFactNeighborX="-2242" custLinFactNeighborY="-125205">
        <dgm:presLayoutVars>
          <dgm:chMax val="0"/>
          <dgm:bulletEnabled val="1"/>
        </dgm:presLayoutVars>
      </dgm:prSet>
      <dgm:spPr/>
      <dgm:t>
        <a:bodyPr/>
        <a:lstStyle/>
        <a:p>
          <a:endParaRPr lang="en-US"/>
        </a:p>
      </dgm:t>
    </dgm:pt>
    <dgm:pt modelId="{8CD8AE02-027A-4D06-B55E-24212E6DA9E9}" type="pres">
      <dgm:prSet presAssocID="{751ED6F1-7919-45B6-BC9A-25CC9C449268}" presName="sibTrans" presStyleLbl="sibTrans2D1" presStyleIdx="1" presStyleCnt="4"/>
      <dgm:spPr/>
      <dgm:t>
        <a:bodyPr/>
        <a:lstStyle/>
        <a:p>
          <a:endParaRPr lang="en-US"/>
        </a:p>
      </dgm:t>
    </dgm:pt>
    <dgm:pt modelId="{B13E4CB4-EA45-4939-85F3-85ADE7B06E13}" type="pres">
      <dgm:prSet presAssocID="{7BAB795E-C697-4306-8615-96A5CCC1A983}" presName="child" presStyleLbl="alignAccFollowNode1" presStyleIdx="1" presStyleCnt="4" custScaleX="125912" custLinFactY="-92283" custLinFactNeighborX="889" custLinFactNeighborY="-100000">
        <dgm:presLayoutVars>
          <dgm:chMax val="0"/>
          <dgm:bulletEnabled val="1"/>
        </dgm:presLayoutVars>
      </dgm:prSet>
      <dgm:spPr/>
      <dgm:t>
        <a:bodyPr/>
        <a:lstStyle/>
        <a:p>
          <a:endParaRPr lang="en-US"/>
        </a:p>
      </dgm:t>
    </dgm:pt>
    <dgm:pt modelId="{40BE9D09-84C6-4235-8FEA-9612D4DA4C61}" type="pres">
      <dgm:prSet presAssocID="{780A5E6A-182C-4A55-8297-AC25CF6FD2A6}" presName="hSp" presStyleCnt="0"/>
      <dgm:spPr/>
    </dgm:pt>
    <dgm:pt modelId="{5D4F1225-5F9B-43C6-8860-75EA7FEF97E0}" type="pres">
      <dgm:prSet presAssocID="{C59E73EB-5F7E-4BF0-9CFC-8F723EC89B1C}" presName="vertFlow" presStyleCnt="0"/>
      <dgm:spPr/>
    </dgm:pt>
    <dgm:pt modelId="{1392E18C-D95B-4117-AC4A-0DD95B709117}" type="pres">
      <dgm:prSet presAssocID="{C59E73EB-5F7E-4BF0-9CFC-8F723EC89B1C}" presName="header" presStyleLbl="node1" presStyleIdx="1" presStyleCnt="2" custScaleX="147777" custScaleY="355367" custLinFactY="-100000" custLinFactNeighborX="-3254" custLinFactNeighborY="-145130"/>
      <dgm:spPr/>
      <dgm:t>
        <a:bodyPr/>
        <a:lstStyle/>
        <a:p>
          <a:endParaRPr lang="en-US"/>
        </a:p>
      </dgm:t>
    </dgm:pt>
    <dgm:pt modelId="{587785CE-4E55-4949-8BED-A49EFB76A126}" type="pres">
      <dgm:prSet presAssocID="{FD153470-0024-43A9-BAD3-05F62D0A3C79}" presName="parTrans" presStyleLbl="sibTrans2D1" presStyleIdx="2" presStyleCnt="4"/>
      <dgm:spPr/>
      <dgm:t>
        <a:bodyPr/>
        <a:lstStyle/>
        <a:p>
          <a:endParaRPr lang="en-US"/>
        </a:p>
      </dgm:t>
    </dgm:pt>
    <dgm:pt modelId="{F7A957B6-4716-4F15-8CE3-C4E26A669499}" type="pres">
      <dgm:prSet presAssocID="{258AC675-3CD1-49B7-B314-AA6EE2D80B9B}" presName="child" presStyleLbl="alignAccFollowNode1" presStyleIdx="2" presStyleCnt="4" custScaleX="144544" custScaleY="186235" custLinFactY="-79623" custLinFactNeighborX="-6493" custLinFactNeighborY="-100000">
        <dgm:presLayoutVars>
          <dgm:chMax val="0"/>
          <dgm:bulletEnabled val="1"/>
        </dgm:presLayoutVars>
      </dgm:prSet>
      <dgm:spPr/>
      <dgm:t>
        <a:bodyPr/>
        <a:lstStyle/>
        <a:p>
          <a:endParaRPr lang="en-US"/>
        </a:p>
      </dgm:t>
    </dgm:pt>
    <dgm:pt modelId="{F973C6B4-5C3D-4379-9323-63EF066EE429}" type="pres">
      <dgm:prSet presAssocID="{12F11D78-6153-452A-848E-5C26B711E691}" presName="sibTrans" presStyleLbl="sibTrans2D1" presStyleIdx="3" presStyleCnt="4"/>
      <dgm:spPr/>
      <dgm:t>
        <a:bodyPr/>
        <a:lstStyle/>
        <a:p>
          <a:endParaRPr lang="en-US"/>
        </a:p>
      </dgm:t>
    </dgm:pt>
    <dgm:pt modelId="{452BA2F2-7F7E-4A5B-A1D4-BD11E3670C0E}" type="pres">
      <dgm:prSet presAssocID="{9E21F4BD-EBD0-44BD-AB31-FDAC44F3C050}" presName="child" presStyleLbl="alignAccFollowNode1" presStyleIdx="3" presStyleCnt="4" custScaleX="145192" custScaleY="182750" custLinFactY="-50894" custLinFactNeighborX="-5176" custLinFactNeighborY="-100000">
        <dgm:presLayoutVars>
          <dgm:chMax val="0"/>
          <dgm:bulletEnabled val="1"/>
        </dgm:presLayoutVars>
      </dgm:prSet>
      <dgm:spPr/>
      <dgm:t>
        <a:bodyPr/>
        <a:lstStyle/>
        <a:p>
          <a:endParaRPr lang="en-US"/>
        </a:p>
      </dgm:t>
    </dgm:pt>
  </dgm:ptLst>
  <dgm:cxnLst>
    <dgm:cxn modelId="{2B62A1A0-EB33-4BCB-879D-62DCFA5E1438}" type="presOf" srcId="{9E21F4BD-EBD0-44BD-AB31-FDAC44F3C050}" destId="{452BA2F2-7F7E-4A5B-A1D4-BD11E3670C0E}" srcOrd="0" destOrd="0" presId="urn:microsoft.com/office/officeart/2005/8/layout/lProcess1"/>
    <dgm:cxn modelId="{3A70CC44-00C6-4D23-AC68-1FD25F41DA2C}" type="presOf" srcId="{F78BBDAE-6581-46DE-AB20-BF0EF4C90438}" destId="{EAFA0209-B927-4B3F-8976-B3F3CC33E9D1}" srcOrd="0" destOrd="0" presId="urn:microsoft.com/office/officeart/2005/8/layout/lProcess1"/>
    <dgm:cxn modelId="{6DA6B790-F0BB-45D0-A128-060F4922A325}" srcId="{F78BBDAE-6581-46DE-AB20-BF0EF4C90438}" destId="{C59E73EB-5F7E-4BF0-9CFC-8F723EC89B1C}" srcOrd="1" destOrd="0" parTransId="{AB236F33-6043-42AD-A7D6-3E08D20C5556}" sibTransId="{9A2A2FDB-986B-4752-93B9-3FA241E8A21E}"/>
    <dgm:cxn modelId="{7DC66009-7AC9-44D5-BBA6-8538AAF4733A}" type="presOf" srcId="{7BAB795E-C697-4306-8615-96A5CCC1A983}" destId="{B13E4CB4-EA45-4939-85F3-85ADE7B06E13}" srcOrd="0" destOrd="0" presId="urn:microsoft.com/office/officeart/2005/8/layout/lProcess1"/>
    <dgm:cxn modelId="{6BCEFA51-1942-4116-A7F5-F1B93365497D}" srcId="{C59E73EB-5F7E-4BF0-9CFC-8F723EC89B1C}" destId="{258AC675-3CD1-49B7-B314-AA6EE2D80B9B}" srcOrd="0" destOrd="0" parTransId="{FD153470-0024-43A9-BAD3-05F62D0A3C79}" sibTransId="{12F11D78-6153-452A-848E-5C26B711E691}"/>
    <dgm:cxn modelId="{61F89B24-90B4-4C5C-95C0-87DDA819ECF6}" type="presOf" srcId="{751ED6F1-7919-45B6-BC9A-25CC9C449268}" destId="{8CD8AE02-027A-4D06-B55E-24212E6DA9E9}" srcOrd="0" destOrd="0" presId="urn:microsoft.com/office/officeart/2005/8/layout/lProcess1"/>
    <dgm:cxn modelId="{D0668D42-588F-43DC-95C4-A78DB898FE55}" type="presOf" srcId="{C130E6A8-11AC-4AFA-A29C-A98CB6AA923F}" destId="{AA5CDDA3-AAA2-46F0-8D5D-9375A9F0AB62}" srcOrd="0" destOrd="0" presId="urn:microsoft.com/office/officeart/2005/8/layout/lProcess1"/>
    <dgm:cxn modelId="{D5730D1B-FFA8-4ED3-AFF4-6E833358DEE8}" type="presOf" srcId="{258AC675-3CD1-49B7-B314-AA6EE2D80B9B}" destId="{F7A957B6-4716-4F15-8CE3-C4E26A669499}" srcOrd="0" destOrd="0" presId="urn:microsoft.com/office/officeart/2005/8/layout/lProcess1"/>
    <dgm:cxn modelId="{22B9F0D5-B9DD-476B-BEC1-4019110BA16D}" srcId="{C59E73EB-5F7E-4BF0-9CFC-8F723EC89B1C}" destId="{9E21F4BD-EBD0-44BD-AB31-FDAC44F3C050}" srcOrd="1" destOrd="0" parTransId="{7E079E14-C366-4C74-B365-12D856DDC3F8}" sibTransId="{DB87917B-E263-417D-828A-73D90B9A948B}"/>
    <dgm:cxn modelId="{80F7EE9A-EC28-4826-8E9B-CD29EC786056}" type="presOf" srcId="{FD153470-0024-43A9-BAD3-05F62D0A3C79}" destId="{587785CE-4E55-4949-8BED-A49EFB76A126}" srcOrd="0" destOrd="0" presId="urn:microsoft.com/office/officeart/2005/8/layout/lProcess1"/>
    <dgm:cxn modelId="{45895978-3C43-42AC-809B-A3B2DC91410D}" type="presOf" srcId="{CCE6A86A-6BE8-46A2-91F6-CEE080DE7273}" destId="{2493EC48-C86D-4852-A05D-0939C01BBAD4}" srcOrd="0" destOrd="0" presId="urn:microsoft.com/office/officeart/2005/8/layout/lProcess1"/>
    <dgm:cxn modelId="{7901AFA3-D166-4794-A7A8-981D6CB86D31}" srcId="{780A5E6A-182C-4A55-8297-AC25CF6FD2A6}" destId="{7BAB795E-C697-4306-8615-96A5CCC1A983}" srcOrd="1" destOrd="0" parTransId="{276ACE89-338A-493E-A98E-1B17536DBFFF}" sibTransId="{A4B320BD-9D56-4FA8-B3A6-E53F8269C04E}"/>
    <dgm:cxn modelId="{952E2A9A-E664-49CF-9D8A-062CAB9D31C1}" type="presOf" srcId="{C59E73EB-5F7E-4BF0-9CFC-8F723EC89B1C}" destId="{1392E18C-D95B-4117-AC4A-0DD95B709117}" srcOrd="0" destOrd="0" presId="urn:microsoft.com/office/officeart/2005/8/layout/lProcess1"/>
    <dgm:cxn modelId="{3FE2CCEB-8438-48B2-AB12-B520848B29F4}" type="presOf" srcId="{780A5E6A-182C-4A55-8297-AC25CF6FD2A6}" destId="{59D6F795-A673-4806-B6E0-FA8E8EBFAC79}" srcOrd="0" destOrd="0" presId="urn:microsoft.com/office/officeart/2005/8/layout/lProcess1"/>
    <dgm:cxn modelId="{57C05B80-2248-4011-8A3D-829C6D3F232B}" srcId="{780A5E6A-182C-4A55-8297-AC25CF6FD2A6}" destId="{CCE6A86A-6BE8-46A2-91F6-CEE080DE7273}" srcOrd="0" destOrd="0" parTransId="{C130E6A8-11AC-4AFA-A29C-A98CB6AA923F}" sibTransId="{751ED6F1-7919-45B6-BC9A-25CC9C449268}"/>
    <dgm:cxn modelId="{6CD0B50F-60CE-458B-85F6-B167AE00D807}" srcId="{F78BBDAE-6581-46DE-AB20-BF0EF4C90438}" destId="{780A5E6A-182C-4A55-8297-AC25CF6FD2A6}" srcOrd="0" destOrd="0" parTransId="{FC1E8F5C-71A1-4881-98DA-7B3779198235}" sibTransId="{090D00C5-3C26-4572-A8E2-C391EAD25E0F}"/>
    <dgm:cxn modelId="{4234F638-134D-4CCB-970D-A526297B7226}" type="presOf" srcId="{12F11D78-6153-452A-848E-5C26B711E691}" destId="{F973C6B4-5C3D-4379-9323-63EF066EE429}" srcOrd="0" destOrd="0" presId="urn:microsoft.com/office/officeart/2005/8/layout/lProcess1"/>
    <dgm:cxn modelId="{258B8EED-6210-4332-86E9-876BFCF36182}" type="presParOf" srcId="{EAFA0209-B927-4B3F-8976-B3F3CC33E9D1}" destId="{F3BCBBB1-819A-40AD-ABC5-1DE9161B0B04}" srcOrd="0" destOrd="0" presId="urn:microsoft.com/office/officeart/2005/8/layout/lProcess1"/>
    <dgm:cxn modelId="{E25AB15D-7067-4330-A0BE-08BA0ABF7467}" type="presParOf" srcId="{F3BCBBB1-819A-40AD-ABC5-1DE9161B0B04}" destId="{59D6F795-A673-4806-B6E0-FA8E8EBFAC79}" srcOrd="0" destOrd="0" presId="urn:microsoft.com/office/officeart/2005/8/layout/lProcess1"/>
    <dgm:cxn modelId="{DE2DF284-C454-4FE4-88B3-69DD295AAFD5}" type="presParOf" srcId="{F3BCBBB1-819A-40AD-ABC5-1DE9161B0B04}" destId="{AA5CDDA3-AAA2-46F0-8D5D-9375A9F0AB62}" srcOrd="1" destOrd="0" presId="urn:microsoft.com/office/officeart/2005/8/layout/lProcess1"/>
    <dgm:cxn modelId="{ED50C764-7B58-4868-84B9-A169BCBBFAA9}" type="presParOf" srcId="{F3BCBBB1-819A-40AD-ABC5-1DE9161B0B04}" destId="{2493EC48-C86D-4852-A05D-0939C01BBAD4}" srcOrd="2" destOrd="0" presId="urn:microsoft.com/office/officeart/2005/8/layout/lProcess1"/>
    <dgm:cxn modelId="{D9DB12DF-6E5A-4734-B6D8-84A3A0B94299}" type="presParOf" srcId="{F3BCBBB1-819A-40AD-ABC5-1DE9161B0B04}" destId="{8CD8AE02-027A-4D06-B55E-24212E6DA9E9}" srcOrd="3" destOrd="0" presId="urn:microsoft.com/office/officeart/2005/8/layout/lProcess1"/>
    <dgm:cxn modelId="{88F2434B-D1F8-45C3-9139-030FA6BD0AA7}" type="presParOf" srcId="{F3BCBBB1-819A-40AD-ABC5-1DE9161B0B04}" destId="{B13E4CB4-EA45-4939-85F3-85ADE7B06E13}" srcOrd="4" destOrd="0" presId="urn:microsoft.com/office/officeart/2005/8/layout/lProcess1"/>
    <dgm:cxn modelId="{8ECF012B-537F-42DF-8A82-335289E5F5C8}" type="presParOf" srcId="{EAFA0209-B927-4B3F-8976-B3F3CC33E9D1}" destId="{40BE9D09-84C6-4235-8FEA-9612D4DA4C61}" srcOrd="1" destOrd="0" presId="urn:microsoft.com/office/officeart/2005/8/layout/lProcess1"/>
    <dgm:cxn modelId="{CA194FFF-6726-4960-914A-DD92E6554BDB}" type="presParOf" srcId="{EAFA0209-B927-4B3F-8976-B3F3CC33E9D1}" destId="{5D4F1225-5F9B-43C6-8860-75EA7FEF97E0}" srcOrd="2" destOrd="0" presId="urn:microsoft.com/office/officeart/2005/8/layout/lProcess1"/>
    <dgm:cxn modelId="{267EA516-3F91-4C1A-8BC0-2F04A8980C81}" type="presParOf" srcId="{5D4F1225-5F9B-43C6-8860-75EA7FEF97E0}" destId="{1392E18C-D95B-4117-AC4A-0DD95B709117}" srcOrd="0" destOrd="0" presId="urn:microsoft.com/office/officeart/2005/8/layout/lProcess1"/>
    <dgm:cxn modelId="{2FE94CF9-D9D8-4F78-B231-63C82367B48A}" type="presParOf" srcId="{5D4F1225-5F9B-43C6-8860-75EA7FEF97E0}" destId="{587785CE-4E55-4949-8BED-A49EFB76A126}" srcOrd="1" destOrd="0" presId="urn:microsoft.com/office/officeart/2005/8/layout/lProcess1"/>
    <dgm:cxn modelId="{B3B22755-0189-4A57-A2C5-761FD61CB534}" type="presParOf" srcId="{5D4F1225-5F9B-43C6-8860-75EA7FEF97E0}" destId="{F7A957B6-4716-4F15-8CE3-C4E26A669499}" srcOrd="2" destOrd="0" presId="urn:microsoft.com/office/officeart/2005/8/layout/lProcess1"/>
    <dgm:cxn modelId="{A560DA09-93E4-46F4-9BEF-52ABC39328CF}" type="presParOf" srcId="{5D4F1225-5F9B-43C6-8860-75EA7FEF97E0}" destId="{F973C6B4-5C3D-4379-9323-63EF066EE429}" srcOrd="3" destOrd="0" presId="urn:microsoft.com/office/officeart/2005/8/layout/lProcess1"/>
    <dgm:cxn modelId="{6CF9388B-F3C3-4059-8014-3B75799C348C}" type="presParOf" srcId="{5D4F1225-5F9B-43C6-8860-75EA7FEF97E0}" destId="{452BA2F2-7F7E-4A5B-A1D4-BD11E3670C0E}"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9E946-2D4C-4021-BE08-FFA051BF0CAB}">
      <dsp:nvSpPr>
        <dsp:cNvPr id="0" name=""/>
        <dsp:cNvSpPr/>
      </dsp:nvSpPr>
      <dsp:spPr>
        <a:xfrm>
          <a:off x="0" y="0"/>
          <a:ext cx="5181600" cy="1692175"/>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ar-JO" sz="1600" b="1" kern="1200" dirty="0" smtClean="0">
              <a:latin typeface="Calibri" panose="020F0502020204030204" pitchFamily="34" charset="0"/>
              <a:cs typeface="Calibri" panose="020F0502020204030204" pitchFamily="34" charset="0"/>
            </a:rPr>
            <a:t>تلوث الماء</a:t>
          </a:r>
          <a:endParaRPr lang="en-US" sz="1600" b="1" kern="1200" dirty="0" smtClean="0">
            <a:latin typeface="Calibri" panose="020F0502020204030204" pitchFamily="34" charset="0"/>
            <a:cs typeface="Calibri" panose="020F0502020204030204" pitchFamily="34" charset="0"/>
          </a:endParaRPr>
        </a:p>
        <a:p>
          <a:pPr lvl="0" algn="ctr" defTabSz="711200">
            <a:lnSpc>
              <a:spcPct val="90000"/>
            </a:lnSpc>
            <a:spcBef>
              <a:spcPct val="0"/>
            </a:spcBef>
            <a:spcAft>
              <a:spcPct val="35000"/>
            </a:spcAft>
          </a:pPr>
          <a:r>
            <a:rPr lang="ar-JO" sz="1600" kern="1200" dirty="0" smtClean="0">
              <a:latin typeface="Calibri" panose="020F0502020204030204" pitchFamily="34" charset="0"/>
              <a:cs typeface="Calibri" panose="020F0502020204030204" pitchFamily="34" charset="0"/>
            </a:rPr>
            <a:t>وهذا التلوث يحدث عن إلقاء المخلفات في المياه وينتج عن هذا الأمر تلوث كبير في المياه يجعلها غير صالحة للشرب، وفي بعض الأحيان يزيد هذا التلوث إلى أن يصل إلى المياه الجوفية، مما يؤدي إلى تلوث النباتات وتلوث في صحة الإنسان وهذا يضر بصحة الإنسان.</a:t>
          </a:r>
          <a:endParaRPr lang="en-US" sz="1600" kern="1200" dirty="0">
            <a:latin typeface="Calibri" panose="020F0502020204030204" pitchFamily="34" charset="0"/>
            <a:cs typeface="Calibri" panose="020F0502020204030204" pitchFamily="34" charset="0"/>
          </a:endParaRPr>
        </a:p>
      </dsp:txBody>
      <dsp:txXfrm>
        <a:off x="1205537" y="0"/>
        <a:ext cx="3976062" cy="1692175"/>
      </dsp:txXfrm>
    </dsp:sp>
    <dsp:sp modelId="{2E57180A-76A2-461C-B9C3-56C4CBA8D78E}">
      <dsp:nvSpPr>
        <dsp:cNvPr id="0" name=""/>
        <dsp:cNvSpPr/>
      </dsp:nvSpPr>
      <dsp:spPr>
        <a:xfrm>
          <a:off x="119640" y="142657"/>
          <a:ext cx="1036320" cy="135374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8000" r="-48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93813C-CA50-4229-BCD2-B42DC2D154D0}">
      <dsp:nvSpPr>
        <dsp:cNvPr id="0" name=""/>
        <dsp:cNvSpPr/>
      </dsp:nvSpPr>
      <dsp:spPr>
        <a:xfrm>
          <a:off x="0" y="1861393"/>
          <a:ext cx="5181600" cy="1692175"/>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ar-JO" sz="1400" b="1" kern="1200" dirty="0" smtClean="0">
              <a:latin typeface="Calibri" panose="020F0502020204030204" pitchFamily="34" charset="0"/>
              <a:cs typeface="Calibri" panose="020F0502020204030204" pitchFamily="34" charset="0"/>
            </a:rPr>
            <a:t>تلوث الهواء</a:t>
          </a:r>
          <a:endParaRPr lang="en-US" sz="1400" b="1" kern="1200" dirty="0" smtClean="0">
            <a:latin typeface="Calibri" panose="020F0502020204030204" pitchFamily="34" charset="0"/>
            <a:cs typeface="Calibri" panose="020F0502020204030204" pitchFamily="34" charset="0"/>
          </a:endParaRPr>
        </a:p>
        <a:p>
          <a:pPr lvl="0" algn="ctr" defTabSz="622300">
            <a:lnSpc>
              <a:spcPct val="90000"/>
            </a:lnSpc>
            <a:spcBef>
              <a:spcPct val="0"/>
            </a:spcBef>
            <a:spcAft>
              <a:spcPct val="35000"/>
            </a:spcAft>
          </a:pPr>
          <a:r>
            <a:rPr lang="ar-JO" sz="1400" kern="1200" dirty="0" smtClean="0">
              <a:latin typeface="Calibri" panose="020F0502020204030204" pitchFamily="34" charset="0"/>
              <a:cs typeface="Calibri" panose="020F0502020204030204" pitchFamily="34" charset="0"/>
            </a:rPr>
            <a:t>وهذا النوع من التلوث يتسبب به المصانع عند إخراج الدخان منها، ويتسبب به المركبات التي تخرج منها الملوثات، وهذا الأمر يؤدي إلى حدوث خلل في الغلاف الجوي، وفي بعض الأماكن يتم حرق قش الأرز، وهذا يؤدي إلى حدوث تلوث كبير في الهواء ويجب على الإنسان أن يتوقف عن هذا؛ لأنه يزيد من انتشار الوباء على الأرض كما أنها تؤثر أيضًا على النباتات وعلى الحيوانات.</a:t>
          </a:r>
          <a:endParaRPr lang="en-US" sz="1400" kern="1200" dirty="0">
            <a:latin typeface="Calibri" panose="020F0502020204030204" pitchFamily="34" charset="0"/>
            <a:cs typeface="Calibri" panose="020F0502020204030204" pitchFamily="34" charset="0"/>
          </a:endParaRPr>
        </a:p>
      </dsp:txBody>
      <dsp:txXfrm>
        <a:off x="1205537" y="1861393"/>
        <a:ext cx="3976062" cy="1692175"/>
      </dsp:txXfrm>
    </dsp:sp>
    <dsp:sp modelId="{4D4F9ABA-8804-4459-BD03-B20E7E9AAB2F}">
      <dsp:nvSpPr>
        <dsp:cNvPr id="0" name=""/>
        <dsp:cNvSpPr/>
      </dsp:nvSpPr>
      <dsp:spPr>
        <a:xfrm>
          <a:off x="169217" y="2030611"/>
          <a:ext cx="1036320" cy="1353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2C09CF-16BD-49A7-A897-685A162FD7D1}">
      <dsp:nvSpPr>
        <dsp:cNvPr id="0" name=""/>
        <dsp:cNvSpPr/>
      </dsp:nvSpPr>
      <dsp:spPr>
        <a:xfrm>
          <a:off x="0" y="3722787"/>
          <a:ext cx="5181600" cy="1692175"/>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JO" sz="1400" b="1" kern="1200" dirty="0" smtClean="0">
              <a:latin typeface="Calibri" panose="020F0502020204030204" pitchFamily="34" charset="0"/>
              <a:cs typeface="Calibri" panose="020F0502020204030204" pitchFamily="34" charset="0"/>
            </a:rPr>
            <a:t>تلوث التربة</a:t>
          </a:r>
          <a:endParaRPr lang="en-US" sz="1400" b="1" kern="1200" dirty="0" smtClean="0">
            <a:latin typeface="Calibri" panose="020F0502020204030204" pitchFamily="34" charset="0"/>
            <a:cs typeface="Calibri" panose="020F0502020204030204" pitchFamily="34" charset="0"/>
          </a:endParaRPr>
        </a:p>
        <a:p>
          <a:pPr lvl="0" algn="ctr" defTabSz="622300" rtl="1">
            <a:lnSpc>
              <a:spcPct val="90000"/>
            </a:lnSpc>
            <a:spcBef>
              <a:spcPct val="0"/>
            </a:spcBef>
            <a:spcAft>
              <a:spcPct val="35000"/>
            </a:spcAft>
          </a:pPr>
          <a:r>
            <a:rPr lang="ar-JO" sz="1400" kern="1200" dirty="0" smtClean="0">
              <a:latin typeface="Calibri" panose="020F0502020204030204" pitchFamily="34" charset="0"/>
              <a:cs typeface="Calibri" panose="020F0502020204030204" pitchFamily="34" charset="0"/>
            </a:rPr>
            <a:t>وهذا النوع من التلوث يحدث عن إلقاء المخلفات على الأرض، مما يؤدي إلى تلوث الطبقة الرقيقة الموجودة في أعلى سطح الأرض، كما أن استخدام المبيدات لوقت طويل يؤثر تأثير سلبي على الأرض وتضعفها.</a:t>
          </a:r>
          <a:endParaRPr lang="en-US" sz="1400" kern="1200" dirty="0">
            <a:latin typeface="Calibri" panose="020F0502020204030204" pitchFamily="34" charset="0"/>
            <a:cs typeface="Calibri" panose="020F0502020204030204" pitchFamily="34" charset="0"/>
          </a:endParaRPr>
        </a:p>
      </dsp:txBody>
      <dsp:txXfrm>
        <a:off x="1205537" y="3722787"/>
        <a:ext cx="3976062" cy="1692175"/>
      </dsp:txXfrm>
    </dsp:sp>
    <dsp:sp modelId="{DDD606E4-0CAC-4CBB-AB7C-275CEAD17298}">
      <dsp:nvSpPr>
        <dsp:cNvPr id="0" name=""/>
        <dsp:cNvSpPr/>
      </dsp:nvSpPr>
      <dsp:spPr>
        <a:xfrm>
          <a:off x="169217" y="3892004"/>
          <a:ext cx="1036320" cy="135374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2000" r="-32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6F795-A673-4806-B6E0-FA8E8EBFAC79}">
      <dsp:nvSpPr>
        <dsp:cNvPr id="0" name=""/>
        <dsp:cNvSpPr/>
      </dsp:nvSpPr>
      <dsp:spPr>
        <a:xfrm>
          <a:off x="71969" y="224055"/>
          <a:ext cx="2600722" cy="1786400"/>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just" defTabSz="711200" rtl="1">
            <a:lnSpc>
              <a:spcPct val="90000"/>
            </a:lnSpc>
            <a:spcBef>
              <a:spcPct val="0"/>
            </a:spcBef>
            <a:spcAft>
              <a:spcPct val="35000"/>
            </a:spcAft>
          </a:pPr>
          <a:r>
            <a:rPr lang="ar-JO" sz="1600" kern="1200" dirty="0" smtClean="0">
              <a:latin typeface="Calibri" panose="020F0502020204030204" pitchFamily="34" charset="0"/>
              <a:cs typeface="Calibri" panose="020F0502020204030204" pitchFamily="34" charset="0"/>
            </a:rPr>
            <a:t>وزيادة عدد السكان له تأثير سلبي كبير، فإنه يعمل على زيادة النفايات التي تؤثر على التربة بشكل كبير، وفي بعض الأحيان يتم حرق هذه النفايات وهذا الأمر يكون له أكبر تأثير سلبي على البيئة.</a:t>
          </a:r>
          <a:endParaRPr lang="en-US" sz="1600" kern="1200" dirty="0">
            <a:latin typeface="Calibri" panose="020F0502020204030204" pitchFamily="34" charset="0"/>
            <a:cs typeface="Calibri" panose="020F0502020204030204" pitchFamily="34" charset="0"/>
          </a:endParaRPr>
        </a:p>
      </dsp:txBody>
      <dsp:txXfrm>
        <a:off x="124291" y="276377"/>
        <a:ext cx="2496078" cy="1681756"/>
      </dsp:txXfrm>
    </dsp:sp>
    <dsp:sp modelId="{AA5CDDA3-AAA2-46F0-8D5D-9375A9F0AB62}">
      <dsp:nvSpPr>
        <dsp:cNvPr id="0" name=""/>
        <dsp:cNvSpPr/>
      </dsp:nvSpPr>
      <dsp:spPr>
        <a:xfrm rot="5430265">
          <a:off x="1299889" y="2089537"/>
          <a:ext cx="126918" cy="95666"/>
        </a:xfrm>
        <a:prstGeom prst="rightArrow">
          <a:avLst>
            <a:gd name="adj1" fmla="val 66700"/>
            <a:gd name="adj2" fmla="val 50000"/>
          </a:avLst>
        </a:prstGeom>
        <a:gradFill rotWithShape="0">
          <a:gsLst>
            <a:gs pos="0">
              <a:schemeClr val="accent5">
                <a:tint val="60000"/>
                <a:hueOff val="0"/>
                <a:satOff val="0"/>
                <a:lumOff val="0"/>
                <a:alphaOff val="0"/>
                <a:tint val="96000"/>
                <a:lumMod val="104000"/>
              </a:schemeClr>
            </a:gs>
            <a:gs pos="100000">
              <a:schemeClr val="accent5">
                <a:tint val="6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2493EC48-C86D-4852-A05D-0939C01BBAD4}">
      <dsp:nvSpPr>
        <dsp:cNvPr id="0" name=""/>
        <dsp:cNvSpPr/>
      </dsp:nvSpPr>
      <dsp:spPr>
        <a:xfrm>
          <a:off x="0" y="2264283"/>
          <a:ext cx="2706884" cy="1996724"/>
        </a:xfrm>
        <a:prstGeom prst="roundRect">
          <a:avLst>
            <a:gd name="adj" fmla="val 10000"/>
          </a:avLst>
        </a:prstGeom>
        <a:solidFill>
          <a:schemeClr val="lt1">
            <a:alpha val="90000"/>
            <a:tint val="40000"/>
            <a:hueOff val="0"/>
            <a:satOff val="0"/>
            <a:lumOff val="0"/>
            <a:alphaOff val="0"/>
          </a:schemeClr>
        </a:solidFill>
        <a:ln w="9525" cap="rnd" cmpd="sng" algn="ctr">
          <a:solidFill>
            <a:schemeClr val="accent5">
              <a:alpha val="9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just" defTabSz="711200" rtl="1">
            <a:lnSpc>
              <a:spcPct val="90000"/>
            </a:lnSpc>
            <a:spcBef>
              <a:spcPct val="0"/>
            </a:spcBef>
            <a:spcAft>
              <a:spcPct val="35000"/>
            </a:spcAft>
          </a:pPr>
          <a:r>
            <a:rPr lang="ar-JO" sz="1600" kern="1200" dirty="0" smtClean="0">
              <a:latin typeface="Calibri" panose="020F0502020204030204" pitchFamily="34" charset="0"/>
              <a:cs typeface="Calibri" panose="020F0502020204030204" pitchFamily="34" charset="0"/>
            </a:rPr>
            <a:t>والتطورات التي تحدث في الصناعة لها تأثير سلبي كبير، وذلك لأنه زاد من المخلفات الصناعية على الأرض، وهذا النوع من المخلفات يعمل على إفساد التربة تماماً وتجعل التربة لا تصلح للزرع بها بعد ذلك، كما أن لها تأثيرات أخرى فإنها تقوم بإفساد الأشجار والنباتات.</a:t>
          </a:r>
          <a:endParaRPr lang="en-US" sz="1600" kern="1200" dirty="0">
            <a:latin typeface="Calibri" panose="020F0502020204030204" pitchFamily="34" charset="0"/>
            <a:cs typeface="Calibri" panose="020F0502020204030204" pitchFamily="34" charset="0"/>
          </a:endParaRPr>
        </a:p>
      </dsp:txBody>
      <dsp:txXfrm>
        <a:off x="58482" y="2322765"/>
        <a:ext cx="2589920" cy="1879760"/>
      </dsp:txXfrm>
    </dsp:sp>
    <dsp:sp modelId="{8CD8AE02-027A-4D06-B55E-24212E6DA9E9}">
      <dsp:nvSpPr>
        <dsp:cNvPr id="0" name=""/>
        <dsp:cNvSpPr/>
      </dsp:nvSpPr>
      <dsp:spPr>
        <a:xfrm rot="5298323">
          <a:off x="1294046" y="4354046"/>
          <a:ext cx="186200" cy="95666"/>
        </a:xfrm>
        <a:prstGeom prst="rightArrow">
          <a:avLst>
            <a:gd name="adj1" fmla="val 66700"/>
            <a:gd name="adj2" fmla="val 50000"/>
          </a:avLst>
        </a:prstGeom>
        <a:gradFill rotWithShape="0">
          <a:gsLst>
            <a:gs pos="0">
              <a:schemeClr val="accent5">
                <a:tint val="60000"/>
                <a:hueOff val="0"/>
                <a:satOff val="0"/>
                <a:lumOff val="0"/>
                <a:alphaOff val="0"/>
                <a:tint val="96000"/>
                <a:lumMod val="104000"/>
              </a:schemeClr>
            </a:gs>
            <a:gs pos="100000">
              <a:schemeClr val="accent5">
                <a:tint val="6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B13E4CB4-EA45-4939-85F3-85ADE7B06E13}">
      <dsp:nvSpPr>
        <dsp:cNvPr id="0" name=""/>
        <dsp:cNvSpPr/>
      </dsp:nvSpPr>
      <dsp:spPr>
        <a:xfrm>
          <a:off x="22769" y="4542751"/>
          <a:ext cx="2753263" cy="546664"/>
        </a:xfrm>
        <a:prstGeom prst="roundRect">
          <a:avLst>
            <a:gd name="adj" fmla="val 10000"/>
          </a:avLst>
        </a:prstGeom>
        <a:solidFill>
          <a:schemeClr val="lt1">
            <a:alpha val="90000"/>
            <a:tint val="40000"/>
            <a:hueOff val="0"/>
            <a:satOff val="0"/>
            <a:lumOff val="0"/>
            <a:alphaOff val="0"/>
          </a:schemeClr>
        </a:solidFill>
        <a:ln w="9525" cap="rnd" cmpd="sng" algn="ctr">
          <a:solidFill>
            <a:schemeClr val="accent5">
              <a:alpha val="9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r" defTabSz="711200">
            <a:lnSpc>
              <a:spcPct val="90000"/>
            </a:lnSpc>
            <a:spcBef>
              <a:spcPct val="0"/>
            </a:spcBef>
            <a:spcAft>
              <a:spcPct val="35000"/>
            </a:spcAft>
          </a:pPr>
          <a:r>
            <a:rPr lang="ar-JO" sz="1600" kern="1200" dirty="0" smtClean="0">
              <a:latin typeface="Calibri" panose="020F0502020204030204" pitchFamily="34" charset="0"/>
              <a:cs typeface="Calibri" panose="020F0502020204030204" pitchFamily="34" charset="0"/>
            </a:rPr>
            <a:t>كما أن وجود محطات الوقود بكثير يؤثر على البيئة.</a:t>
          </a:r>
          <a:endParaRPr lang="en-US" sz="1600" kern="1200" dirty="0" smtClean="0">
            <a:latin typeface="Calibri" panose="020F0502020204030204" pitchFamily="34" charset="0"/>
            <a:cs typeface="Calibri" panose="020F0502020204030204" pitchFamily="34" charset="0"/>
          </a:endParaRPr>
        </a:p>
      </dsp:txBody>
      <dsp:txXfrm>
        <a:off x="38780" y="4558762"/>
        <a:ext cx="2721241" cy="514642"/>
      </dsp:txXfrm>
    </dsp:sp>
    <dsp:sp modelId="{1392E18C-D95B-4117-AC4A-0DD95B709117}">
      <dsp:nvSpPr>
        <dsp:cNvPr id="0" name=""/>
        <dsp:cNvSpPr/>
      </dsp:nvSpPr>
      <dsp:spPr>
        <a:xfrm>
          <a:off x="2991571" y="248427"/>
          <a:ext cx="3231376" cy="1942664"/>
        </a:xfrm>
        <a:prstGeom prst="roundRect">
          <a:avLst>
            <a:gd name="adj" fmla="val 1000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just" defTabSz="711200" rtl="1">
            <a:lnSpc>
              <a:spcPct val="90000"/>
            </a:lnSpc>
            <a:spcBef>
              <a:spcPct val="0"/>
            </a:spcBef>
            <a:spcAft>
              <a:spcPct val="35000"/>
            </a:spcAft>
          </a:pPr>
          <a:r>
            <a:rPr lang="ar-JO" sz="1600" kern="1200" dirty="0" smtClean="0">
              <a:latin typeface="Calibri" panose="020F0502020204030204" pitchFamily="34" charset="0"/>
              <a:cs typeface="Calibri" panose="020F0502020204030204" pitchFamily="34" charset="0"/>
            </a:rPr>
            <a:t>من أكثر الأسباب التي تؤدي إلى تلوث البيئة هو الإشعاع الذي يحدث في الأرض، ولا يمكن رؤيته نهائي ولكنه يدخل في الكائنات الحية، ويدخل في جسم الإنسان ويؤثر عليه تأثير سلبي، وهذا الإشعاع يعتبر من أكثر الملوثات البيئة.</a:t>
          </a:r>
          <a:endParaRPr lang="en-US" sz="1600" kern="1200" dirty="0">
            <a:latin typeface="Calibri" panose="020F0502020204030204" pitchFamily="34" charset="0"/>
            <a:cs typeface="Calibri" panose="020F0502020204030204" pitchFamily="34" charset="0"/>
          </a:endParaRPr>
        </a:p>
      </dsp:txBody>
      <dsp:txXfrm>
        <a:off x="3048470" y="305326"/>
        <a:ext cx="3117578" cy="1828866"/>
      </dsp:txXfrm>
    </dsp:sp>
    <dsp:sp modelId="{587785CE-4E55-4949-8BED-A49EFB76A126}">
      <dsp:nvSpPr>
        <dsp:cNvPr id="0" name=""/>
        <dsp:cNvSpPr/>
      </dsp:nvSpPr>
      <dsp:spPr>
        <a:xfrm rot="5530180">
          <a:off x="4465751" y="2337796"/>
          <a:ext cx="194676" cy="95666"/>
        </a:xfrm>
        <a:prstGeom prst="rightArrow">
          <a:avLst>
            <a:gd name="adj1" fmla="val 66700"/>
            <a:gd name="adj2" fmla="val 50000"/>
          </a:avLst>
        </a:prstGeom>
        <a:gradFill rotWithShape="0">
          <a:gsLst>
            <a:gs pos="0">
              <a:schemeClr val="accent5">
                <a:tint val="60000"/>
                <a:hueOff val="0"/>
                <a:satOff val="0"/>
                <a:lumOff val="0"/>
                <a:alphaOff val="0"/>
                <a:tint val="96000"/>
                <a:lumMod val="104000"/>
              </a:schemeClr>
            </a:gs>
            <a:gs pos="100000">
              <a:schemeClr val="accent5">
                <a:tint val="6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F7A957B6-4716-4F15-8CE3-C4E26A669499}">
      <dsp:nvSpPr>
        <dsp:cNvPr id="0" name=""/>
        <dsp:cNvSpPr/>
      </dsp:nvSpPr>
      <dsp:spPr>
        <a:xfrm>
          <a:off x="2956093" y="2580166"/>
          <a:ext cx="3160681" cy="1018080"/>
        </a:xfrm>
        <a:prstGeom prst="roundRect">
          <a:avLst>
            <a:gd name="adj" fmla="val 10000"/>
          </a:avLst>
        </a:prstGeom>
        <a:solidFill>
          <a:schemeClr val="lt1">
            <a:alpha val="90000"/>
            <a:tint val="40000"/>
            <a:hueOff val="0"/>
            <a:satOff val="0"/>
            <a:lumOff val="0"/>
            <a:alphaOff val="0"/>
          </a:schemeClr>
        </a:solidFill>
        <a:ln w="9525" cap="rnd" cmpd="sng" algn="ctr">
          <a:solidFill>
            <a:schemeClr val="accent5">
              <a:alpha val="9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r" defTabSz="711200">
            <a:lnSpc>
              <a:spcPct val="90000"/>
            </a:lnSpc>
            <a:spcBef>
              <a:spcPct val="0"/>
            </a:spcBef>
            <a:spcAft>
              <a:spcPct val="35000"/>
            </a:spcAft>
          </a:pPr>
          <a:r>
            <a:rPr lang="ar-JO" sz="1600" kern="1200" dirty="0" smtClean="0">
              <a:latin typeface="Calibri" panose="020F0502020204030204" pitchFamily="34" charset="0"/>
              <a:cs typeface="Calibri" panose="020F0502020204030204" pitchFamily="34" charset="0"/>
            </a:rPr>
            <a:t>وتعتبر زيادة السيارات من أكثر الملوثات للبيئة، حيث ينتج عنها الكثير من الدخان الذي يلوث الهواء.</a:t>
          </a:r>
          <a:endParaRPr lang="en-US" sz="1600" kern="1200" dirty="0">
            <a:latin typeface="Calibri" panose="020F0502020204030204" pitchFamily="34" charset="0"/>
            <a:cs typeface="Calibri" panose="020F0502020204030204" pitchFamily="34" charset="0"/>
          </a:endParaRPr>
        </a:p>
      </dsp:txBody>
      <dsp:txXfrm>
        <a:off x="2985912" y="2609985"/>
        <a:ext cx="3101043" cy="958442"/>
      </dsp:txXfrm>
    </dsp:sp>
    <dsp:sp modelId="{F973C6B4-5C3D-4379-9323-63EF066EE429}">
      <dsp:nvSpPr>
        <dsp:cNvPr id="0" name=""/>
        <dsp:cNvSpPr/>
      </dsp:nvSpPr>
      <dsp:spPr>
        <a:xfrm rot="5327052">
          <a:off x="4424536" y="3724605"/>
          <a:ext cx="252795" cy="95666"/>
        </a:xfrm>
        <a:prstGeom prst="rightArrow">
          <a:avLst>
            <a:gd name="adj1" fmla="val 66700"/>
            <a:gd name="adj2" fmla="val 50000"/>
          </a:avLst>
        </a:prstGeom>
        <a:gradFill rotWithShape="0">
          <a:gsLst>
            <a:gs pos="0">
              <a:schemeClr val="accent5">
                <a:tint val="60000"/>
                <a:hueOff val="0"/>
                <a:satOff val="0"/>
                <a:lumOff val="0"/>
                <a:alphaOff val="0"/>
                <a:tint val="96000"/>
                <a:lumMod val="104000"/>
              </a:schemeClr>
            </a:gs>
            <a:gs pos="100000">
              <a:schemeClr val="accent5">
                <a:tint val="6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452BA2F2-7F7E-4A5B-A1D4-BD11E3670C0E}">
      <dsp:nvSpPr>
        <dsp:cNvPr id="0" name=""/>
        <dsp:cNvSpPr/>
      </dsp:nvSpPr>
      <dsp:spPr>
        <a:xfrm>
          <a:off x="2977806" y="3946630"/>
          <a:ext cx="3174851" cy="999029"/>
        </a:xfrm>
        <a:prstGeom prst="roundRect">
          <a:avLst>
            <a:gd name="adj" fmla="val 10000"/>
          </a:avLst>
        </a:prstGeom>
        <a:solidFill>
          <a:schemeClr val="lt1">
            <a:alpha val="90000"/>
            <a:tint val="40000"/>
            <a:hueOff val="0"/>
            <a:satOff val="0"/>
            <a:lumOff val="0"/>
            <a:alphaOff val="0"/>
          </a:schemeClr>
        </a:solidFill>
        <a:ln w="9525" cap="rnd" cmpd="sng" algn="ctr">
          <a:solidFill>
            <a:schemeClr val="accent5">
              <a:alpha val="9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r" defTabSz="711200">
            <a:lnSpc>
              <a:spcPct val="90000"/>
            </a:lnSpc>
            <a:spcBef>
              <a:spcPct val="0"/>
            </a:spcBef>
            <a:spcAft>
              <a:spcPct val="35000"/>
            </a:spcAft>
          </a:pPr>
          <a:r>
            <a:rPr lang="ar-JO" sz="1600" kern="1200" dirty="0" smtClean="0">
              <a:latin typeface="Calibri" panose="020F0502020204030204" pitchFamily="34" charset="0"/>
              <a:cs typeface="Calibri" panose="020F0502020204030204" pitchFamily="34" charset="0"/>
            </a:rPr>
            <a:t>كما أن زيادة المصانع من أسباب تلوث الهواء، وهذا نتيجة الأدخنة التي تخرج منها.</a:t>
          </a:r>
          <a:endParaRPr lang="en-US" sz="1600" kern="1200" dirty="0">
            <a:latin typeface="Calibri" panose="020F0502020204030204" pitchFamily="34" charset="0"/>
            <a:cs typeface="Calibri" panose="020F0502020204030204" pitchFamily="34" charset="0"/>
          </a:endParaRPr>
        </a:p>
      </dsp:txBody>
      <dsp:txXfrm>
        <a:off x="3007067" y="3975891"/>
        <a:ext cx="3116329" cy="940507"/>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18-May-23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3420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18-May-23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9772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18-May-23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85111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18-May-23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7318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18-May-23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43296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18-May-23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1605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18-May-23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714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18-May-23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5163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18-May-23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6630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18-May-23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0664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18-May-23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9825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18-May-23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705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18-May-23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1645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18-May-23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1639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18-May-23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389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18-May-23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4082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18-May-23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977189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ocs.google.com/forms/d/18bxbT8pP3DXThHl3tn_xeJxCWwz1EoiRwGNi2ebyCWQ/edit"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9108" y="3185888"/>
            <a:ext cx="5038444" cy="701037"/>
          </a:xfrm>
          <a:ln/>
        </p:spPr>
        <p:style>
          <a:lnRef idx="0">
            <a:schemeClr val="accent5"/>
          </a:lnRef>
          <a:fillRef idx="3">
            <a:schemeClr val="accent5"/>
          </a:fillRef>
          <a:effectRef idx="3">
            <a:schemeClr val="accent5"/>
          </a:effectRef>
          <a:fontRef idx="minor">
            <a:schemeClr val="lt1"/>
          </a:fontRef>
        </p:style>
        <p:txBody>
          <a:bodyPr>
            <a:normAutofit fontScale="90000"/>
          </a:bodyPr>
          <a:lstStyle/>
          <a:p>
            <a:pPr algn="ctr" rtl="1"/>
            <a:r>
              <a:rPr lang="en-US" sz="4000" b="1" dirty="0" smtClean="0">
                <a:latin typeface="Calibri" panose="020F0502020204030204" pitchFamily="34" charset="0"/>
                <a:cs typeface="Calibri" panose="020F0502020204030204" pitchFamily="34" charset="0"/>
              </a:rPr>
              <a:t> </a:t>
            </a:r>
            <a:r>
              <a:rPr lang="ar-JO" sz="4000" b="1" dirty="0" smtClean="0">
                <a:latin typeface="Calibri" panose="020F0502020204030204" pitchFamily="34" charset="0"/>
                <a:cs typeface="Calibri" panose="020F0502020204030204" pitchFamily="34" charset="0"/>
              </a:rPr>
              <a:t>المحافظة على كوكب </a:t>
            </a:r>
            <a:r>
              <a:rPr lang="ar-JO" sz="4000" b="1" dirty="0">
                <a:latin typeface="Calibri" panose="020F0502020204030204" pitchFamily="34" charset="0"/>
                <a:cs typeface="Calibri" panose="020F0502020204030204" pitchFamily="34" charset="0"/>
              </a:rPr>
              <a:t>الأرض</a:t>
            </a:r>
            <a:endParaRPr lang="en-US" sz="4000" b="1"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3989108" y="4107916"/>
            <a:ext cx="5038444" cy="817168"/>
          </a:xfrm>
        </p:spPr>
        <p:txBody>
          <a:bodyPr>
            <a:normAutofit/>
          </a:bodyPr>
          <a:lstStyle/>
          <a:p>
            <a:pPr algn="ctr" rtl="1"/>
            <a:r>
              <a:rPr lang="ar-JO" sz="2000" b="1" dirty="0">
                <a:latin typeface="Calibri" panose="020F0502020204030204" pitchFamily="34" charset="0"/>
                <a:cs typeface="Calibri" panose="020F0502020204030204" pitchFamily="34" charset="0"/>
              </a:rPr>
              <a:t>كوكب الأرض هو منزلنا الكبير وهو مسؤوليّتنا جميعًا </a:t>
            </a:r>
            <a:endParaRPr lang="en-US" sz="2000" b="1" dirty="0" smtClean="0">
              <a:latin typeface="Calibri" panose="020F0502020204030204" pitchFamily="34" charset="0"/>
              <a:cs typeface="Calibri" panose="020F0502020204030204" pitchFamily="34" charset="0"/>
            </a:endParaRPr>
          </a:p>
          <a:p>
            <a:pPr algn="ctr" rtl="1">
              <a:spcBef>
                <a:spcPts val="0"/>
              </a:spcBef>
            </a:pPr>
            <a:r>
              <a:rPr lang="ar-JO" sz="2000" b="1" dirty="0" smtClean="0">
                <a:latin typeface="Calibri" panose="020F0502020204030204" pitchFamily="34" charset="0"/>
                <a:cs typeface="Calibri" panose="020F0502020204030204" pitchFamily="34" charset="0"/>
              </a:rPr>
              <a:t>حتى </a:t>
            </a:r>
            <a:r>
              <a:rPr lang="ar-JO" sz="2000" b="1" dirty="0">
                <a:latin typeface="Calibri" panose="020F0502020204030204" pitchFamily="34" charset="0"/>
                <a:cs typeface="Calibri" panose="020F0502020204030204" pitchFamily="34" charset="0"/>
              </a:rPr>
              <a:t>نحافظ عليه، </a:t>
            </a:r>
            <a:r>
              <a:rPr lang="ar-JO" sz="2000" b="1" dirty="0" smtClean="0">
                <a:latin typeface="Calibri" panose="020F0502020204030204" pitchFamily="34" charset="0"/>
                <a:cs typeface="Calibri" panose="020F0502020204030204" pitchFamily="34" charset="0"/>
              </a:rPr>
              <a:t>ونحافظ </a:t>
            </a:r>
            <a:r>
              <a:rPr lang="ar-JO" sz="2000" b="1" dirty="0">
                <a:latin typeface="Calibri" panose="020F0502020204030204" pitchFamily="34" charset="0"/>
                <a:cs typeface="Calibri" panose="020F0502020204030204" pitchFamily="34" charset="0"/>
              </a:rPr>
              <a:t>على موارده الطّبيعيّة</a:t>
            </a:r>
            <a:endParaRPr lang="en-US" sz="2000" b="1"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3989108" y="197942"/>
            <a:ext cx="4978622" cy="2804118"/>
          </a:xfrm>
          <a:prstGeom prst="rect">
            <a:avLst/>
          </a:prstGeom>
        </p:spPr>
        <p:style>
          <a:lnRef idx="0">
            <a:schemeClr val="accent6"/>
          </a:lnRef>
          <a:fillRef idx="3">
            <a:schemeClr val="accent6"/>
          </a:fillRef>
          <a:effectRef idx="3">
            <a:schemeClr val="accent6"/>
          </a:effectRef>
          <a:fontRef idx="minor">
            <a:schemeClr val="lt1"/>
          </a:fontRef>
        </p:style>
      </p:pic>
      <p:sp>
        <p:nvSpPr>
          <p:cNvPr id="5" name="Subtitle 2"/>
          <p:cNvSpPr txBox="1">
            <a:spLocks/>
          </p:cNvSpPr>
          <p:nvPr/>
        </p:nvSpPr>
        <p:spPr>
          <a:xfrm>
            <a:off x="1779671" y="4992781"/>
            <a:ext cx="9397496" cy="1136414"/>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rtl="1"/>
            <a:r>
              <a:rPr lang="ar-JO" sz="2000" b="1" dirty="0">
                <a:latin typeface="Calibri" panose="020F0502020204030204" pitchFamily="34" charset="0"/>
                <a:cs typeface="Calibri" panose="020F0502020204030204" pitchFamily="34" charset="0"/>
              </a:rPr>
              <a:t>دراسة حول الوعي للحد من التلوث وتأثيره على المجتمع</a:t>
            </a:r>
          </a:p>
          <a:p>
            <a:pPr algn="ctr" rtl="1">
              <a:spcBef>
                <a:spcPts val="0"/>
              </a:spcBef>
            </a:pPr>
            <a:r>
              <a:rPr lang="ar-JO" b="1" dirty="0" smtClean="0">
                <a:latin typeface="Calibri" panose="020F0502020204030204" pitchFamily="34" charset="0"/>
                <a:cs typeface="Calibri" panose="020F0502020204030204" pitchFamily="34" charset="0"/>
              </a:rPr>
              <a:t>فريق </a:t>
            </a:r>
            <a:r>
              <a:rPr lang="ar-JO" b="1" dirty="0">
                <a:latin typeface="Calibri" panose="020F0502020204030204" pitchFamily="34" charset="0"/>
                <a:cs typeface="Calibri" panose="020F0502020204030204" pitchFamily="34" charset="0"/>
              </a:rPr>
              <a:t>عمل طلابي من المدرسة الوطنية </a:t>
            </a:r>
            <a:r>
              <a:rPr lang="ar-JO" b="1" dirty="0" smtClean="0">
                <a:latin typeface="Calibri" panose="020F0502020204030204" pitchFamily="34" charset="0"/>
                <a:cs typeface="Calibri" panose="020F0502020204030204" pitchFamily="34" charset="0"/>
              </a:rPr>
              <a:t>الأرثوذكسية</a:t>
            </a:r>
            <a:endParaRPr lang="en-US" b="1" dirty="0" smtClean="0">
              <a:latin typeface="Calibri" panose="020F0502020204030204" pitchFamily="34" charset="0"/>
              <a:cs typeface="Calibri" panose="020F0502020204030204" pitchFamily="34" charset="0"/>
            </a:endParaRPr>
          </a:p>
          <a:p>
            <a:pPr algn="ctr" rtl="1"/>
            <a:r>
              <a:rPr lang="ar-JO" b="1" dirty="0" smtClean="0">
                <a:latin typeface="Calibri" panose="020F0502020204030204" pitchFamily="34" charset="0"/>
                <a:cs typeface="Calibri" panose="020F0502020204030204" pitchFamily="34" charset="0"/>
              </a:rPr>
              <a:t>مهند هلسه – فؤاد قبعين – سيف قموه – سند سماوي</a:t>
            </a:r>
          </a:p>
          <a:p>
            <a:pPr algn="ctr" rtl="1">
              <a:spcBef>
                <a:spcPts val="0"/>
              </a:spcBef>
            </a:pPr>
            <a:r>
              <a:rPr lang="ar-JO" b="1" dirty="0" smtClean="0">
                <a:latin typeface="Calibri" panose="020F0502020204030204" pitchFamily="34" charset="0"/>
                <a:cs typeface="Calibri" panose="020F0502020204030204" pitchFamily="34" charset="0"/>
              </a:rPr>
              <a:t>الصف السادس (د)</a:t>
            </a:r>
            <a:endParaRPr lang="en-US" b="1" dirty="0" smtClean="0">
              <a:latin typeface="Calibri" panose="020F0502020204030204" pitchFamily="34" charset="0"/>
              <a:cs typeface="Calibri" panose="020F0502020204030204" pitchFamily="34" charset="0"/>
            </a:endParaRPr>
          </a:p>
          <a:p>
            <a:pPr algn="ctr" rtl="1">
              <a:spcBef>
                <a:spcPts val="0"/>
              </a:spcBef>
            </a:pPr>
            <a:r>
              <a:rPr lang="en-US" b="1" dirty="0">
                <a:latin typeface="Calibri" panose="020F0502020204030204" pitchFamily="34" charset="0"/>
                <a:cs typeface="Calibri" panose="020F0502020204030204" pitchFamily="34" charset="0"/>
              </a:rPr>
              <a:t>2023</a:t>
            </a:r>
          </a:p>
        </p:txBody>
      </p:sp>
    </p:spTree>
    <p:extLst>
      <p:ext uri="{BB962C8B-B14F-4D97-AF65-F5344CB8AC3E}">
        <p14:creationId xmlns:p14="http://schemas.microsoft.com/office/powerpoint/2010/main" val="306118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7508" y="482467"/>
            <a:ext cx="5936494" cy="2796782"/>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5058" y="3561588"/>
            <a:ext cx="5997460" cy="2758679"/>
          </a:xfrm>
          <a:prstGeom prst="rect">
            <a:avLst/>
          </a:prstGeom>
        </p:spPr>
      </p:pic>
    </p:spTree>
    <p:extLst>
      <p:ext uri="{BB962C8B-B14F-4D97-AF65-F5344CB8AC3E}">
        <p14:creationId xmlns:p14="http://schemas.microsoft.com/office/powerpoint/2010/main" val="423198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2575" y="569191"/>
            <a:ext cx="6294665" cy="2804403"/>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0748" y="3669572"/>
            <a:ext cx="6348010" cy="2880610"/>
          </a:xfrm>
          <a:prstGeom prst="rect">
            <a:avLst/>
          </a:prstGeom>
        </p:spPr>
      </p:pic>
    </p:spTree>
    <p:extLst>
      <p:ext uri="{BB962C8B-B14F-4D97-AF65-F5344CB8AC3E}">
        <p14:creationId xmlns:p14="http://schemas.microsoft.com/office/powerpoint/2010/main" val="2500480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3232" y="301884"/>
            <a:ext cx="6256562" cy="2850127"/>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8123" y="3583538"/>
            <a:ext cx="6218459" cy="2895851"/>
          </a:xfrm>
          <a:prstGeom prst="rect">
            <a:avLst/>
          </a:prstGeom>
        </p:spPr>
      </p:pic>
    </p:spTree>
    <p:extLst>
      <p:ext uri="{BB962C8B-B14F-4D97-AF65-F5344CB8AC3E}">
        <p14:creationId xmlns:p14="http://schemas.microsoft.com/office/powerpoint/2010/main" val="762627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6531" y="270426"/>
            <a:ext cx="6241321" cy="2804403"/>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460" y="3527296"/>
            <a:ext cx="6226080" cy="2827265"/>
          </a:xfrm>
          <a:prstGeom prst="rect">
            <a:avLst/>
          </a:prstGeom>
        </p:spPr>
      </p:pic>
    </p:spTree>
    <p:extLst>
      <p:ext uri="{BB962C8B-B14F-4D97-AF65-F5344CB8AC3E}">
        <p14:creationId xmlns:p14="http://schemas.microsoft.com/office/powerpoint/2010/main" val="1564912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446" y="330934"/>
            <a:ext cx="6241321" cy="2773920"/>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2368" y="3471542"/>
            <a:ext cx="6264183" cy="2812024"/>
          </a:xfrm>
          <a:prstGeom prst="rect">
            <a:avLst/>
          </a:prstGeom>
        </p:spPr>
      </p:pic>
    </p:spTree>
    <p:extLst>
      <p:ext uri="{BB962C8B-B14F-4D97-AF65-F5344CB8AC3E}">
        <p14:creationId xmlns:p14="http://schemas.microsoft.com/office/powerpoint/2010/main" val="1571296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8403" y="130907"/>
            <a:ext cx="7186283" cy="3246401"/>
          </a:xfrm>
          <a:prstGeom prst="rect">
            <a:avLst/>
          </a:prstGeom>
        </p:spPr>
      </p:pic>
      <p:pic>
        <p:nvPicPr>
          <p:cNvPr id="15" name="Picture 1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4610" y="3449736"/>
            <a:ext cx="7110076" cy="3254022"/>
          </a:xfrm>
          <a:prstGeom prst="rect">
            <a:avLst/>
          </a:prstGeom>
        </p:spPr>
      </p:pic>
    </p:spTree>
    <p:extLst>
      <p:ext uri="{BB962C8B-B14F-4D97-AF65-F5344CB8AC3E}">
        <p14:creationId xmlns:p14="http://schemas.microsoft.com/office/powerpoint/2010/main" val="3685409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86915" y="118995"/>
            <a:ext cx="7117697" cy="3208298"/>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5019" y="3515472"/>
            <a:ext cx="7079593" cy="3231160"/>
          </a:xfrm>
          <a:prstGeom prst="rect">
            <a:avLst/>
          </a:prstGeom>
        </p:spPr>
      </p:pic>
    </p:spTree>
    <p:extLst>
      <p:ext uri="{BB962C8B-B14F-4D97-AF65-F5344CB8AC3E}">
        <p14:creationId xmlns:p14="http://schemas.microsoft.com/office/powerpoint/2010/main" val="1595949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3306" y="183796"/>
            <a:ext cx="7094835" cy="3231160"/>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962" y="3542631"/>
            <a:ext cx="7148179" cy="3231160"/>
          </a:xfrm>
          <a:prstGeom prst="rect">
            <a:avLst/>
          </a:prstGeom>
        </p:spPr>
      </p:pic>
    </p:spTree>
    <p:extLst>
      <p:ext uri="{BB962C8B-B14F-4D97-AF65-F5344CB8AC3E}">
        <p14:creationId xmlns:p14="http://schemas.microsoft.com/office/powerpoint/2010/main" val="4285226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32687" y="107565"/>
            <a:ext cx="7163421" cy="3231160"/>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687" y="3585034"/>
            <a:ext cx="7117697" cy="3200677"/>
          </a:xfrm>
          <a:prstGeom prst="rect">
            <a:avLst/>
          </a:prstGeom>
        </p:spPr>
      </p:pic>
    </p:spTree>
    <p:extLst>
      <p:ext uri="{BB962C8B-B14F-4D97-AF65-F5344CB8AC3E}">
        <p14:creationId xmlns:p14="http://schemas.microsoft.com/office/powerpoint/2010/main" val="285942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43263" y="103753"/>
            <a:ext cx="6995766" cy="3238781"/>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9436" y="3539766"/>
            <a:ext cx="7079593" cy="3200677"/>
          </a:xfrm>
          <a:prstGeom prst="rect">
            <a:avLst/>
          </a:prstGeom>
        </p:spPr>
      </p:pic>
    </p:spTree>
    <p:extLst>
      <p:ext uri="{BB962C8B-B14F-4D97-AF65-F5344CB8AC3E}">
        <p14:creationId xmlns:p14="http://schemas.microsoft.com/office/powerpoint/2010/main" val="521102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9881" y="4375449"/>
            <a:ext cx="6964907" cy="1445930"/>
          </a:xfrm>
        </p:spPr>
        <p:txBody>
          <a:bodyPr numCol="1" anchor="t">
            <a:noAutofit/>
          </a:bodyPr>
          <a:lstStyle/>
          <a:p>
            <a:pPr marL="0" indent="0" algn="just" rtl="1">
              <a:buNone/>
            </a:pPr>
            <a:r>
              <a:rPr lang="ar-JO" b="1" dirty="0">
                <a:latin typeface="Calibri" panose="020F0502020204030204" pitchFamily="34" charset="0"/>
                <a:cs typeface="Calibri" panose="020F0502020204030204" pitchFamily="34" charset="0"/>
              </a:rPr>
              <a:t>إن البيئة هي عبارة عن كل ما يحيط بالإنسان من كائنات حية ومن الجماد، ونعرف أن البيئة سليمة من خلال نظافة كلاً من الماء والهواء والتراب من أي ملوثات تؤثر عليها، فيجب علينا أن نحافظ على أساسيات الحياة من التلوث وأن نجنب البيئة المخاطر التي تتعرض لها والتي تسببها لها الكائنات الحية.</a:t>
            </a:r>
            <a:endParaRPr lang="en-US" b="1"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3229295" y="1204178"/>
            <a:ext cx="5946080" cy="2836292"/>
          </a:xfrm>
          <a:prstGeom prst="rect">
            <a:avLst/>
          </a:prstGeom>
        </p:spPr>
        <p:style>
          <a:lnRef idx="0">
            <a:schemeClr val="accent6"/>
          </a:lnRef>
          <a:fillRef idx="3">
            <a:schemeClr val="accent6"/>
          </a:fillRef>
          <a:effectRef idx="3">
            <a:schemeClr val="accent6"/>
          </a:effectRef>
          <a:fontRef idx="minor">
            <a:schemeClr val="lt1"/>
          </a:fontRef>
        </p:style>
      </p:pic>
    </p:spTree>
    <p:extLst>
      <p:ext uri="{BB962C8B-B14F-4D97-AF65-F5344CB8AC3E}">
        <p14:creationId xmlns:p14="http://schemas.microsoft.com/office/powerpoint/2010/main" val="293111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2916" y="271009"/>
            <a:ext cx="7140559" cy="3292125"/>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8640" y="3687805"/>
            <a:ext cx="7094835" cy="3170195"/>
          </a:xfrm>
          <a:prstGeom prst="rect">
            <a:avLst/>
          </a:prstGeom>
        </p:spPr>
      </p:pic>
    </p:spTree>
    <p:extLst>
      <p:ext uri="{BB962C8B-B14F-4D97-AF65-F5344CB8AC3E}">
        <p14:creationId xmlns:p14="http://schemas.microsoft.com/office/powerpoint/2010/main" val="1575622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09"/>
            <a:ext cx="8911687" cy="5731423"/>
          </a:xfrm>
          <a:effectLst>
            <a:outerShdw blurRad="50800" dist="38100" dir="5400000" algn="t" rotWithShape="0">
              <a:prstClr val="black">
                <a:alpha val="40000"/>
              </a:prstClr>
            </a:outerShdw>
          </a:effectLst>
        </p:spPr>
        <p:txBody>
          <a:bodyPr>
            <a:normAutofit/>
          </a:bodyPr>
          <a:lstStyle/>
          <a:p>
            <a:pPr algn="r"/>
            <a:r>
              <a:rPr lang="ar-JO" dirty="0" smtClean="0">
                <a:latin typeface="Calibri" panose="020F0502020204030204" pitchFamily="34" charset="0"/>
                <a:cs typeface="Calibri" panose="020F0502020204030204" pitchFamily="34" charset="0"/>
              </a:rPr>
              <a:t>المراجع</a:t>
            </a:r>
            <a:r>
              <a:rPr lang="ar-JO" sz="1600" dirty="0" smtClean="0">
                <a:latin typeface="Calibri" panose="020F0502020204030204" pitchFamily="34" charset="0"/>
                <a:cs typeface="Calibri" panose="020F0502020204030204" pitchFamily="34" charset="0"/>
              </a:rPr>
              <a:t/>
            </a:r>
            <a:br>
              <a:rPr lang="ar-JO" sz="1600" dirty="0" smtClean="0">
                <a:latin typeface="Calibri" panose="020F0502020204030204" pitchFamily="34" charset="0"/>
                <a:cs typeface="Calibri" panose="020F0502020204030204" pitchFamily="34" charset="0"/>
              </a:rPr>
            </a:br>
            <a:r>
              <a:rPr lang="ar-JO" sz="1600" dirty="0" smtClean="0">
                <a:latin typeface="Calibri" panose="020F0502020204030204" pitchFamily="34" charset="0"/>
                <a:cs typeface="Calibri" panose="020F0502020204030204" pitchFamily="34" charset="0"/>
              </a:rPr>
              <a:t/>
            </a:r>
            <a:br>
              <a:rPr lang="ar-JO" sz="1600" dirty="0" smtClean="0">
                <a:latin typeface="Calibri" panose="020F0502020204030204" pitchFamily="34" charset="0"/>
                <a:cs typeface="Calibri" panose="020F0502020204030204" pitchFamily="34" charset="0"/>
              </a:rPr>
            </a:br>
            <a:r>
              <a:rPr lang="ar-JO" sz="1600" dirty="0">
                <a:latin typeface="Calibri" panose="020F0502020204030204" pitchFamily="34" charset="0"/>
                <a:cs typeface="Calibri" panose="020F0502020204030204" pitchFamily="34" charset="0"/>
              </a:rPr>
              <a:t/>
            </a:r>
            <a:br>
              <a:rPr lang="ar-JO" sz="1600" dirty="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glossary of statistical terms ", </a:t>
            </a:r>
            <a:r>
              <a:rPr lang="en-US" sz="1600" dirty="0" err="1">
                <a:latin typeface="Calibri" panose="020F0502020204030204" pitchFamily="34" charset="0"/>
                <a:cs typeface="Calibri" panose="020F0502020204030204" pitchFamily="34" charset="0"/>
              </a:rPr>
              <a:t>Organisation</a:t>
            </a:r>
            <a:r>
              <a:rPr lang="en-US" sz="1600" dirty="0">
                <a:latin typeface="Calibri" panose="020F0502020204030204" pitchFamily="34" charset="0"/>
                <a:cs typeface="Calibri" panose="020F0502020204030204" pitchFamily="34" charset="0"/>
              </a:rPr>
              <a:t> for Economic Co-operation and Development, Retrieved 2/7/2021. Edited</a:t>
            </a:r>
            <a:r>
              <a:rPr lang="en-US" sz="1600" dirty="0" smtClean="0">
                <a:latin typeface="Calibri" panose="020F0502020204030204" pitchFamily="34" charset="0"/>
                <a:cs typeface="Calibri" panose="020F0502020204030204" pitchFamily="34" charset="0"/>
              </a:rPr>
              <a:t>.</a:t>
            </a:r>
            <a:r>
              <a:rPr lang="ar-JO" sz="1600" dirty="0" smtClean="0">
                <a:latin typeface="Calibri" panose="020F0502020204030204" pitchFamily="34" charset="0"/>
                <a:cs typeface="Calibri" panose="020F0502020204030204" pitchFamily="34" charset="0"/>
              </a:rPr>
              <a:t/>
            </a:r>
            <a:br>
              <a:rPr lang="ar-JO" sz="1600" dirty="0" smtClean="0">
                <a:latin typeface="Calibri" panose="020F0502020204030204" pitchFamily="34" charset="0"/>
                <a:cs typeface="Calibri" panose="020F0502020204030204" pitchFamily="34" charset="0"/>
              </a:rPr>
            </a:br>
            <a:r>
              <a:rPr lang="ar-JO" sz="1600" dirty="0">
                <a:latin typeface="Calibri" panose="020F0502020204030204" pitchFamily="34" charset="0"/>
                <a:cs typeface="Calibri" panose="020F0502020204030204" pitchFamily="34" charset="0"/>
              </a:rPr>
              <a:t/>
            </a:r>
            <a:br>
              <a:rPr lang="ar-JO" sz="1600" dirty="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10 </a:t>
            </a:r>
            <a:r>
              <a:rPr lang="en-US" sz="1600" dirty="0">
                <a:latin typeface="Calibri" panose="020F0502020204030204" pitchFamily="34" charset="0"/>
                <a:cs typeface="Calibri" panose="020F0502020204030204" pitchFamily="34" charset="0"/>
              </a:rPr>
              <a:t>easy ways you can help our environment", butterfly conservation , Retrieved 24/6/2021. Edited</a:t>
            </a:r>
            <a:r>
              <a:rPr lang="en-US" sz="1600" dirty="0" smtClean="0">
                <a:latin typeface="Calibri" panose="020F0502020204030204" pitchFamily="34" charset="0"/>
                <a:cs typeface="Calibri" panose="020F0502020204030204" pitchFamily="34" charset="0"/>
              </a:rPr>
              <a:t>.</a:t>
            </a:r>
            <a:r>
              <a:rPr lang="ar-JO" sz="1600" dirty="0" smtClean="0">
                <a:latin typeface="Calibri" panose="020F0502020204030204" pitchFamily="34" charset="0"/>
                <a:cs typeface="Calibri" panose="020F0502020204030204" pitchFamily="34" charset="0"/>
              </a:rPr>
              <a:t/>
            </a:r>
            <a:br>
              <a:rPr lang="ar-JO" sz="1600" dirty="0" smtClean="0">
                <a:latin typeface="Calibri" panose="020F0502020204030204" pitchFamily="34" charset="0"/>
                <a:cs typeface="Calibri" panose="020F0502020204030204" pitchFamily="34" charset="0"/>
              </a:rPr>
            </a:br>
            <a:r>
              <a:rPr lang="ar-JO" sz="1600" dirty="0">
                <a:latin typeface="Calibri" panose="020F0502020204030204" pitchFamily="34" charset="0"/>
                <a:cs typeface="Calibri" panose="020F0502020204030204" pitchFamily="34" charset="0"/>
              </a:rPr>
              <a:t/>
            </a:r>
            <a:br>
              <a:rPr lang="ar-JO"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"Protecting Our Planet Starts with You Ten simple choices for a healthier planet.", National Oceanic and Atmospheric Administration U.S. Department of Commerce, Retrieved 24/6/2021. Edited</a:t>
            </a:r>
            <a:r>
              <a:rPr lang="en-US" sz="1600" dirty="0" smtClean="0">
                <a:latin typeface="Calibri" panose="020F0502020204030204" pitchFamily="34" charset="0"/>
                <a:cs typeface="Calibri" panose="020F0502020204030204" pitchFamily="34" charset="0"/>
              </a:rPr>
              <a:t>.</a:t>
            </a:r>
            <a:r>
              <a:rPr lang="ar-JO" sz="1600" dirty="0" smtClean="0">
                <a:latin typeface="Calibri" panose="020F0502020204030204" pitchFamily="34" charset="0"/>
                <a:cs typeface="Calibri" panose="020F0502020204030204" pitchFamily="34" charset="0"/>
              </a:rPr>
              <a:t/>
            </a:r>
            <a:br>
              <a:rPr lang="ar-JO" sz="1600" dirty="0" smtClean="0">
                <a:latin typeface="Calibri" panose="020F0502020204030204" pitchFamily="34" charset="0"/>
                <a:cs typeface="Calibri" panose="020F0502020204030204" pitchFamily="34" charset="0"/>
              </a:rPr>
            </a:br>
            <a:r>
              <a:rPr lang="ar-JO" sz="1600" dirty="0">
                <a:latin typeface="Calibri" panose="020F0502020204030204" pitchFamily="34" charset="0"/>
                <a:cs typeface="Calibri" panose="020F0502020204030204" pitchFamily="34" charset="0"/>
              </a:rPr>
              <a:t/>
            </a:r>
            <a:br>
              <a:rPr lang="ar-JO"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things you can do to help save our planet", WWF-UK, Retrieved 24/6/2021. Edited</a:t>
            </a:r>
            <a:r>
              <a:rPr lang="en-US" sz="1600" dirty="0" smtClean="0">
                <a:latin typeface="Calibri" panose="020F0502020204030204" pitchFamily="34" charset="0"/>
                <a:cs typeface="Calibri" panose="020F0502020204030204" pitchFamily="34" charset="0"/>
              </a:rPr>
              <a:t>.</a:t>
            </a:r>
            <a:r>
              <a:rPr lang="ar-JO" sz="1600" dirty="0" smtClean="0">
                <a:latin typeface="Calibri" panose="020F0502020204030204" pitchFamily="34" charset="0"/>
                <a:cs typeface="Calibri" panose="020F0502020204030204" pitchFamily="34" charset="0"/>
              </a:rPr>
              <a:t/>
            </a:r>
            <a:br>
              <a:rPr lang="ar-JO" sz="1600" dirty="0" smtClean="0">
                <a:latin typeface="Calibri" panose="020F0502020204030204" pitchFamily="34" charset="0"/>
                <a:cs typeface="Calibri" panose="020F0502020204030204" pitchFamily="34" charset="0"/>
              </a:rPr>
            </a:br>
            <a:r>
              <a:rPr lang="ar-JO" sz="1600" dirty="0">
                <a:latin typeface="Calibri" panose="020F0502020204030204" pitchFamily="34" charset="0"/>
                <a:cs typeface="Calibri" panose="020F0502020204030204" pitchFamily="34" charset="0"/>
              </a:rPr>
              <a:t/>
            </a:r>
            <a:br>
              <a:rPr lang="ar-JO"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a:t>
            </a:r>
            <a:r>
              <a:rPr lang="en-US" sz="1600" dirty="0" err="1">
                <a:latin typeface="Calibri" panose="020F0502020204030204" pitchFamily="34" charset="0"/>
                <a:cs typeface="Calibri" panose="020F0502020204030204" pitchFamily="34" charset="0"/>
              </a:rPr>
              <a:t>recycleing</a:t>
            </a:r>
            <a:r>
              <a:rPr lang="en-US" sz="1600" dirty="0">
                <a:latin typeface="Calibri" panose="020F0502020204030204" pitchFamily="34" charset="0"/>
                <a:cs typeface="Calibri" panose="020F0502020204030204" pitchFamily="34" charset="0"/>
              </a:rPr>
              <a:t> basics ", United States Environmental Protection Agency, Retrieved 24/6/2021. Edited</a:t>
            </a:r>
            <a:r>
              <a:rPr lang="en-US" sz="1600" dirty="0" smtClean="0">
                <a:latin typeface="Calibri" panose="020F0502020204030204" pitchFamily="34" charset="0"/>
                <a:cs typeface="Calibri" panose="020F0502020204030204" pitchFamily="34" charset="0"/>
              </a:rPr>
              <a:t>.</a:t>
            </a:r>
            <a:r>
              <a:rPr lang="ar-JO" sz="1600" dirty="0" smtClean="0">
                <a:latin typeface="Calibri" panose="020F0502020204030204" pitchFamily="34" charset="0"/>
                <a:cs typeface="Calibri" panose="020F0502020204030204" pitchFamily="34" charset="0"/>
              </a:rPr>
              <a:t/>
            </a:r>
            <a:br>
              <a:rPr lang="ar-JO" sz="1600" dirty="0" smtClean="0">
                <a:latin typeface="Calibri" panose="020F0502020204030204" pitchFamily="34" charset="0"/>
                <a:cs typeface="Calibri" panose="020F0502020204030204" pitchFamily="34" charset="0"/>
              </a:rPr>
            </a:br>
            <a:r>
              <a:rPr lang="ar-JO" sz="1600" dirty="0">
                <a:latin typeface="Calibri" panose="020F0502020204030204" pitchFamily="34" charset="0"/>
                <a:cs typeface="Calibri" panose="020F0502020204030204" pitchFamily="34" charset="0"/>
              </a:rPr>
              <a:t/>
            </a:r>
            <a:br>
              <a:rPr lang="ar-JO" sz="1600" dirty="0">
                <a:latin typeface="Calibri" panose="020F0502020204030204" pitchFamily="34" charset="0"/>
                <a:cs typeface="Calibri" panose="020F0502020204030204" pitchFamily="34" charset="0"/>
              </a:rPr>
            </a:br>
            <a:r>
              <a:rPr lang="ar-JO" sz="1600" dirty="0" smtClean="0">
                <a:latin typeface="Calibri" panose="020F0502020204030204" pitchFamily="34" charset="0"/>
                <a:cs typeface="Calibri" panose="020F0502020204030204" pitchFamily="34" charset="0"/>
              </a:rPr>
              <a:t/>
            </a:r>
            <a:br>
              <a:rPr lang="ar-JO" sz="1600" dirty="0" smtClean="0">
                <a:latin typeface="Calibri" panose="020F0502020204030204" pitchFamily="34" charset="0"/>
                <a:cs typeface="Calibri" panose="020F0502020204030204" pitchFamily="34" charset="0"/>
              </a:rPr>
            </a:br>
            <a:r>
              <a:rPr lang="ar-JO" sz="1600" dirty="0">
                <a:latin typeface="Calibri" panose="020F0502020204030204" pitchFamily="34" charset="0"/>
                <a:cs typeface="Calibri" panose="020F0502020204030204" pitchFamily="34" charset="0"/>
              </a:rPr>
              <a:t/>
            </a:r>
            <a:br>
              <a:rPr lang="ar-JO" sz="1600" dirty="0">
                <a:latin typeface="Calibri" panose="020F0502020204030204" pitchFamily="34" charset="0"/>
                <a:cs typeface="Calibri" panose="020F0502020204030204" pitchFamily="34" charset="0"/>
              </a:rPr>
            </a:b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5944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4867" y="760490"/>
            <a:ext cx="2888055" cy="1092621"/>
          </a:xfrm>
          <a:effectLst>
            <a:outerShdw blurRad="50800" dist="38100" dir="5400000" algn="t" rotWithShape="0">
              <a:prstClr val="black">
                <a:alpha val="40000"/>
              </a:prstClr>
            </a:outerShdw>
          </a:effectLst>
        </p:spPr>
        <p:txBody>
          <a:bodyPr/>
          <a:lstStyle/>
          <a:p>
            <a:pPr algn="ctr"/>
            <a:r>
              <a:rPr lang="ar-JO" b="1" dirty="0" smtClean="0">
                <a:latin typeface="Calibri" panose="020F0502020204030204" pitchFamily="34" charset="0"/>
                <a:cs typeface="Calibri" panose="020F0502020204030204" pitchFamily="34" charset="0"/>
              </a:rPr>
              <a:t>شكرا لكم</a:t>
            </a:r>
            <a:endParaRPr lang="en-US" b="1" dirty="0">
              <a:latin typeface="Calibri" panose="020F0502020204030204" pitchFamily="34" charset="0"/>
              <a:cs typeface="Calibri" panose="020F0502020204030204" pitchFamily="34" charset="0"/>
            </a:endParaRPr>
          </a:p>
        </p:txBody>
      </p:sp>
      <p:pic>
        <p:nvPicPr>
          <p:cNvPr id="7170" name="Picture 2" descr="وسائل المحافظة على البيئة | المرسا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4287" y="2313160"/>
            <a:ext cx="6000750" cy="285750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11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2366" y="683664"/>
            <a:ext cx="2461189" cy="431088"/>
          </a:xfrm>
          <a:ln>
            <a:noFill/>
          </a:ln>
          <a:effectLst>
            <a:outerShdw blurRad="44450" dist="27940" dir="5400000" algn="ctr">
              <a:srgbClr val="000000">
                <a:alpha val="32000"/>
              </a:srgbClr>
            </a:outerShdw>
          </a:effectLst>
          <a:scene3d>
            <a:camera prst="obliqueBottomRight"/>
            <a:lightRig rig="balanced" dir="t">
              <a:rot lat="0" lon="0" rev="8700000"/>
            </a:lightRig>
          </a:scene3d>
          <a:sp3d>
            <a:bevelT w="190500" h="38100"/>
          </a:sp3d>
        </p:spPr>
        <p:txBody>
          <a:bodyPr>
            <a:noAutofit/>
          </a:bodyPr>
          <a:lstStyle/>
          <a:p>
            <a:pPr algn="r" rtl="1"/>
            <a:r>
              <a:rPr lang="ar-JO" sz="4000" b="1" dirty="0" smtClean="0">
                <a:latin typeface="Calibri" panose="020F0502020204030204" pitchFamily="34" charset="0"/>
                <a:cs typeface="Calibri" panose="020F0502020204030204" pitchFamily="34" charset="0"/>
              </a:rPr>
              <a:t>أنواع التلوث</a:t>
            </a:r>
            <a:endParaRPr lang="en-US" sz="4000" b="1" dirty="0">
              <a:latin typeface="Calibri" panose="020F0502020204030204" pitchFamily="34" charset="0"/>
              <a:cs typeface="Calibri" panose="020F0502020204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52430128"/>
              </p:ext>
            </p:extLst>
          </p:nvPr>
        </p:nvGraphicFramePr>
        <p:xfrm>
          <a:off x="3776663" y="939800"/>
          <a:ext cx="5181600" cy="541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37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9795" y="360630"/>
            <a:ext cx="3505199" cy="976312"/>
          </a:xfrm>
          <a:effectLst>
            <a:outerShdw blurRad="50800" dist="38100" dir="5400000" algn="t" rotWithShape="0">
              <a:prstClr val="black">
                <a:alpha val="40000"/>
              </a:prstClr>
            </a:outerShdw>
          </a:effectLst>
        </p:spPr>
        <p:txBody>
          <a:bodyPr>
            <a:normAutofit/>
          </a:bodyPr>
          <a:lstStyle/>
          <a:p>
            <a:pPr algn="ctr"/>
            <a:r>
              <a:rPr lang="ar-JO" sz="4000" b="1" dirty="0">
                <a:latin typeface="Calibri" panose="020F0502020204030204" pitchFamily="34" charset="0"/>
                <a:cs typeface="Calibri" panose="020F0502020204030204" pitchFamily="34" charset="0"/>
              </a:rPr>
              <a:t>أسباب تلوث </a:t>
            </a:r>
            <a:r>
              <a:rPr lang="ar-JO" sz="4000" b="1" dirty="0" smtClean="0">
                <a:latin typeface="Calibri" panose="020F0502020204030204" pitchFamily="34" charset="0"/>
                <a:cs typeface="Calibri" panose="020F0502020204030204" pitchFamily="34" charset="0"/>
              </a:rPr>
              <a:t>البيئة </a:t>
            </a:r>
            <a:endParaRPr lang="en-US" sz="4000" b="1" dirty="0">
              <a:latin typeface="Calibri" panose="020F0502020204030204" pitchFamily="34" charset="0"/>
              <a:cs typeface="Calibri" panose="020F0502020204030204" pitchFamily="34" charset="0"/>
            </a:endParaRPr>
          </a:p>
        </p:txBody>
      </p:sp>
      <p:graphicFrame>
        <p:nvGraphicFramePr>
          <p:cNvPr id="20" name="Content Placeholder 19"/>
          <p:cNvGraphicFramePr>
            <a:graphicFrameLocks noGrp="1"/>
          </p:cNvGraphicFramePr>
          <p:nvPr>
            <p:ph idx="1"/>
            <p:extLst>
              <p:ext uri="{D42A27DB-BD31-4B8C-83A1-F6EECF244321}">
                <p14:modId xmlns:p14="http://schemas.microsoft.com/office/powerpoint/2010/main" val="679929141"/>
              </p:ext>
            </p:extLst>
          </p:nvPr>
        </p:nvGraphicFramePr>
        <p:xfrm>
          <a:off x="1725830" y="0"/>
          <a:ext cx="629743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half" idx="2"/>
          </p:nvPr>
        </p:nvSpPr>
        <p:spPr>
          <a:xfrm>
            <a:off x="8109795" y="1846441"/>
            <a:ext cx="3505199" cy="2228254"/>
          </a:xfrm>
        </p:spPr>
        <p:txBody>
          <a:bodyPr>
            <a:normAutofit/>
          </a:bodyPr>
          <a:lstStyle/>
          <a:p>
            <a:pPr algn="just" rtl="1"/>
            <a:r>
              <a:rPr lang="ar-JO" sz="1800" b="1" dirty="0">
                <a:latin typeface="Calibri" panose="020F0502020204030204" pitchFamily="34" charset="0"/>
                <a:cs typeface="Calibri" panose="020F0502020204030204" pitchFamily="34" charset="0"/>
              </a:rPr>
              <a:t>من أكثر الأسباب التي تؤدي إلى تلوث البيئة هو الإشعاع الذي يحدث في الأرض، ولا يمكن رؤيته نهائي ولكنه يدخل في الكائنات الحية، ويدخل في جسم الإنسان ويؤثر عليه تأثير سلبي، وهذا الإشعاع يعتبر من أكثر الملوثات البيئة.</a:t>
            </a:r>
            <a:endParaRPr lang="en-US" sz="1800" b="1" dirty="0">
              <a:latin typeface="Calibri" panose="020F0502020204030204" pitchFamily="34" charset="0"/>
              <a:cs typeface="Calibri" panose="020F0502020204030204" pitchFamily="34" charset="0"/>
            </a:endParaRPr>
          </a:p>
        </p:txBody>
      </p:sp>
      <p:grpSp>
        <p:nvGrpSpPr>
          <p:cNvPr id="21" name="Group 20"/>
          <p:cNvGrpSpPr/>
          <p:nvPr/>
        </p:nvGrpSpPr>
        <p:grpSpPr>
          <a:xfrm>
            <a:off x="1703321" y="5205426"/>
            <a:ext cx="10074952" cy="1515980"/>
            <a:chOff x="1779" y="2074039"/>
            <a:chExt cx="2764997" cy="2503593"/>
          </a:xfrm>
        </p:grpSpPr>
        <p:sp>
          <p:nvSpPr>
            <p:cNvPr id="22" name="Rounded Rectangle 21"/>
            <p:cNvSpPr/>
            <p:nvPr/>
          </p:nvSpPr>
          <p:spPr>
            <a:xfrm>
              <a:off x="1779" y="2074039"/>
              <a:ext cx="2764997" cy="2503593"/>
            </a:xfrm>
            <a:prstGeom prst="roundRect">
              <a:avLst>
                <a:gd name="adj" fmla="val 10000"/>
              </a:avLst>
            </a:prstGeom>
          </p:spPr>
          <p:style>
            <a:lnRef idx="1">
              <a:schemeClr val="accent5">
                <a:alpha val="90000"/>
                <a:hueOff val="0"/>
                <a:satOff val="0"/>
                <a:lumOff val="0"/>
                <a:alphaOff val="0"/>
              </a:schemeClr>
            </a:lnRef>
            <a:fillRef idx="1">
              <a:schemeClr val="lt1">
                <a:alpha val="90000"/>
                <a:tint val="40000"/>
                <a:hueOff val="0"/>
                <a:satOff val="0"/>
                <a:lumOff val="0"/>
                <a:alphaOff val="0"/>
              </a:schemeClr>
            </a:fillRef>
            <a:effectRef idx="2">
              <a:schemeClr val="lt1">
                <a:alpha val="90000"/>
                <a:tint val="40000"/>
                <a:hueOff val="0"/>
                <a:satOff val="0"/>
                <a:lumOff val="0"/>
                <a:alphaOff val="0"/>
              </a:schemeClr>
            </a:effectRef>
            <a:fontRef idx="minor">
              <a:schemeClr val="dk1">
                <a:hueOff val="0"/>
                <a:satOff val="0"/>
                <a:lumOff val="0"/>
                <a:alphaOff val="0"/>
              </a:schemeClr>
            </a:fontRef>
          </p:style>
        </p:sp>
        <p:sp>
          <p:nvSpPr>
            <p:cNvPr id="23" name="Rounded Rectangle 4"/>
            <p:cNvSpPr/>
            <p:nvPr/>
          </p:nvSpPr>
          <p:spPr>
            <a:xfrm>
              <a:off x="75107" y="2145410"/>
              <a:ext cx="2618341" cy="23588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20320" rIns="20320" bIns="20320" numCol="1" spcCol="1270" anchor="ctr" anchorCtr="0">
              <a:noAutofit/>
            </a:bodyPr>
            <a:lstStyle/>
            <a:p>
              <a:pPr lvl="0" algn="just" defTabSz="711200" rtl="1">
                <a:lnSpc>
                  <a:spcPct val="90000"/>
                </a:lnSpc>
                <a:spcBef>
                  <a:spcPct val="0"/>
                </a:spcBef>
                <a:spcAft>
                  <a:spcPct val="35000"/>
                </a:spcAft>
              </a:pPr>
              <a:r>
                <a:rPr lang="ar-JO" sz="1600" dirty="0">
                  <a:latin typeface="Calibri" panose="020F0502020204030204" pitchFamily="34" charset="0"/>
                  <a:cs typeface="Calibri" panose="020F0502020204030204" pitchFamily="34" charset="0"/>
                </a:rPr>
                <a:t>وأيضاً من الملوثات الطبيعية هي البراكين والزلازل، لأن لها تأثير كبير على الأرض وعندما يحدث بركان أو زلزال يحدث الكثير من الدمار، كما ينتج عنها طبقة ضخمة من الرماد ويقوم بتدمير الغلاف الجوي.</a:t>
              </a:r>
            </a:p>
            <a:p>
              <a:pPr lvl="0" algn="just" defTabSz="711200" rtl="1">
                <a:lnSpc>
                  <a:spcPct val="90000"/>
                </a:lnSpc>
                <a:spcBef>
                  <a:spcPct val="0"/>
                </a:spcBef>
                <a:spcAft>
                  <a:spcPct val="35000"/>
                </a:spcAft>
              </a:pPr>
              <a:r>
                <a:rPr lang="ar-JO" sz="1600" dirty="0">
                  <a:latin typeface="Calibri" panose="020F0502020204030204" pitchFamily="34" charset="0"/>
                  <a:cs typeface="Calibri" panose="020F0502020204030204" pitchFamily="34" charset="0"/>
                </a:rPr>
                <a:t>وكثرة استخدام المبيدات الحشرية والمواد الكيميائية المختلفة تجعل التربة غير صالحة للزراعة ولا تصلح حتى لأي استخدام آخر.</a:t>
              </a:r>
            </a:p>
            <a:p>
              <a:pPr lvl="0" algn="just" defTabSz="711200" rtl="1">
                <a:lnSpc>
                  <a:spcPct val="90000"/>
                </a:lnSpc>
                <a:spcBef>
                  <a:spcPct val="0"/>
                </a:spcBef>
                <a:spcAft>
                  <a:spcPct val="35000"/>
                </a:spcAft>
              </a:pPr>
              <a:r>
                <a:rPr lang="ar-JO" sz="1600" dirty="0">
                  <a:latin typeface="Calibri" panose="020F0502020204030204" pitchFamily="34" charset="0"/>
                  <a:cs typeface="Calibri" panose="020F0502020204030204" pitchFamily="34" charset="0"/>
                </a:rPr>
                <a:t>وفي بعض الدول يقوموا بتجميع النفايات في وادي فارغ لا يوجد به أحد ويحرقوها، وهذا الأمر خطر على البيئة، كما أن له تأثير سلبي بالغ على الأشخاص الذين يعيشون في مناطق قريبة من هذه المنطقة.</a:t>
              </a:r>
              <a:endParaRPr lang="en-US" sz="1600" kern="12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70699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25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00203" y="442997"/>
            <a:ext cx="3096124" cy="695992"/>
          </a:xfrm>
          <a:effectLst>
            <a:outerShdw blurRad="50800" dist="38100" dir="2700000" algn="tl" rotWithShape="0">
              <a:prstClr val="black">
                <a:alpha val="40000"/>
              </a:prstClr>
            </a:outerShdw>
          </a:effectLst>
        </p:spPr>
        <p:txBody>
          <a:bodyPr>
            <a:normAutofit fontScale="90000"/>
          </a:bodyPr>
          <a:lstStyle/>
          <a:p>
            <a:r>
              <a:rPr lang="ar-JO" sz="4000" b="1" dirty="0">
                <a:latin typeface="Calibri" panose="020F0502020204030204" pitchFamily="34" charset="0"/>
                <a:cs typeface="Calibri" panose="020F0502020204030204" pitchFamily="34" charset="0"/>
              </a:rPr>
              <a:t>نتائج التلوث البيئي</a:t>
            </a:r>
            <a:endParaRPr lang="en-US" sz="4000" b="1" dirty="0">
              <a:latin typeface="Calibri" panose="020F0502020204030204" pitchFamily="34" charset="0"/>
              <a:cs typeface="Calibri" panose="020F0502020204030204" pitchFamily="34" charset="0"/>
            </a:endParaRPr>
          </a:p>
        </p:txBody>
      </p:sp>
      <p:sp>
        <p:nvSpPr>
          <p:cNvPr id="4" name="Text Placeholder 3"/>
          <p:cNvSpPr>
            <a:spLocks noGrp="1"/>
          </p:cNvSpPr>
          <p:nvPr>
            <p:ph type="body" sz="half" idx="2"/>
          </p:nvPr>
        </p:nvSpPr>
        <p:spPr>
          <a:xfrm>
            <a:off x="7514377" y="1332707"/>
            <a:ext cx="3881950" cy="1288965"/>
          </a:xfrm>
        </p:spPr>
        <p:txBody>
          <a:bodyPr>
            <a:normAutofit/>
          </a:bodyPr>
          <a:lstStyle/>
          <a:p>
            <a:pPr algn="just" rtl="1"/>
            <a:r>
              <a:rPr lang="ar-JO" sz="1600" dirty="0">
                <a:latin typeface="Calibri" panose="020F0502020204030204" pitchFamily="34" charset="0"/>
                <a:cs typeface="Calibri" panose="020F0502020204030204" pitchFamily="34" charset="0"/>
              </a:rPr>
              <a:t>إن التلوث البيئي له العديد من الأضرار على كلاً من الإنسان والنباتات والحيوان فإنه يسبب تشوه الأجنة، إضافةً إلى أنه يعمل على نشر المرض، كما يؤدي إلى انقراض بعض النباتات والحيوانات المختلفة.</a:t>
            </a:r>
            <a:endParaRPr lang="en-US" sz="1600" dirty="0">
              <a:latin typeface="Calibri" panose="020F0502020204030204" pitchFamily="34" charset="0"/>
              <a:cs typeface="Calibri" panose="020F0502020204030204" pitchFamily="34" charset="0"/>
            </a:endParaRPr>
          </a:p>
        </p:txBody>
      </p:sp>
      <p:sp>
        <p:nvSpPr>
          <p:cNvPr id="5" name="Title 1"/>
          <p:cNvSpPr txBox="1">
            <a:spLocks/>
          </p:cNvSpPr>
          <p:nvPr/>
        </p:nvSpPr>
        <p:spPr>
          <a:xfrm>
            <a:off x="8073310" y="2657886"/>
            <a:ext cx="3402515" cy="586832"/>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fontScale="67500" lnSpcReduction="20000"/>
          </a:bodyPr>
          <a:lstStyle>
            <a:lvl1pPr algn="l" defTabSz="457200" rtl="0" eaLnBrk="1" latinLnBrk="0" hangingPunct="1">
              <a:spcBef>
                <a:spcPct val="0"/>
              </a:spcBef>
              <a:buNone/>
              <a:defRPr sz="20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r-JO" sz="4000" b="1" dirty="0">
                <a:latin typeface="Calibri" panose="020F0502020204030204" pitchFamily="34" charset="0"/>
                <a:cs typeface="Calibri" panose="020F0502020204030204" pitchFamily="34" charset="0"/>
              </a:rPr>
              <a:t>أهمية المحافظة على البيئة</a:t>
            </a:r>
          </a:p>
        </p:txBody>
      </p:sp>
      <p:sp>
        <p:nvSpPr>
          <p:cNvPr id="6" name="Text Placeholder 3"/>
          <p:cNvSpPr txBox="1">
            <a:spLocks/>
          </p:cNvSpPr>
          <p:nvPr/>
        </p:nvSpPr>
        <p:spPr>
          <a:xfrm>
            <a:off x="7248729" y="3351972"/>
            <a:ext cx="4227096" cy="2965365"/>
          </a:xfrm>
          <a:prstGeom prst="rect">
            <a:avLst/>
          </a:prstGeom>
        </p:spPr>
        <p:txBody>
          <a:bodyPr vert="horz" lIns="91440" tIns="45720" rIns="91440" bIns="45720" rtlCol="0">
            <a:noAutofit/>
          </a:bodyPr>
          <a:lstStyle>
            <a:lvl1pPr marL="0" indent="0" algn="l" defTabSz="457200" rtl="0" eaLnBrk="1" latinLnBrk="0" hangingPunct="1">
              <a:spcBef>
                <a:spcPts val="1000"/>
              </a:spcBef>
              <a:spcAft>
                <a:spcPts val="0"/>
              </a:spcAft>
              <a:buClr>
                <a:schemeClr val="accent1"/>
              </a:buClr>
              <a:buFont typeface="Wingdings 3" charset="2"/>
              <a:buNone/>
              <a:defRPr sz="14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20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00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9pPr>
          </a:lstStyle>
          <a:p>
            <a:pPr algn="just" rtl="1"/>
            <a:r>
              <a:rPr lang="ar-JO" sz="1600" dirty="0">
                <a:latin typeface="Calibri" panose="020F0502020204030204" pitchFamily="34" charset="0"/>
                <a:cs typeface="Calibri" panose="020F0502020204030204" pitchFamily="34" charset="0"/>
              </a:rPr>
              <a:t>الكثير من الملوثات التي تحدث في البيئة ينتج عنها حدوث خلل في مكونات البيئة الأساسية وهم (الماء، والتربة، والهواء).</a:t>
            </a:r>
          </a:p>
          <a:p>
            <a:pPr algn="just" rtl="1"/>
            <a:r>
              <a:rPr lang="ar-JO" sz="1600" dirty="0">
                <a:latin typeface="Calibri" panose="020F0502020204030204" pitchFamily="34" charset="0"/>
                <a:cs typeface="Calibri" panose="020F0502020204030204" pitchFamily="34" charset="0"/>
              </a:rPr>
              <a:t>وهذا نتج عنه انقراض الكائنات الحية ليس هذا فقط، بل أن البعض الآخر من الكائنات الحية أصبح مهدد بالانقراض.</a:t>
            </a:r>
          </a:p>
          <a:p>
            <a:pPr algn="just" rtl="1"/>
            <a:r>
              <a:rPr lang="ar-JO" sz="1600" dirty="0">
                <a:latin typeface="Calibri" panose="020F0502020204030204" pitchFamily="34" charset="0"/>
                <a:cs typeface="Calibri" panose="020F0502020204030204" pitchFamily="34" charset="0"/>
              </a:rPr>
              <a:t>وانقراض هذه الكائنات أدى إلى حدوث خلل في المنظومة البيئة.</a:t>
            </a:r>
          </a:p>
          <a:p>
            <a:pPr algn="just" rtl="1"/>
            <a:r>
              <a:rPr lang="ar-JO" sz="1600" dirty="0">
                <a:latin typeface="Calibri" panose="020F0502020204030204" pitchFamily="34" charset="0"/>
                <a:cs typeface="Calibri" panose="020F0502020204030204" pitchFamily="34" charset="0"/>
              </a:rPr>
              <a:t>وذلك لأن كل حيوان في البيئة له دور فعندما ينقرض حيوان أو حتى نبات، فإن هذا يكون له تأثير سيء جداً على البيئة ويكون التأثير الأكبر بسببه على الإنسان، لهذا السبب على كل إنسان يعيش على هذه الأرض أن يحافظ على البيئة بشكل كبير ولا يعرضها للخطر</a:t>
            </a:r>
            <a:r>
              <a:rPr lang="ar-JO" sz="1600" dirty="0" smtClean="0">
                <a:latin typeface="Calibri" panose="020F0502020204030204" pitchFamily="34" charset="0"/>
                <a:cs typeface="Calibri" panose="020F0502020204030204" pitchFamily="34" charset="0"/>
              </a:rPr>
              <a:t>.</a:t>
            </a:r>
            <a:endParaRPr lang="ar-JO" sz="1600" dirty="0">
              <a:latin typeface="Calibri" panose="020F0502020204030204" pitchFamily="34" charset="0"/>
              <a:cs typeface="Calibri" panose="020F0502020204030204" pitchFamily="34" charset="0"/>
            </a:endParaRPr>
          </a:p>
        </p:txBody>
      </p:sp>
      <p:sp>
        <p:nvSpPr>
          <p:cNvPr id="7" name="Title 1"/>
          <p:cNvSpPr txBox="1">
            <a:spLocks/>
          </p:cNvSpPr>
          <p:nvPr/>
        </p:nvSpPr>
        <p:spPr>
          <a:xfrm>
            <a:off x="2707542" y="243821"/>
            <a:ext cx="4161338" cy="649705"/>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fontScale="82500" lnSpcReduction="10000"/>
          </a:bodyPr>
          <a:lstStyle>
            <a:lvl1pPr algn="l" defTabSz="457200" rtl="0" eaLnBrk="1" latinLnBrk="0" hangingPunct="1">
              <a:spcBef>
                <a:spcPct val="0"/>
              </a:spcBef>
              <a:buNone/>
              <a:defRPr sz="20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r-JO" sz="4000" b="1" dirty="0">
                <a:latin typeface="Calibri" panose="020F0502020204030204" pitchFamily="34" charset="0"/>
                <a:cs typeface="Calibri" panose="020F0502020204030204" pitchFamily="34" charset="0"/>
              </a:rPr>
              <a:t>كيفية المحافظة على </a:t>
            </a:r>
            <a:r>
              <a:rPr lang="ar-JO" sz="4000" b="1" dirty="0" smtClean="0">
                <a:latin typeface="Calibri" panose="020F0502020204030204" pitchFamily="34" charset="0"/>
                <a:cs typeface="Calibri" panose="020F0502020204030204" pitchFamily="34" charset="0"/>
              </a:rPr>
              <a:t>البيئة</a:t>
            </a:r>
            <a:endParaRPr lang="ar-JO" sz="4000" b="1" dirty="0">
              <a:latin typeface="Calibri" panose="020F0502020204030204" pitchFamily="34" charset="0"/>
              <a:cs typeface="Calibri" panose="020F0502020204030204" pitchFamily="34" charset="0"/>
            </a:endParaRPr>
          </a:p>
        </p:txBody>
      </p:sp>
      <p:sp>
        <p:nvSpPr>
          <p:cNvPr id="8" name="Text Placeholder 3"/>
          <p:cNvSpPr txBox="1">
            <a:spLocks/>
          </p:cNvSpPr>
          <p:nvPr/>
        </p:nvSpPr>
        <p:spPr>
          <a:xfrm>
            <a:off x="1738265" y="1016095"/>
            <a:ext cx="4961299" cy="4870930"/>
          </a:xfrm>
          <a:prstGeom prst="rect">
            <a:avLst/>
          </a:prstGeom>
        </p:spPr>
        <p:txBody>
          <a:bodyPr vert="horz" lIns="91440" tIns="45720" rIns="91440" bIns="45720" rtlCol="0">
            <a:noAutofit/>
          </a:bodyPr>
          <a:lstStyle>
            <a:lvl1pPr marL="0" indent="0" algn="l" defTabSz="457200" rtl="0" eaLnBrk="1" latinLnBrk="0" hangingPunct="1">
              <a:spcBef>
                <a:spcPts val="1000"/>
              </a:spcBef>
              <a:spcAft>
                <a:spcPts val="0"/>
              </a:spcAft>
              <a:buClr>
                <a:schemeClr val="accent1"/>
              </a:buClr>
              <a:buFont typeface="Wingdings 3" charset="2"/>
              <a:buNone/>
              <a:defRPr sz="14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20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00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9pPr>
          </a:lstStyle>
          <a:p>
            <a:pPr algn="just" rtl="1"/>
            <a:r>
              <a:rPr lang="ar-JO" sz="1600" dirty="0">
                <a:latin typeface="Calibri" panose="020F0502020204030204" pitchFamily="34" charset="0"/>
                <a:cs typeface="Calibri" panose="020F0502020204030204" pitchFamily="34" charset="0"/>
              </a:rPr>
              <a:t>يجب على كل فرد منا أن يهتم بنظافته الشخصية جيداً ويهتم بنظافة منزله الذي يعيش به.</a:t>
            </a:r>
          </a:p>
          <a:p>
            <a:pPr algn="just" rtl="1"/>
            <a:r>
              <a:rPr lang="ar-JO" sz="1600" dirty="0">
                <a:latin typeface="Calibri" panose="020F0502020204030204" pitchFamily="34" charset="0"/>
                <a:cs typeface="Calibri" panose="020F0502020204030204" pitchFamily="34" charset="0"/>
              </a:rPr>
              <a:t>كما يجب عليه أن يهتم بالبيئة كلها، حيث أن البيئة تعتبر وحدة مترابطة مع بعضها البعض.</a:t>
            </a:r>
          </a:p>
          <a:p>
            <a:pPr algn="just" rtl="1"/>
            <a:r>
              <a:rPr lang="ar-JO" sz="1600" dirty="0">
                <a:latin typeface="Calibri" panose="020F0502020204030204" pitchFamily="34" charset="0"/>
                <a:cs typeface="Calibri" panose="020F0502020204030204" pitchFamily="34" charset="0"/>
              </a:rPr>
              <a:t>ويجب على المزارعين عدم استخدام الكيماويات أو على الأقل التقليل منها.</a:t>
            </a:r>
          </a:p>
          <a:p>
            <a:pPr algn="just" rtl="1"/>
            <a:r>
              <a:rPr lang="ar-JO" sz="1600" dirty="0">
                <a:latin typeface="Calibri" panose="020F0502020204030204" pitchFamily="34" charset="0"/>
                <a:cs typeface="Calibri" panose="020F0502020204030204" pitchFamily="34" charset="0"/>
              </a:rPr>
              <a:t>لأنها في نهاية الأمر سوف تدخل إلى جسم الإنسان وسوف تضره.</a:t>
            </a:r>
          </a:p>
          <a:p>
            <a:pPr algn="just" rtl="1"/>
            <a:r>
              <a:rPr lang="ar-JO" sz="1600" dirty="0">
                <a:latin typeface="Calibri" panose="020F0502020204030204" pitchFamily="34" charset="0"/>
                <a:cs typeface="Calibri" panose="020F0502020204030204" pitchFamily="34" charset="0"/>
              </a:rPr>
              <a:t>كما يجب استغلال الأماكن ذات المساحة الواسعة والزراعة بها.</a:t>
            </a:r>
          </a:p>
          <a:p>
            <a:pPr algn="just" rtl="1"/>
            <a:r>
              <a:rPr lang="ar-JO" sz="1600" dirty="0">
                <a:latin typeface="Calibri" panose="020F0502020204030204" pitchFamily="34" charset="0"/>
                <a:cs typeface="Calibri" panose="020F0502020204030204" pitchFamily="34" charset="0"/>
              </a:rPr>
              <a:t>كما يجب القضاء الزحف العمراني الذي يؤدي إلى القضاء على الكائنات الحية.</a:t>
            </a:r>
          </a:p>
          <a:p>
            <a:pPr algn="just" rtl="1"/>
            <a:r>
              <a:rPr lang="ar-JO" sz="1600" dirty="0">
                <a:latin typeface="Calibri" panose="020F0502020204030204" pitchFamily="34" charset="0"/>
                <a:cs typeface="Calibri" panose="020F0502020204030204" pitchFamily="34" charset="0"/>
              </a:rPr>
              <a:t>ويقضي على الحيوانات التي كانت تتخذ الأشجار ملجأ لها.</a:t>
            </a:r>
          </a:p>
          <a:p>
            <a:pPr algn="just" rtl="1"/>
            <a:r>
              <a:rPr lang="ar-JO" sz="1600" dirty="0">
                <a:latin typeface="Calibri" panose="020F0502020204030204" pitchFamily="34" charset="0"/>
                <a:cs typeface="Calibri" panose="020F0502020204030204" pitchFamily="34" charset="0"/>
              </a:rPr>
              <a:t>وكما يجب تغير طريقة حرق المخلفات الصلبة والسائلة.</a:t>
            </a:r>
          </a:p>
          <a:p>
            <a:pPr algn="just" rtl="1"/>
            <a:r>
              <a:rPr lang="ar-JO" sz="1600" dirty="0">
                <a:latin typeface="Calibri" panose="020F0502020204030204" pitchFamily="34" charset="0"/>
                <a:cs typeface="Calibri" panose="020F0502020204030204" pitchFamily="34" charset="0"/>
              </a:rPr>
              <a:t>والتي تسبب ضرر على البيئة وعلى الإنسان بشكل كبير والتفكير في حل جديد للتخلص من النفايات دون عملية الحرق.</a:t>
            </a:r>
          </a:p>
          <a:p>
            <a:pPr algn="just" rtl="1"/>
            <a:r>
              <a:rPr lang="ar-JO" sz="1600" dirty="0">
                <a:latin typeface="Calibri" panose="020F0502020204030204" pitchFamily="34" charset="0"/>
                <a:cs typeface="Calibri" panose="020F0502020204030204" pitchFamily="34" charset="0"/>
              </a:rPr>
              <a:t>كما يجب على القادرين أن يقوموا بتنظيم حملات كبيرة لتوعية الناس على أهمية المحافظة على البيئة.</a:t>
            </a:r>
          </a:p>
          <a:p>
            <a:pPr algn="just" rtl="1"/>
            <a:r>
              <a:rPr lang="ar-JO" sz="1600" dirty="0">
                <a:latin typeface="Calibri" panose="020F0502020204030204" pitchFamily="34" charset="0"/>
                <a:cs typeface="Calibri" panose="020F0502020204030204" pitchFamily="34" charset="0"/>
              </a:rPr>
              <a:t>ويجب أن تتم هذه الحملة في جميع البلاد، بالإضافة إلى توضيح للطلاب في المدارس أهمية البيئة.</a:t>
            </a:r>
          </a:p>
        </p:txBody>
      </p:sp>
    </p:spTree>
    <p:extLst>
      <p:ext uri="{BB962C8B-B14F-4D97-AF65-F5344CB8AC3E}">
        <p14:creationId xmlns:p14="http://schemas.microsoft.com/office/powerpoint/2010/main" val="1902219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02232" y="3930315"/>
            <a:ext cx="4379497" cy="449179"/>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fontScale="97500"/>
          </a:bodyPr>
          <a:lstStyle>
            <a:lvl1pPr algn="l" defTabSz="457200" rtl="0" eaLnBrk="1" latinLnBrk="0" hangingPunct="1">
              <a:spcBef>
                <a:spcPct val="0"/>
              </a:spcBef>
              <a:buNone/>
              <a:defRPr sz="20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JO" b="1" dirty="0">
                <a:latin typeface="Calibri" panose="020F0502020204030204" pitchFamily="34" charset="0"/>
                <a:cs typeface="Calibri" panose="020F0502020204030204" pitchFamily="34" charset="0"/>
              </a:rPr>
              <a:t>وأهم الطرق التي يجب إتباعها </a:t>
            </a:r>
            <a:r>
              <a:rPr lang="ar-JO" b="1" dirty="0" smtClean="0">
                <a:latin typeface="Calibri" panose="020F0502020204030204" pitchFamily="34" charset="0"/>
                <a:cs typeface="Calibri" panose="020F0502020204030204" pitchFamily="34" charset="0"/>
              </a:rPr>
              <a:t>للحفاظ </a:t>
            </a:r>
            <a:r>
              <a:rPr lang="ar-JO" b="1" dirty="0">
                <a:latin typeface="Calibri" panose="020F0502020204030204" pitchFamily="34" charset="0"/>
                <a:cs typeface="Calibri" panose="020F0502020204030204" pitchFamily="34" charset="0"/>
              </a:rPr>
              <a:t>على </a:t>
            </a:r>
            <a:r>
              <a:rPr lang="ar-JO" b="1" dirty="0" smtClean="0">
                <a:latin typeface="Calibri" panose="020F0502020204030204" pitchFamily="34" charset="0"/>
                <a:cs typeface="Calibri" panose="020F0502020204030204" pitchFamily="34" charset="0"/>
              </a:rPr>
              <a:t>البيئة</a:t>
            </a:r>
            <a:endParaRPr lang="ar-JO" b="1" dirty="0">
              <a:latin typeface="Calibri" panose="020F0502020204030204" pitchFamily="34" charset="0"/>
              <a:cs typeface="Calibri" panose="020F0502020204030204" pitchFamily="34" charset="0"/>
            </a:endParaRPr>
          </a:p>
        </p:txBody>
      </p:sp>
      <p:sp>
        <p:nvSpPr>
          <p:cNvPr id="6" name="Text Placeholder 3"/>
          <p:cNvSpPr txBox="1">
            <a:spLocks/>
          </p:cNvSpPr>
          <p:nvPr/>
        </p:nvSpPr>
        <p:spPr>
          <a:xfrm>
            <a:off x="1628274" y="288758"/>
            <a:ext cx="5285873" cy="6160168"/>
          </a:xfrm>
          <a:prstGeom prst="rect">
            <a:avLst/>
          </a:prstGeom>
        </p:spPr>
        <p:txBody>
          <a:bodyPr vert="horz" lIns="91440" tIns="45720" rIns="91440" bIns="45720" rtlCol="0">
            <a:noAutofit/>
          </a:bodyPr>
          <a:lstStyle>
            <a:lvl1pPr marL="0" indent="0" algn="l" defTabSz="457200" rtl="0" eaLnBrk="1" latinLnBrk="0" hangingPunct="1">
              <a:spcBef>
                <a:spcPts val="1000"/>
              </a:spcBef>
              <a:spcAft>
                <a:spcPts val="0"/>
              </a:spcAft>
              <a:buClr>
                <a:schemeClr val="accent1"/>
              </a:buClr>
              <a:buFont typeface="Wingdings 3" charset="2"/>
              <a:buNone/>
              <a:defRPr sz="14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20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00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9pPr>
          </a:lstStyle>
          <a:p>
            <a:pPr algn="r"/>
            <a:r>
              <a:rPr lang="ar-JO" sz="1800" b="1" u="sng" dirty="0">
                <a:latin typeface="Calibri" panose="020F0502020204030204" pitchFamily="34" charset="0"/>
                <a:cs typeface="Calibri" panose="020F0502020204030204" pitchFamily="34" charset="0"/>
              </a:rPr>
              <a:t>على مستوى </a:t>
            </a:r>
            <a:r>
              <a:rPr lang="ar-JO" sz="1800" b="1" u="sng" dirty="0" smtClean="0">
                <a:latin typeface="Calibri" panose="020F0502020204030204" pitchFamily="34" charset="0"/>
                <a:cs typeface="Calibri" panose="020F0502020204030204" pitchFamily="34" charset="0"/>
              </a:rPr>
              <a:t>الفرد</a:t>
            </a:r>
          </a:p>
          <a:p>
            <a:pPr algn="justLow" rtl="1"/>
            <a:r>
              <a:rPr lang="ar-JO" sz="1600" dirty="0" smtClean="0">
                <a:latin typeface="Calibri" panose="020F0502020204030204" pitchFamily="34" charset="0"/>
                <a:cs typeface="Calibri" panose="020F0502020204030204" pitchFamily="34" charset="0"/>
              </a:rPr>
              <a:t>من </a:t>
            </a:r>
            <a:r>
              <a:rPr lang="ar-JO" sz="1600" dirty="0">
                <a:latin typeface="Calibri" panose="020F0502020204030204" pitchFamily="34" charset="0"/>
                <a:cs typeface="Calibri" panose="020F0502020204030204" pitchFamily="34" charset="0"/>
              </a:rPr>
              <a:t>الإجراءات التي يُفضل اتباعها على مستوى الفرد للحفاظ على البيئة ما </a:t>
            </a:r>
            <a:r>
              <a:rPr lang="ar-JO" sz="1600" dirty="0" smtClean="0">
                <a:latin typeface="Calibri" panose="020F0502020204030204" pitchFamily="34" charset="0"/>
                <a:cs typeface="Calibri" panose="020F0502020204030204" pitchFamily="34" charset="0"/>
              </a:rPr>
              <a:t>يأتي:</a:t>
            </a:r>
          </a:p>
          <a:p>
            <a:pPr algn="justLow" rtl="1"/>
            <a:r>
              <a:rPr lang="ar-JO" sz="1600" dirty="0" smtClean="0">
                <a:latin typeface="Calibri" panose="020F0502020204030204" pitchFamily="34" charset="0"/>
                <a:cs typeface="Calibri" panose="020F0502020204030204" pitchFamily="34" charset="0"/>
              </a:rPr>
              <a:t>إن </a:t>
            </a:r>
            <a:r>
              <a:rPr lang="ar-JO" sz="1600" dirty="0">
                <a:latin typeface="Calibri" panose="020F0502020204030204" pitchFamily="34" charset="0"/>
                <a:cs typeface="Calibri" panose="020F0502020204030204" pitchFamily="34" charset="0"/>
              </a:rPr>
              <a:t>البيئة هي المكان الذي يعيش فيه الكائنات الحية سواء النباتات أو الحيوانات أو الإنسان، ويجب علينا أن نحافظ على البيئة حتى نتمكن من المحافظة على الكائنات الحية التي تعيش بها، كما أن التلوث البيئي ينقسم إلى ثلاثة أقسام التربة والماء والهواء.</a:t>
            </a:r>
          </a:p>
          <a:p>
            <a:pPr algn="justLow" rtl="1"/>
            <a:r>
              <a:rPr lang="ar-JO" sz="1600" dirty="0" smtClean="0">
                <a:latin typeface="Calibri" panose="020F0502020204030204" pitchFamily="34" charset="0"/>
                <a:cs typeface="Calibri" panose="020F0502020204030204" pitchFamily="34" charset="0"/>
              </a:rPr>
              <a:t>يجب علينا أن نحافظ </a:t>
            </a:r>
            <a:r>
              <a:rPr lang="ar-JO" sz="1600" dirty="0">
                <a:latin typeface="Calibri" panose="020F0502020204030204" pitchFamily="34" charset="0"/>
                <a:cs typeface="Calibri" panose="020F0502020204030204" pitchFamily="34" charset="0"/>
              </a:rPr>
              <a:t>على البيئة حيث أن أي تلوث يحدث في البيئة وأي خلل يحدث بها يؤدي إلى انقراض بعض الكائنات الحية، وهذا الانقراض ينتج عنه حدوث خلل في المنظومة البيئة، لأن كل حيوان له دور، لهذا السبب يجب علينا الحفاظ على البيئة</a:t>
            </a:r>
            <a:r>
              <a:rPr lang="ar-JO" sz="1600" dirty="0" smtClean="0">
                <a:latin typeface="Calibri" panose="020F0502020204030204" pitchFamily="34" charset="0"/>
                <a:cs typeface="Calibri" panose="020F0502020204030204" pitchFamily="34" charset="0"/>
              </a:rPr>
              <a:t>.</a:t>
            </a:r>
            <a:endParaRPr lang="en-US" sz="1600" dirty="0" smtClean="0">
              <a:latin typeface="Calibri" panose="020F0502020204030204" pitchFamily="34" charset="0"/>
              <a:cs typeface="Calibri" panose="020F0502020204030204" pitchFamily="34" charset="0"/>
            </a:endParaRPr>
          </a:p>
          <a:p>
            <a:pPr marL="285750" indent="-285750" algn="r" rtl="1">
              <a:buFont typeface="Arial" panose="020B0604020202020204" pitchFamily="34" charset="0"/>
              <a:buChar char="•"/>
            </a:pPr>
            <a:r>
              <a:rPr lang="ar-JO" sz="1600" dirty="0">
                <a:latin typeface="Calibri" panose="020F0502020204030204" pitchFamily="34" charset="0"/>
                <a:cs typeface="Calibri" panose="020F0502020204030204" pitchFamily="34" charset="0"/>
              </a:rPr>
              <a:t>تقليل حجم النفايات ...</a:t>
            </a:r>
          </a:p>
          <a:p>
            <a:pPr marL="285750" indent="-285750" algn="r" rtl="1">
              <a:buFont typeface="Arial" panose="020B0604020202020204" pitchFamily="34" charset="0"/>
              <a:buChar char="•"/>
            </a:pPr>
            <a:r>
              <a:rPr lang="ar-JO" sz="1600" dirty="0">
                <a:latin typeface="Calibri" panose="020F0502020204030204" pitchFamily="34" charset="0"/>
                <a:cs typeface="Calibri" panose="020F0502020204030204" pitchFamily="34" charset="0"/>
              </a:rPr>
              <a:t>إعادة الاستخدام، إعادة التدوير ...</a:t>
            </a:r>
          </a:p>
          <a:p>
            <a:pPr marL="285750" indent="-285750" algn="r" rtl="1">
              <a:buFont typeface="Arial" panose="020B0604020202020204" pitchFamily="34" charset="0"/>
              <a:buChar char="•"/>
            </a:pPr>
            <a:r>
              <a:rPr lang="ar-JO" sz="1600" dirty="0">
                <a:latin typeface="Calibri" panose="020F0502020204030204" pitchFamily="34" charset="0"/>
                <a:cs typeface="Calibri" panose="020F0502020204030204" pitchFamily="34" charset="0"/>
              </a:rPr>
              <a:t>الحفاظ على المياه ...</a:t>
            </a:r>
          </a:p>
          <a:p>
            <a:pPr marL="285750" indent="-285750" algn="r" rtl="1">
              <a:buFont typeface="Arial" panose="020B0604020202020204" pitchFamily="34" charset="0"/>
              <a:buChar char="•"/>
            </a:pPr>
            <a:r>
              <a:rPr lang="ar-JO" sz="1600" dirty="0">
                <a:latin typeface="Calibri" panose="020F0502020204030204" pitchFamily="34" charset="0"/>
                <a:cs typeface="Calibri" panose="020F0502020204030204" pitchFamily="34" charset="0"/>
              </a:rPr>
              <a:t>المشي أكثر ...</a:t>
            </a:r>
          </a:p>
          <a:p>
            <a:pPr marL="285750" indent="-285750" algn="r" rtl="1">
              <a:buFont typeface="Arial" panose="020B0604020202020204" pitchFamily="34" charset="0"/>
              <a:buChar char="•"/>
            </a:pPr>
            <a:r>
              <a:rPr lang="ar-JO" sz="1600" dirty="0">
                <a:latin typeface="Calibri" panose="020F0502020204030204" pitchFamily="34" charset="0"/>
                <a:cs typeface="Calibri" panose="020F0502020204030204" pitchFamily="34" charset="0"/>
              </a:rPr>
              <a:t>اختيار المنتجات بحكمة ...</a:t>
            </a:r>
          </a:p>
          <a:p>
            <a:pPr marL="285750" indent="-285750" algn="r" rtl="1">
              <a:buFont typeface="Arial" panose="020B0604020202020204" pitchFamily="34" charset="0"/>
              <a:buChar char="•"/>
            </a:pPr>
            <a:r>
              <a:rPr lang="ar-JO" sz="1600" dirty="0">
                <a:latin typeface="Calibri" panose="020F0502020204030204" pitchFamily="34" charset="0"/>
                <a:cs typeface="Calibri" panose="020F0502020204030204" pitchFamily="34" charset="0"/>
              </a:rPr>
              <a:t>زراعة الأشجار ...</a:t>
            </a:r>
          </a:p>
          <a:p>
            <a:pPr marL="285750" indent="-285750" algn="r" rtl="1">
              <a:buFont typeface="Arial" panose="020B0604020202020204" pitchFamily="34" charset="0"/>
              <a:buChar char="•"/>
            </a:pPr>
            <a:r>
              <a:rPr lang="ar-JO" sz="1600" dirty="0">
                <a:latin typeface="Calibri" panose="020F0502020204030204" pitchFamily="34" charset="0"/>
                <a:cs typeface="Calibri" panose="020F0502020204030204" pitchFamily="34" charset="0"/>
              </a:rPr>
              <a:t>استخدام مصادر الطاقة المتجددة ...</a:t>
            </a:r>
          </a:p>
          <a:p>
            <a:pPr marL="285750" indent="-285750" algn="r" rtl="1">
              <a:buFont typeface="Arial" panose="020B0604020202020204" pitchFamily="34" charset="0"/>
              <a:buChar char="•"/>
            </a:pPr>
            <a:r>
              <a:rPr lang="ar-JO" sz="1600" dirty="0">
                <a:latin typeface="Calibri" panose="020F0502020204030204" pitchFamily="34" charset="0"/>
                <a:cs typeface="Calibri" panose="020F0502020204030204" pitchFamily="34" charset="0"/>
              </a:rPr>
              <a:t>البقاء على </a:t>
            </a:r>
            <a:r>
              <a:rPr lang="ar-JO" sz="1600" dirty="0">
                <a:latin typeface="Calibri" panose="020F0502020204030204" pitchFamily="34" charset="0"/>
                <a:cs typeface="Calibri" panose="020F0502020204030204" pitchFamily="34" charset="0"/>
              </a:rPr>
              <a:t>اطلاع بأحدث الأخبار، والتقارير، والأبحاث عن حالة العالم بيئًا ومناخيًا </a:t>
            </a:r>
            <a:r>
              <a:rPr lang="ar-JO" sz="1600" dirty="0" smtClean="0">
                <a:latin typeface="Calibri" panose="020F0502020204030204" pitchFamily="34" charset="0"/>
                <a:cs typeface="Calibri" panose="020F0502020204030204" pitchFamily="34" charset="0"/>
              </a:rPr>
              <a:t>وحيويًا.</a:t>
            </a:r>
            <a:endParaRPr lang="ar-JO" sz="1600" dirty="0">
              <a:latin typeface="Calibri" panose="020F0502020204030204" pitchFamily="34" charset="0"/>
              <a:cs typeface="Calibri" panose="020F0502020204030204" pitchFamily="34" charset="0"/>
            </a:endParaRPr>
          </a:p>
        </p:txBody>
      </p:sp>
      <p:pic>
        <p:nvPicPr>
          <p:cNvPr id="1026" name="Picture 2" descr="كيفية المحافظة على البيئ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2903" y="475954"/>
            <a:ext cx="4378826" cy="32810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38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9676" y="786063"/>
            <a:ext cx="2905209" cy="524042"/>
          </a:xfrm>
        </p:spPr>
        <p:txBody>
          <a:bodyPr>
            <a:normAutofit fontScale="90000"/>
          </a:bodyPr>
          <a:lstStyle/>
          <a:p>
            <a:r>
              <a:rPr lang="ar-JO" u="sng" dirty="0">
                <a:latin typeface="Calibri" panose="020F0502020204030204" pitchFamily="34" charset="0"/>
                <a:cs typeface="Calibri" panose="020F0502020204030204" pitchFamily="34" charset="0"/>
              </a:rPr>
              <a:t>على مستوى المجتمع </a:t>
            </a:r>
            <a:r>
              <a:rPr lang="ar-JO" u="sng" dirty="0" smtClean="0">
                <a:latin typeface="Calibri" panose="020F0502020204030204" pitchFamily="34" charset="0"/>
                <a:cs typeface="Calibri" panose="020F0502020204030204" pitchFamily="34" charset="0"/>
              </a:rPr>
              <a:t>والحكومات</a:t>
            </a:r>
            <a:endParaRPr lang="en-US" u="sng" dirty="0">
              <a:latin typeface="Calibri" panose="020F0502020204030204" pitchFamily="34" charset="0"/>
              <a:cs typeface="Calibri" panose="020F0502020204030204" pitchFamily="34" charset="0"/>
            </a:endParaRPr>
          </a:p>
        </p:txBody>
      </p:sp>
      <p:sp>
        <p:nvSpPr>
          <p:cNvPr id="4" name="Text Placeholder 3"/>
          <p:cNvSpPr>
            <a:spLocks noGrp="1"/>
          </p:cNvSpPr>
          <p:nvPr>
            <p:ph type="body" sz="half" idx="2"/>
          </p:nvPr>
        </p:nvSpPr>
        <p:spPr>
          <a:xfrm>
            <a:off x="3414824" y="4563577"/>
            <a:ext cx="6000749" cy="2013841"/>
          </a:xfrm>
        </p:spPr>
        <p:txBody>
          <a:bodyPr>
            <a:normAutofit lnSpcReduction="10000"/>
          </a:bodyPr>
          <a:lstStyle/>
          <a:p>
            <a:pPr algn="justLow" rtl="1"/>
            <a:r>
              <a:rPr lang="ar-JO" sz="1600" dirty="0">
                <a:latin typeface="Calibri" panose="020F0502020204030204" pitchFamily="34" charset="0"/>
                <a:cs typeface="Calibri" panose="020F0502020204030204" pitchFamily="34" charset="0"/>
              </a:rPr>
              <a:t>تكون مساهمة الحكومات بالحفاظ على البيئة من خلال فرض القوانين المتعلقة بشتى مجالات الأنشطة الإنسانية المختلفة وتَبِعاتها البيئة، مثل: فرض قوانين خاصة بجودة الهواء وتلوثه، ونوعية المياه، والحد من النفايات الخطرة، والحد من استخدام النفايات الصلبة، وتصنيع الأسمدة، ومصانع الوقود الأحفوري</a:t>
            </a:r>
            <a:r>
              <a:rPr lang="ar-JO" sz="1600" dirty="0" smtClean="0">
                <a:latin typeface="Calibri" panose="020F0502020204030204" pitchFamily="34" charset="0"/>
                <a:cs typeface="Calibri" panose="020F0502020204030204" pitchFamily="34" charset="0"/>
              </a:rPr>
              <a:t>.</a:t>
            </a:r>
          </a:p>
          <a:p>
            <a:pPr algn="justLow" rtl="1"/>
            <a:r>
              <a:rPr lang="ar-JO" sz="1600" dirty="0" smtClean="0">
                <a:latin typeface="Calibri" panose="020F0502020204030204" pitchFamily="34" charset="0"/>
                <a:cs typeface="Calibri" panose="020F0502020204030204" pitchFamily="34" charset="0"/>
              </a:rPr>
              <a:t>كما </a:t>
            </a:r>
            <a:r>
              <a:rPr lang="ar-JO" sz="1600" dirty="0">
                <a:latin typeface="Calibri" panose="020F0502020204030204" pitchFamily="34" charset="0"/>
                <a:cs typeface="Calibri" panose="020F0502020204030204" pitchFamily="34" charset="0"/>
              </a:rPr>
              <a:t>تساهم الحكومات في وضع السياسيات المختلفة، مثل فرض قيود على انبعاثات غاز ثاني أكسيد الكربون المسبب لظاهرة الاحتباس الحراري، وزيادة التمويل الحكومي لأنظمة الطاقة البديلة لتشجيع استخدامها، وزيادة الجهود المنسقة لشراء وحماية أماكن التنوع البيولوجي</a:t>
            </a:r>
            <a:r>
              <a:rPr lang="ar-JO" dirty="0" smtClean="0"/>
              <a:t>.</a:t>
            </a:r>
            <a:endParaRPr lang="en-US" dirty="0"/>
          </a:p>
        </p:txBody>
      </p:sp>
      <p:pic>
        <p:nvPicPr>
          <p:cNvPr id="2050" name="Picture 2" descr="موضوع عن البيئة - موضو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4823" y="1508091"/>
            <a:ext cx="60007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34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6042" y="950614"/>
            <a:ext cx="4943270" cy="703322"/>
          </a:xfrm>
          <a:effectLst>
            <a:outerShdw blurRad="50800" dist="38100" dir="5400000" algn="t" rotWithShape="0">
              <a:prstClr val="black">
                <a:alpha val="40000"/>
              </a:prstClr>
            </a:outerShdw>
          </a:effectLst>
        </p:spPr>
        <p:txBody>
          <a:bodyPr>
            <a:normAutofit/>
          </a:bodyPr>
          <a:lstStyle/>
          <a:p>
            <a:pPr algn="ctr"/>
            <a:r>
              <a:rPr lang="ar-JO" sz="3600" b="1" dirty="0">
                <a:latin typeface="Calibri" panose="020F0502020204030204" pitchFamily="34" charset="0"/>
                <a:cs typeface="Calibri" panose="020F0502020204030204" pitchFamily="34" charset="0"/>
              </a:rPr>
              <a:t>استبيان عن التلوث البيئي</a:t>
            </a:r>
            <a:endParaRPr lang="en-US" sz="3600" dirty="0">
              <a:latin typeface="Calibri" panose="020F0502020204030204" pitchFamily="34" charset="0"/>
              <a:cs typeface="Calibri" panose="020F0502020204030204" pitchFamily="34" charset="0"/>
            </a:endParaRPr>
          </a:p>
        </p:txBody>
      </p:sp>
      <p:sp>
        <p:nvSpPr>
          <p:cNvPr id="4" name="Rectangle 1"/>
          <p:cNvSpPr>
            <a:spLocks noGrp="1" noChangeArrowheads="1"/>
          </p:cNvSpPr>
          <p:nvPr>
            <p:ph type="subTitle" idx="1"/>
          </p:nvPr>
        </p:nvSpPr>
        <p:spPr bwMode="auto">
          <a:xfrm>
            <a:off x="3325640" y="4582788"/>
            <a:ext cx="5251010"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1155CC"/>
                </a:solidFill>
                <a:effectLst/>
                <a:latin typeface="Arial" panose="020B0604020202020204" pitchFamily="34" charset="0"/>
                <a:cs typeface="Arial" panose="020B0604020202020204" pitchFamily="34" charset="0"/>
                <a:hlinkClick r:id="rId2"/>
              </a:rPr>
              <a:t>https://docs.google.com/forms/d/18bxbT8pP3DXThHl3tn_xeJxCWwz1EoiRwGNi2ebyCWQ/edit</a:t>
            </a:r>
            <a:endParaRPr kumimoji="0" lang="en-US" sz="1800" b="0" i="0" u="none" strike="noStrike" cap="none" normalizeH="0" baseline="0" dirty="0" smtClean="0">
              <a:ln>
                <a:noFill/>
              </a:ln>
              <a:solidFill>
                <a:schemeClr val="tx1"/>
              </a:solidFill>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0656" y="1846907"/>
            <a:ext cx="2620978" cy="2620978"/>
          </a:xfrm>
          <a:prstGeom prst="rect">
            <a:avLst/>
          </a:prstGeom>
        </p:spPr>
      </p:pic>
    </p:spTree>
    <p:extLst>
      <p:ext uri="{BB962C8B-B14F-4D97-AF65-F5344CB8AC3E}">
        <p14:creationId xmlns:p14="http://schemas.microsoft.com/office/powerpoint/2010/main" val="208947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1000"/>
                                        <p:tgtEl>
                                          <p:spTgt spid="4">
                                            <p:bg/>
                                          </p:spTgt>
                                        </p:tgtEl>
                                      </p:cBhvr>
                                    </p:animEffect>
                                    <p:anim calcmode="lin" valueType="num">
                                      <p:cBhvr>
                                        <p:cTn id="13" dur="1000" fill="hold"/>
                                        <p:tgtEl>
                                          <p:spTgt spid="4">
                                            <p:bg/>
                                          </p:spTgt>
                                        </p:tgtEl>
                                        <p:attrNameLst>
                                          <p:attrName>ppt_x</p:attrName>
                                        </p:attrNameLst>
                                      </p:cBhvr>
                                      <p:tavLst>
                                        <p:tav tm="0">
                                          <p:val>
                                            <p:strVal val="#ppt_x"/>
                                          </p:val>
                                        </p:tav>
                                        <p:tav tm="100000">
                                          <p:val>
                                            <p:strVal val="#ppt_x"/>
                                          </p:val>
                                        </p:tav>
                                      </p:tavLst>
                                    </p:anim>
                                    <p:anim calcmode="lin" valueType="num">
                                      <p:cBhvr>
                                        <p:cTn id="14"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818764" y="708688"/>
            <a:ext cx="5791082" cy="26772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659" y="3766243"/>
            <a:ext cx="5978098" cy="2820154"/>
          </a:xfrm>
          <a:prstGeom prst="rect">
            <a:avLst/>
          </a:prstGeom>
        </p:spPr>
      </p:pic>
      <p:sp>
        <p:nvSpPr>
          <p:cNvPr id="8" name="Title 1"/>
          <p:cNvSpPr>
            <a:spLocks noGrp="1"/>
          </p:cNvSpPr>
          <p:nvPr>
            <p:ph type="title"/>
          </p:nvPr>
        </p:nvSpPr>
        <p:spPr>
          <a:xfrm>
            <a:off x="8609846" y="446667"/>
            <a:ext cx="3114392" cy="524042"/>
          </a:xfrm>
          <a:effectLst>
            <a:outerShdw blurRad="50800" dist="38100" dir="5400000" algn="t" rotWithShape="0">
              <a:prstClr val="black">
                <a:alpha val="40000"/>
              </a:prstClr>
            </a:outerShdw>
          </a:effectLst>
        </p:spPr>
        <p:txBody>
          <a:bodyPr>
            <a:noAutofit/>
          </a:bodyPr>
          <a:lstStyle/>
          <a:p>
            <a:pPr algn="r"/>
            <a:r>
              <a:rPr lang="ar-JO" dirty="0" smtClean="0">
                <a:latin typeface="Calibri" panose="020F0502020204030204" pitchFamily="34" charset="0"/>
                <a:cs typeface="Calibri" panose="020F0502020204030204" pitchFamily="34" charset="0"/>
              </a:rPr>
              <a:t>تحليل الإستبيان</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3643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2386</TotalTime>
  <Words>1113</Words>
  <Application>Microsoft Office PowerPoint</Application>
  <PresentationFormat>Widescreen</PresentationFormat>
  <Paragraphs>67</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Gothic</vt:lpstr>
      <vt:lpstr>Tahoma</vt:lpstr>
      <vt:lpstr>Wingdings 3</vt:lpstr>
      <vt:lpstr>Wisp</vt:lpstr>
      <vt:lpstr> المحافظة على كوكب الأرض</vt:lpstr>
      <vt:lpstr>PowerPoint Presentation</vt:lpstr>
      <vt:lpstr>أنواع التلوث</vt:lpstr>
      <vt:lpstr>أسباب تلوث البيئة </vt:lpstr>
      <vt:lpstr>نتائج التلوث البيئي</vt:lpstr>
      <vt:lpstr>PowerPoint Presentation</vt:lpstr>
      <vt:lpstr>على مستوى المجتمع والحكومات</vt:lpstr>
      <vt:lpstr>استبيان عن التلوث البيئي</vt:lpstr>
      <vt:lpstr>تحليل الإستبيان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المراجع   "glossary of statistical terms ", Organisation for Economic Co-operation and Development, Retrieved 2/7/2021. Edited.  10 easy ways you can help our environment", butterfly conservation , Retrieved 24/6/2021. Edited.  "Protecting Our Planet Starts with You Ten simple choices for a healthier planet.", National Oceanic and Atmospheric Administration U.S. Department of Commerce, Retrieved 24/6/2021. Edited.  things you can do to help save our planet", WWF-UK, Retrieved 24/6/2021. Edited.  "recycleing basics ", United States Environmental Protection Agency, Retrieved 24/6/2021. Edited.    </vt:lpstr>
      <vt:lpstr>شكرا لكم</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المحافظة على كوكب الأرض</dc:title>
  <dc:creator>Windows User</dc:creator>
  <cp:lastModifiedBy>Windows User</cp:lastModifiedBy>
  <cp:revision>35</cp:revision>
  <dcterms:created xsi:type="dcterms:W3CDTF">2023-05-17T18:17:42Z</dcterms:created>
  <dcterms:modified xsi:type="dcterms:W3CDTF">2023-05-19T19:11:03Z</dcterms:modified>
</cp:coreProperties>
</file>