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" y="6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un.org/ar/coronaviru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un.org/ar/story/2022/03/1095552" TargetMode="External"/><Relationship Id="rId2" Type="http://schemas.openxmlformats.org/officeDocument/2006/relationships/hyperlink" Target="https://www.who.int/ar/news-room/fact-sheets/detail/obesity-and-overweigh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1046A-FC74-F6AF-55F1-D45FE1EE6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2679032"/>
            <a:ext cx="6815669" cy="852011"/>
          </a:xfrm>
        </p:spPr>
        <p:txBody>
          <a:bodyPr/>
          <a:lstStyle/>
          <a:p>
            <a:r>
              <a:rPr lang="ar-JO" dirty="0"/>
              <a:t>خبر صحفي عن السمنة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B71A11-FA32-A0ED-8317-25AA3AF15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4467274"/>
            <a:ext cx="6815669" cy="705856"/>
          </a:xfrm>
        </p:spPr>
        <p:txBody>
          <a:bodyPr>
            <a:normAutofit fontScale="92500" lnSpcReduction="20000"/>
          </a:bodyPr>
          <a:lstStyle/>
          <a:p>
            <a:r>
              <a:rPr lang="ar-JO" dirty="0"/>
              <a:t>إعداد الطالب أمير المميِّز</a:t>
            </a:r>
          </a:p>
          <a:p>
            <a:r>
              <a:rPr lang="ar-JO" dirty="0"/>
              <a:t>صف الثامن ح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05C83-22FC-A089-540F-EE8188446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398" y="3657147"/>
            <a:ext cx="2429562" cy="162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3227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CD59-508A-FFFA-1DC8-A2B87D9CA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dirty="0">
                <a:solidFill>
                  <a:srgbClr val="FF0000"/>
                </a:solidFill>
              </a:rPr>
              <a:t>السمنة</a:t>
            </a:r>
            <a:r>
              <a:rPr lang="ar-JO" dirty="0"/>
              <a:t> شبه وباء عالمي يعاني منه ما يقارب </a:t>
            </a:r>
            <a:r>
              <a:rPr lang="ar-JO" dirty="0">
                <a:solidFill>
                  <a:srgbClr val="FF0000"/>
                </a:solidFill>
              </a:rPr>
              <a:t>1 مليار شخص</a:t>
            </a:r>
            <a:r>
              <a:rPr lang="ar-JO" dirty="0"/>
              <a:t> في جميع أنحاء العالم</a:t>
            </a:r>
            <a:endParaRPr lang="en-GB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0E96804-3958-E47A-A624-14A34F8D9486}"/>
              </a:ext>
            </a:extLst>
          </p:cNvPr>
          <p:cNvCxnSpPr>
            <a:cxnSpLocks/>
          </p:cNvCxnSpPr>
          <p:nvPr/>
        </p:nvCxnSpPr>
        <p:spPr>
          <a:xfrm>
            <a:off x="7695329" y="2618351"/>
            <a:ext cx="1955567" cy="176166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F1CB0E9-A2B6-F1AE-C704-76DF4ED0C4A7}"/>
              </a:ext>
            </a:extLst>
          </p:cNvPr>
          <p:cNvCxnSpPr>
            <a:cxnSpLocks/>
          </p:cNvCxnSpPr>
          <p:nvPr/>
        </p:nvCxnSpPr>
        <p:spPr>
          <a:xfrm flipH="1">
            <a:off x="6907696" y="2618351"/>
            <a:ext cx="787633" cy="186419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B5424BD-A13F-69E9-56B0-59770932FC94}"/>
              </a:ext>
            </a:extLst>
          </p:cNvPr>
          <p:cNvCxnSpPr>
            <a:cxnSpLocks/>
          </p:cNvCxnSpPr>
          <p:nvPr/>
        </p:nvCxnSpPr>
        <p:spPr>
          <a:xfrm flipH="1">
            <a:off x="4711149" y="2618351"/>
            <a:ext cx="2984180" cy="121815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29E8B60-29A8-FFFA-BBBB-E2C43C8838AC}"/>
              </a:ext>
            </a:extLst>
          </p:cNvPr>
          <p:cNvSpPr txBox="1"/>
          <p:nvPr/>
        </p:nvSpPr>
        <p:spPr>
          <a:xfrm>
            <a:off x="7797248" y="4380019"/>
            <a:ext cx="2658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600" b="1" dirty="0"/>
              <a:t>650 مليون </a:t>
            </a:r>
            <a:r>
              <a:rPr lang="ar-JO" sz="3600" b="1" dirty="0">
                <a:solidFill>
                  <a:srgbClr val="FF0000"/>
                </a:solidFill>
              </a:rPr>
              <a:t>بالغ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A01C41-4DD1-708F-6C4C-0B87C0AB2B2D}"/>
              </a:ext>
            </a:extLst>
          </p:cNvPr>
          <p:cNvSpPr txBox="1"/>
          <p:nvPr/>
        </p:nvSpPr>
        <p:spPr>
          <a:xfrm>
            <a:off x="4193093" y="4462558"/>
            <a:ext cx="3086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600" b="1" dirty="0"/>
              <a:t>340 مليون </a:t>
            </a:r>
            <a:r>
              <a:rPr lang="ar-JO" sz="3600" b="1" dirty="0">
                <a:solidFill>
                  <a:srgbClr val="FF0000"/>
                </a:solidFill>
              </a:rPr>
              <a:t>مراهق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757F79-5E00-BEDC-2126-DE1ADC626335}"/>
              </a:ext>
            </a:extLst>
          </p:cNvPr>
          <p:cNvSpPr txBox="1"/>
          <p:nvPr/>
        </p:nvSpPr>
        <p:spPr>
          <a:xfrm>
            <a:off x="2305878" y="3856127"/>
            <a:ext cx="2776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600" b="1" dirty="0"/>
              <a:t> 39 مليون </a:t>
            </a:r>
            <a:r>
              <a:rPr lang="ar-JO" sz="3600" b="1" dirty="0">
                <a:solidFill>
                  <a:srgbClr val="FF0000"/>
                </a:solidFill>
              </a:rPr>
              <a:t>طفل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33F993-D6B9-9364-14E2-0B91B1ECDF67}"/>
              </a:ext>
            </a:extLst>
          </p:cNvPr>
          <p:cNvSpPr txBox="1"/>
          <p:nvPr/>
        </p:nvSpPr>
        <p:spPr>
          <a:xfrm>
            <a:off x="1490870" y="5473332"/>
            <a:ext cx="9859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/>
              <a:t>هؤلاء </a:t>
            </a:r>
            <a:r>
              <a:rPr lang="ar-JO" sz="2800" b="1" dirty="0">
                <a:solidFill>
                  <a:srgbClr val="FF0000"/>
                </a:solidFill>
              </a:rPr>
              <a:t>الأشخاص</a:t>
            </a:r>
            <a:r>
              <a:rPr lang="ar-JO" sz="2800" b="1" dirty="0"/>
              <a:t> </a:t>
            </a:r>
            <a:r>
              <a:rPr lang="ar-JO" sz="2800" b="1" dirty="0">
                <a:solidFill>
                  <a:srgbClr val="FF0000"/>
                </a:solidFill>
              </a:rPr>
              <a:t>ستتراجع صحتهم </a:t>
            </a:r>
            <a:r>
              <a:rPr lang="ar-JO" sz="2800" b="1" dirty="0"/>
              <a:t>بسبب </a:t>
            </a:r>
            <a:r>
              <a:rPr lang="ar-JO" sz="2800" b="1" dirty="0">
                <a:solidFill>
                  <a:srgbClr val="FF0000"/>
                </a:solidFill>
              </a:rPr>
              <a:t>زيادة الوزن </a:t>
            </a:r>
            <a:r>
              <a:rPr lang="ar-JO" sz="2800" b="1" dirty="0"/>
              <a:t>أو </a:t>
            </a:r>
            <a:r>
              <a:rPr lang="ar-JO" sz="2800" b="1" dirty="0">
                <a:solidFill>
                  <a:srgbClr val="FF0000"/>
                </a:solidFill>
              </a:rPr>
              <a:t>السمنة</a:t>
            </a:r>
            <a:r>
              <a:rPr lang="ar-JO" sz="2800" b="1" dirty="0"/>
              <a:t>، بحلول عام </a:t>
            </a:r>
            <a:r>
              <a:rPr lang="ar-JO" sz="2800" b="1" dirty="0">
                <a:solidFill>
                  <a:srgbClr val="FF0000"/>
                </a:solidFill>
              </a:rPr>
              <a:t>2025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25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AB9A4-4180-29B9-1F01-81853BC16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الإحتفال </a:t>
            </a:r>
            <a:r>
              <a:rPr lang="ar-JO" dirty="0">
                <a:solidFill>
                  <a:srgbClr val="FF0000"/>
                </a:solidFill>
              </a:rPr>
              <a:t>باليوم العالمي </a:t>
            </a:r>
            <a:r>
              <a:rPr lang="ar-JO" dirty="0"/>
              <a:t>لمكافحة </a:t>
            </a:r>
            <a:r>
              <a:rPr lang="ar-JO" dirty="0">
                <a:solidFill>
                  <a:srgbClr val="FF0000"/>
                </a:solidFill>
              </a:rPr>
              <a:t>السمنة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B42D03-F75E-8093-2C5E-567DFC056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88952"/>
            <a:ext cx="4383985" cy="25883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0356F5-4707-8F23-6DF2-1E09491D6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185" y="2555601"/>
            <a:ext cx="4383985" cy="24550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FB4BC1-80D4-FA0C-2B9E-15DF87B321E4}"/>
              </a:ext>
            </a:extLst>
          </p:cNvPr>
          <p:cNvSpPr txBox="1"/>
          <p:nvPr/>
        </p:nvSpPr>
        <p:spPr>
          <a:xfrm>
            <a:off x="1295402" y="5198165"/>
            <a:ext cx="9796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/>
              <a:t>يتم الاحتفال </a:t>
            </a:r>
            <a:r>
              <a:rPr lang="ar-JO" b="1" dirty="0">
                <a:solidFill>
                  <a:srgbClr val="FF0000"/>
                </a:solidFill>
              </a:rPr>
              <a:t>باليوم العالمي لمكافحة السمنة </a:t>
            </a:r>
            <a:r>
              <a:rPr lang="ar-JO" b="1" dirty="0"/>
              <a:t>في </a:t>
            </a:r>
            <a:r>
              <a:rPr lang="ar-JO" b="1" dirty="0">
                <a:solidFill>
                  <a:srgbClr val="FF0000"/>
                </a:solidFill>
              </a:rPr>
              <a:t>الرابع من آذار/مارس</a:t>
            </a:r>
            <a:r>
              <a:rPr lang="ar-JO" b="1" dirty="0"/>
              <a:t>. وبهذه المناسبة، </a:t>
            </a:r>
            <a:r>
              <a:rPr lang="ar-JO" b="1" dirty="0">
                <a:solidFill>
                  <a:srgbClr val="FF0000"/>
                </a:solidFill>
              </a:rPr>
              <a:t>حثت منظمة الصحة العالمية </a:t>
            </a:r>
            <a:r>
              <a:rPr lang="ar-JO" b="1" dirty="0"/>
              <a:t>البلدان </a:t>
            </a:r>
            <a:r>
              <a:rPr lang="ar-JO" b="1" dirty="0">
                <a:solidFill>
                  <a:srgbClr val="FF0000"/>
                </a:solidFill>
              </a:rPr>
              <a:t>على بذل المزيد من الجهود</a:t>
            </a:r>
            <a:r>
              <a:rPr lang="ar-JO" b="1" dirty="0"/>
              <a:t> لعكس هذه الأزمة الصحية التي يمكن التنبؤ بها والوقاية منها.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65031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BBEFA-D6AD-42F0-25F8-696EAD5FB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تعريف السمنة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E6F34-A5CE-319E-8493-A8CEC2E89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/>
          <a:lstStyle/>
          <a:p>
            <a:pPr marL="0" indent="0" algn="r">
              <a:buNone/>
            </a:pPr>
            <a:r>
              <a:rPr lang="ar-JO" dirty="0">
                <a:solidFill>
                  <a:srgbClr val="FF0000"/>
                </a:solidFill>
              </a:rPr>
              <a:t>السمنة</a:t>
            </a:r>
            <a:r>
              <a:rPr lang="ar-JO" dirty="0"/>
              <a:t> هي </a:t>
            </a:r>
            <a:r>
              <a:rPr lang="ar-JO" dirty="0">
                <a:solidFill>
                  <a:srgbClr val="FF0000"/>
                </a:solidFill>
              </a:rPr>
              <a:t>مرض يصيب معظم أجهزة الجسم</a:t>
            </a:r>
            <a:r>
              <a:rPr lang="ar-JO" dirty="0"/>
              <a:t>. وهو </a:t>
            </a:r>
            <a:r>
              <a:rPr lang="ar-JO" dirty="0">
                <a:solidFill>
                  <a:srgbClr val="FF0000"/>
                </a:solidFill>
              </a:rPr>
              <a:t>يؤثر على القلب والكبد والكلى والمفاصل والجهاز التناسلي. </a:t>
            </a:r>
          </a:p>
          <a:p>
            <a:pPr marL="0" indent="0" algn="r">
              <a:buNone/>
            </a:pPr>
            <a:r>
              <a:rPr lang="ar-JO" dirty="0">
                <a:solidFill>
                  <a:srgbClr val="FF0000"/>
                </a:solidFill>
              </a:rPr>
              <a:t>يؤدي</a:t>
            </a:r>
            <a:r>
              <a:rPr lang="ar-JO" dirty="0"/>
              <a:t> إلى مجموعة من </a:t>
            </a:r>
            <a:r>
              <a:rPr lang="ar-JO" dirty="0">
                <a:solidFill>
                  <a:srgbClr val="FF0000"/>
                </a:solidFill>
              </a:rPr>
              <a:t>الأمراض غير السارية</a:t>
            </a:r>
            <a:r>
              <a:rPr lang="ar-JO" dirty="0"/>
              <a:t>، مثل </a:t>
            </a:r>
            <a:r>
              <a:rPr lang="ar-JO" dirty="0">
                <a:solidFill>
                  <a:srgbClr val="FF0000"/>
                </a:solidFill>
              </a:rPr>
              <a:t>مرض السكري من النمط 2، وأمراض القلب والأوعية الدموية</a:t>
            </a:r>
            <a:r>
              <a:rPr lang="ar-JO" dirty="0"/>
              <a:t>، </a:t>
            </a:r>
            <a:r>
              <a:rPr lang="ar-JO" dirty="0">
                <a:solidFill>
                  <a:srgbClr val="FF0000"/>
                </a:solidFill>
              </a:rPr>
              <a:t>وارتفاع ضغط الدم والسكتة الدماغية</a:t>
            </a:r>
            <a:r>
              <a:rPr lang="ar-JO" dirty="0"/>
              <a:t>، </a:t>
            </a:r>
            <a:r>
              <a:rPr lang="ar-JO" dirty="0">
                <a:solidFill>
                  <a:srgbClr val="FF0000"/>
                </a:solidFill>
              </a:rPr>
              <a:t>وأشكال مختلفة من السرطان</a:t>
            </a:r>
            <a:r>
              <a:rPr lang="ar-JO" dirty="0"/>
              <a:t>، فضلا عن </a:t>
            </a:r>
            <a:r>
              <a:rPr lang="ar-JO" dirty="0">
                <a:solidFill>
                  <a:srgbClr val="FF0000"/>
                </a:solidFill>
              </a:rPr>
              <a:t>مشاكل الصحة العقلية</a:t>
            </a:r>
            <a:r>
              <a:rPr lang="ar-JO" dirty="0"/>
              <a:t>. </a:t>
            </a:r>
          </a:p>
          <a:p>
            <a:pPr marL="0" indent="0" algn="r">
              <a:buNone/>
            </a:pPr>
            <a:r>
              <a:rPr lang="ar-JO" dirty="0">
                <a:solidFill>
                  <a:srgbClr val="FF0000"/>
                </a:solidFill>
              </a:rPr>
              <a:t>الأشخاص المصابون بالسمنة </a:t>
            </a:r>
            <a:r>
              <a:rPr lang="ar-JO" dirty="0"/>
              <a:t>هم أيضا </a:t>
            </a:r>
            <a:r>
              <a:rPr lang="ar-JO" dirty="0">
                <a:solidFill>
                  <a:srgbClr val="FF0000"/>
                </a:solidFill>
              </a:rPr>
              <a:t>أكثر عرضة، بثلاث مرات</a:t>
            </a:r>
            <a:r>
              <a:rPr lang="ar-JO" dirty="0"/>
              <a:t>، لدخول المستشفى </a:t>
            </a:r>
            <a:r>
              <a:rPr lang="ar-JO" dirty="0">
                <a:solidFill>
                  <a:srgbClr val="FF0000"/>
                </a:solidFill>
              </a:rPr>
              <a:t>بسبب الإصابة بمرض </a:t>
            </a:r>
            <a:r>
              <a:rPr lang="ar-JO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كـوفيد-19</a:t>
            </a:r>
            <a:r>
              <a:rPr lang="ar-JO" dirty="0">
                <a:solidFill>
                  <a:srgbClr val="FF0000"/>
                </a:solidFill>
              </a:rPr>
              <a:t>.</a:t>
            </a:r>
          </a:p>
          <a:p>
            <a:pPr marL="0" indent="0" algn="r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07833D-43F0-7ED0-E96B-D8575DA0C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93" y="719365"/>
            <a:ext cx="2692986" cy="183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68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54819-C273-E92B-81CE-1A70E081E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كيف يمكن </a:t>
            </a:r>
            <a:r>
              <a:rPr lang="ar-JO" dirty="0">
                <a:solidFill>
                  <a:srgbClr val="FF0000"/>
                </a:solidFill>
              </a:rPr>
              <a:t>الوقاية</a:t>
            </a:r>
            <a:r>
              <a:rPr lang="ar-JO" dirty="0"/>
              <a:t> من مرض </a:t>
            </a:r>
            <a:r>
              <a:rPr lang="ar-JO" dirty="0">
                <a:solidFill>
                  <a:srgbClr val="FF0000"/>
                </a:solidFill>
              </a:rPr>
              <a:t>السمنة</a:t>
            </a:r>
            <a:r>
              <a:rPr lang="ar-JO" dirty="0"/>
              <a:t>؟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CC662-B6FF-CF88-3BC6-2593DE105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JO" dirty="0"/>
              <a:t>في الوقت نفسه، </a:t>
            </a:r>
            <a:r>
              <a:rPr lang="ar-JO" dirty="0">
                <a:solidFill>
                  <a:srgbClr val="FF0000"/>
                </a:solidFill>
              </a:rPr>
              <a:t>أشارت منظمة الصحة العالمية </a:t>
            </a:r>
            <a:r>
              <a:rPr lang="ar-JO" dirty="0"/>
              <a:t>إلى </a:t>
            </a:r>
            <a:r>
              <a:rPr lang="ar-JO" dirty="0">
                <a:solidFill>
                  <a:srgbClr val="FF0000"/>
                </a:solidFill>
              </a:rPr>
              <a:t>حاجة البلدان </a:t>
            </a:r>
            <a:r>
              <a:rPr lang="ar-JO" dirty="0"/>
              <a:t>إلى </a:t>
            </a:r>
            <a:r>
              <a:rPr lang="ar-JO" dirty="0">
                <a:solidFill>
                  <a:srgbClr val="FF0000"/>
                </a:solidFill>
              </a:rPr>
              <a:t>العمل معا لخلق بيئة غذائية أفضل </a:t>
            </a:r>
            <a:r>
              <a:rPr lang="ar-JO" dirty="0"/>
              <a:t>حتى </a:t>
            </a:r>
            <a:r>
              <a:rPr lang="ar-JO" dirty="0">
                <a:solidFill>
                  <a:srgbClr val="FF0000"/>
                </a:solidFill>
              </a:rPr>
              <a:t>يتمكن الجميع من الوصول إلى نظام غذائي صحي </a:t>
            </a:r>
            <a:r>
              <a:rPr lang="ar-JO" dirty="0"/>
              <a:t>وتحمل تكاليفه. </a:t>
            </a:r>
          </a:p>
          <a:p>
            <a:pPr marL="0" indent="0" algn="r">
              <a:buNone/>
            </a:pPr>
            <a:r>
              <a:rPr lang="ar-JO" dirty="0"/>
              <a:t>تشمل الخطوات الفعالة </a:t>
            </a:r>
            <a:r>
              <a:rPr lang="ar-JO" dirty="0">
                <a:solidFill>
                  <a:srgbClr val="FF0000"/>
                </a:solidFill>
              </a:rPr>
              <a:t>تقييد تسويق الأطعمة والمشروبات </a:t>
            </a:r>
            <a:r>
              <a:rPr lang="ar-JO" dirty="0"/>
              <a:t>التي </a:t>
            </a:r>
            <a:r>
              <a:rPr lang="ar-JO" dirty="0">
                <a:solidFill>
                  <a:srgbClr val="FF0000"/>
                </a:solidFill>
              </a:rPr>
              <a:t>تحتوي على نسبة عالية من الدهون والسكر</a:t>
            </a:r>
            <a:r>
              <a:rPr lang="ar-JO" dirty="0"/>
              <a:t> و</a:t>
            </a:r>
            <a:r>
              <a:rPr lang="ar-JO" dirty="0">
                <a:solidFill>
                  <a:srgbClr val="FF0000"/>
                </a:solidFill>
              </a:rPr>
              <a:t>الملح</a:t>
            </a:r>
            <a:r>
              <a:rPr lang="ar-JO" dirty="0"/>
              <a:t> للأطفال، </a:t>
            </a:r>
            <a:r>
              <a:rPr lang="ar-JO" dirty="0">
                <a:solidFill>
                  <a:srgbClr val="FF0000"/>
                </a:solidFill>
              </a:rPr>
              <a:t>وفرض ضرائب على المشروبات المحلاة</a:t>
            </a:r>
            <a:r>
              <a:rPr lang="ar-JO" dirty="0"/>
              <a:t>، وتوفير </a:t>
            </a:r>
            <a:r>
              <a:rPr lang="ar-JO" dirty="0">
                <a:solidFill>
                  <a:srgbClr val="FF0000"/>
                </a:solidFill>
              </a:rPr>
              <a:t>وصول أفضل إلى طعام صحي ميسور التكلفة. </a:t>
            </a:r>
          </a:p>
          <a:p>
            <a:pPr marL="0" indent="0" algn="r">
              <a:buNone/>
            </a:pPr>
            <a:r>
              <a:rPr lang="ar-JO" dirty="0"/>
              <a:t>تحتاج </a:t>
            </a:r>
            <a:r>
              <a:rPr lang="ar-JO" dirty="0">
                <a:solidFill>
                  <a:srgbClr val="FF0000"/>
                </a:solidFill>
              </a:rPr>
              <a:t>المدن</a:t>
            </a:r>
            <a:r>
              <a:rPr lang="ar-JO" dirty="0"/>
              <a:t> </a:t>
            </a:r>
            <a:r>
              <a:rPr lang="ar-JO" dirty="0">
                <a:solidFill>
                  <a:srgbClr val="FF0000"/>
                </a:solidFill>
              </a:rPr>
              <a:t>والبلدات</a:t>
            </a:r>
            <a:r>
              <a:rPr lang="ar-JO" dirty="0"/>
              <a:t> إلى </a:t>
            </a:r>
            <a:r>
              <a:rPr lang="ar-JO" dirty="0">
                <a:solidFill>
                  <a:srgbClr val="FF0000"/>
                </a:solidFill>
              </a:rPr>
              <a:t>توفير مساحة للمشي الآمن وركوب الدراجات والاستجمام</a:t>
            </a:r>
            <a:r>
              <a:rPr lang="ar-JO" dirty="0"/>
              <a:t>، وتحتاج المدارس إلى </a:t>
            </a:r>
            <a:r>
              <a:rPr lang="ar-JO" dirty="0">
                <a:solidFill>
                  <a:srgbClr val="FF0000"/>
                </a:solidFill>
              </a:rPr>
              <a:t>مساعدة</a:t>
            </a:r>
            <a:r>
              <a:rPr lang="ar-JO" dirty="0"/>
              <a:t> الأسر </a:t>
            </a:r>
            <a:r>
              <a:rPr lang="ar-JO" dirty="0">
                <a:solidFill>
                  <a:srgbClr val="FF0000"/>
                </a:solidFill>
              </a:rPr>
              <a:t>على تعليم </a:t>
            </a:r>
            <a:r>
              <a:rPr lang="ar-JO" dirty="0"/>
              <a:t>الأطفال </a:t>
            </a:r>
            <a:r>
              <a:rPr lang="ar-JO" dirty="0">
                <a:solidFill>
                  <a:srgbClr val="FF0000"/>
                </a:solidFill>
              </a:rPr>
              <a:t>عادات صحية </a:t>
            </a:r>
            <a:r>
              <a:rPr lang="ar-JO" dirty="0"/>
              <a:t>منذ وقت مبكر.</a:t>
            </a:r>
          </a:p>
          <a:p>
            <a:pPr marL="0" indent="0" algn="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1557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59D2C-DE42-3D67-72CE-E6F906B18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>
                <a:solidFill>
                  <a:srgbClr val="FF0000"/>
                </a:solidFill>
              </a:rPr>
              <a:t>مسببات</a:t>
            </a:r>
            <a:r>
              <a:rPr lang="ar-JO" dirty="0"/>
              <a:t> السمنة و فرط الوزن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6E67C9-94D6-3005-4643-0659A34C0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24" y="633411"/>
            <a:ext cx="1381125" cy="33051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EBFEA-DFC4-3E7C-8C02-04E7F5867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703442"/>
            <a:ext cx="9707216" cy="3172425"/>
          </a:xfrm>
          <a:noFill/>
        </p:spPr>
        <p:txBody>
          <a:bodyPr>
            <a:normAutofit fontScale="92500" lnSpcReduction="10000"/>
          </a:bodyPr>
          <a:lstStyle/>
          <a:p>
            <a:pPr algn="r" rtl="1"/>
            <a:r>
              <a:rPr lang="ar-JO" dirty="0"/>
              <a:t>يتمثل </a:t>
            </a:r>
            <a:r>
              <a:rPr lang="ar-JO" dirty="0">
                <a:solidFill>
                  <a:srgbClr val="FF0000"/>
                </a:solidFill>
              </a:rPr>
              <a:t>السبب الأساسي في فرط الوزن والسمنة</a:t>
            </a:r>
            <a:r>
              <a:rPr lang="ar-JO" dirty="0"/>
              <a:t> في </a:t>
            </a:r>
            <a:r>
              <a:rPr lang="ar-JO" dirty="0">
                <a:solidFill>
                  <a:srgbClr val="FF0000"/>
                </a:solidFill>
              </a:rPr>
              <a:t>اختلال توازن الطاقة بين السعرات الحرارية </a:t>
            </a:r>
            <a:r>
              <a:rPr lang="ar-JO" dirty="0"/>
              <a:t>التي </a:t>
            </a:r>
            <a:r>
              <a:rPr lang="ar-JO" dirty="0">
                <a:solidFill>
                  <a:srgbClr val="FF0000"/>
                </a:solidFill>
              </a:rPr>
              <a:t>يستهلكها الإنسان</a:t>
            </a:r>
            <a:r>
              <a:rPr lang="ar-JO" dirty="0"/>
              <a:t> وتلك التي </a:t>
            </a:r>
            <a:r>
              <a:rPr lang="ar-JO" dirty="0">
                <a:solidFill>
                  <a:srgbClr val="FF0000"/>
                </a:solidFill>
              </a:rPr>
              <a:t>يحرقها جسمه</a:t>
            </a:r>
            <a:r>
              <a:rPr lang="ar-JO" dirty="0"/>
              <a:t>. وعلى الصعيد العالمي حدث ما يلي:</a:t>
            </a:r>
          </a:p>
          <a:p>
            <a:pPr algn="r" rtl="1"/>
            <a:r>
              <a:rPr lang="ar-JO" dirty="0">
                <a:solidFill>
                  <a:srgbClr val="FF0000"/>
                </a:solidFill>
              </a:rPr>
              <a:t>زيادة المدخول من الأغذية الغنية </a:t>
            </a:r>
            <a:r>
              <a:rPr lang="ar-JO" dirty="0"/>
              <a:t>بالطاقة التي تحتوي على </a:t>
            </a:r>
            <a:r>
              <a:rPr lang="ar-JO" dirty="0">
                <a:solidFill>
                  <a:srgbClr val="FF0000"/>
                </a:solidFill>
              </a:rPr>
              <a:t>قدر كبير من الدهون والسكر</a:t>
            </a:r>
            <a:r>
              <a:rPr lang="ar-JO" dirty="0"/>
              <a:t>؛</a:t>
            </a:r>
          </a:p>
          <a:p>
            <a:pPr algn="r" rtl="1"/>
            <a:r>
              <a:rPr lang="ar-JO" dirty="0">
                <a:solidFill>
                  <a:srgbClr val="FF0000"/>
                </a:solidFill>
              </a:rPr>
              <a:t>زيادة الخمول </a:t>
            </a:r>
            <a:r>
              <a:rPr lang="ar-JO" dirty="0"/>
              <a:t>البدني نظراً إلى </a:t>
            </a:r>
            <a:r>
              <a:rPr lang="ar-JO" dirty="0">
                <a:solidFill>
                  <a:srgbClr val="FF0000"/>
                </a:solidFill>
              </a:rPr>
              <a:t>زيادة الطابع الخامل </a:t>
            </a:r>
            <a:r>
              <a:rPr lang="ar-JO" dirty="0"/>
              <a:t>للعديد من </a:t>
            </a:r>
            <a:r>
              <a:rPr lang="ar-JO" dirty="0">
                <a:solidFill>
                  <a:srgbClr val="FF0000"/>
                </a:solidFill>
              </a:rPr>
              <a:t>أشكال العمل</a:t>
            </a:r>
            <a:r>
              <a:rPr lang="ar-JO" dirty="0"/>
              <a:t>، وتغيّر </a:t>
            </a:r>
            <a:r>
              <a:rPr lang="ar-JO" dirty="0">
                <a:solidFill>
                  <a:srgbClr val="FF0000"/>
                </a:solidFill>
              </a:rPr>
              <a:t>وسائل النقل</a:t>
            </a:r>
            <a:r>
              <a:rPr lang="ar-JO" dirty="0"/>
              <a:t>، و</a:t>
            </a:r>
            <a:r>
              <a:rPr lang="ar-JO" dirty="0">
                <a:solidFill>
                  <a:srgbClr val="FF0000"/>
                </a:solidFill>
              </a:rPr>
              <a:t>زيادة </a:t>
            </a:r>
            <a:r>
              <a:rPr lang="ar-JO" dirty="0"/>
              <a:t>التوسّع الحضري.</a:t>
            </a:r>
          </a:p>
          <a:p>
            <a:pPr algn="r" rtl="1"/>
            <a:r>
              <a:rPr lang="ar-JO" dirty="0"/>
              <a:t>وغالباً ما تكون التغيرات في النُظم الغذائية وأنماط النشاط البدني ناتجة عن </a:t>
            </a:r>
            <a:r>
              <a:rPr lang="ar-JO" dirty="0">
                <a:solidFill>
                  <a:srgbClr val="FF0000"/>
                </a:solidFill>
              </a:rPr>
              <a:t>التغيّرات البيئية والمجتمعية المرتبطة بالتنمية وغياب السياسات الداعمة </a:t>
            </a:r>
            <a:r>
              <a:rPr lang="ar-JO" dirty="0"/>
              <a:t>في </a:t>
            </a:r>
            <a:r>
              <a:rPr lang="ar-JO" dirty="0">
                <a:solidFill>
                  <a:srgbClr val="FF0000"/>
                </a:solidFill>
              </a:rPr>
              <a:t>قطاعات</a:t>
            </a:r>
            <a:r>
              <a:rPr lang="ar-JO" dirty="0"/>
              <a:t> مثل </a:t>
            </a:r>
            <a:r>
              <a:rPr lang="ar-JO" dirty="0">
                <a:solidFill>
                  <a:srgbClr val="FF0000"/>
                </a:solidFill>
              </a:rPr>
              <a:t>الصحة والزراعة والنقل والتخطيط العمراني والبيئة وتجهيز الأغذية وتوزيعها وتسويقها والتعليم.</a:t>
            </a:r>
          </a:p>
          <a:p>
            <a:pPr marL="0" indent="0" algn="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16754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FFC4C-AA6B-F497-46D9-8416BDCA7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مراجعة الطبيب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6A2D3-E9E6-8562-1AB4-CAAF6D204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JO" dirty="0"/>
              <a:t>لقد قمت بمراجعه طبيبي عصام الهنداوي حيث قام بفحص معدتي ووزني و طولي و الحمدلله كانت الأمور بخير.</a:t>
            </a:r>
          </a:p>
          <a:p>
            <a:pPr marL="0" indent="0" algn="r">
              <a:buNone/>
            </a:pPr>
            <a:r>
              <a:rPr lang="ar-JO"/>
              <a:t>يجب علي أن أمتنع عن الوجبات الدهينه كي أحافظ على صحتي كما يستوجب علي أن أمارس الرياضة بإستمرار حفاظاً على بنيتي و وضعي الصحي.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8534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7324C-23C6-26C8-5077-01DF18BF1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مراجع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4CD02-EBD1-9832-233B-41C0F36D1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https://www.who.int/ar/news-room/fact-sheets/detail/obesity-and-overweight</a:t>
            </a:r>
            <a:endParaRPr lang="ar-JO" dirty="0"/>
          </a:p>
          <a:p>
            <a:endParaRPr lang="ar-JO" dirty="0"/>
          </a:p>
          <a:p>
            <a:r>
              <a:rPr lang="en-GB" dirty="0">
                <a:hlinkClick r:id="rId3"/>
              </a:rPr>
              <a:t>https://news.un.org/ar/story/2022/03/1095552</a:t>
            </a:r>
            <a:endParaRPr lang="ar-JO" dirty="0"/>
          </a:p>
          <a:p>
            <a:endParaRPr lang="ar-JO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15842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77</TotalTime>
  <Words>444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خبر صحفي عن السمنة</vt:lpstr>
      <vt:lpstr>السمنة شبه وباء عالمي يعاني منه ما يقارب 1 مليار شخص في جميع أنحاء العالم</vt:lpstr>
      <vt:lpstr>الإحتفال باليوم العالمي لمكافحة السمنة</vt:lpstr>
      <vt:lpstr>تعريف السمنة </vt:lpstr>
      <vt:lpstr>كيف يمكن الوقاية من مرض السمنة؟</vt:lpstr>
      <vt:lpstr>مسببات السمنة و فرط الوزن</vt:lpstr>
      <vt:lpstr>مراجعة الطبيب</vt:lpstr>
      <vt:lpstr>مراجع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خبر صحفي عن السمنة</dc:title>
  <dc:creator>Account Up-date</dc:creator>
  <cp:lastModifiedBy>Account Up-date</cp:lastModifiedBy>
  <cp:revision>2</cp:revision>
  <dcterms:created xsi:type="dcterms:W3CDTF">2023-05-19T05:41:27Z</dcterms:created>
  <dcterms:modified xsi:type="dcterms:W3CDTF">2023-05-19T06:59:06Z</dcterms:modified>
</cp:coreProperties>
</file>