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5/19/2023</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5/19/2023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5/19/2023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5/19/2023</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ar-JO" dirty="0" smtClean="0"/>
              <a:t>الجوع والفقر</a:t>
            </a:r>
            <a:endParaRPr lang="en-US" dirty="0"/>
          </a:p>
        </p:txBody>
      </p:sp>
      <p:sp>
        <p:nvSpPr>
          <p:cNvPr id="3" name="Subtitle 2"/>
          <p:cNvSpPr>
            <a:spLocks noGrp="1"/>
          </p:cNvSpPr>
          <p:nvPr>
            <p:ph type="subTitle" idx="1"/>
          </p:nvPr>
        </p:nvSpPr>
        <p:spPr/>
        <p:txBody>
          <a:bodyPr>
            <a:normAutofit lnSpcReduction="10000"/>
          </a:bodyPr>
          <a:lstStyle/>
          <a:p>
            <a:endParaRPr lang="ar-JO" dirty="0" smtClean="0"/>
          </a:p>
          <a:p>
            <a:pPr algn="r"/>
            <a:r>
              <a:rPr lang="ar-JO" dirty="0" smtClean="0"/>
              <a:t>أياد بله ونزار بلة </a:t>
            </a:r>
          </a:p>
          <a:p>
            <a:pPr algn="r"/>
            <a:r>
              <a:rPr lang="ar-JO" dirty="0" smtClean="0"/>
              <a:t>الصف السابع / ج </a:t>
            </a:r>
            <a:endParaRPr lang="en-US" dirty="0"/>
          </a:p>
        </p:txBody>
      </p:sp>
    </p:spTree>
    <p:extLst>
      <p:ext uri="{BB962C8B-B14F-4D97-AF65-F5344CB8AC3E}">
        <p14:creationId xmlns:p14="http://schemas.microsoft.com/office/powerpoint/2010/main" val="870709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dirty="0" smtClean="0"/>
              <a:t>المجاعة </a:t>
            </a:r>
            <a:endParaRPr lang="en-US" dirty="0"/>
          </a:p>
        </p:txBody>
      </p:sp>
      <p:sp>
        <p:nvSpPr>
          <p:cNvPr id="3" name="Content Placeholder 2"/>
          <p:cNvSpPr>
            <a:spLocks noGrp="1"/>
          </p:cNvSpPr>
          <p:nvPr>
            <p:ph idx="1"/>
          </p:nvPr>
        </p:nvSpPr>
        <p:spPr/>
        <p:txBody>
          <a:bodyPr>
            <a:normAutofit lnSpcReduction="10000"/>
          </a:bodyPr>
          <a:lstStyle/>
          <a:p>
            <a:pPr marL="0" indent="0" algn="r" rtl="1">
              <a:buNone/>
            </a:pPr>
            <a:r>
              <a:rPr lang="ar-SA" b="1" u="sng" dirty="0" smtClean="0"/>
              <a:t>المجاعة</a:t>
            </a:r>
            <a:r>
              <a:rPr lang="ar-JO" b="1" u="sng" dirty="0" smtClean="0"/>
              <a:t>: </a:t>
            </a:r>
            <a:r>
              <a:rPr lang="ar-JO" dirty="0" smtClean="0"/>
              <a:t>هي</a:t>
            </a:r>
            <a:r>
              <a:rPr lang="ar-SA" dirty="0" smtClean="0"/>
              <a:t> </a:t>
            </a:r>
            <a:r>
              <a:rPr lang="ar-SA" dirty="0"/>
              <a:t>حالة شديدة من فقدان الأمن الغذائي في بلد أو منطقة ما، يؤدي ذلك إلى ارتفاع معدل الوفيات أكثر من المعتاد وذلك نتيجة نقص في المواد الغذائية والمياة وعدم  الحصول على ما يكفي منها بسبب جفاف </a:t>
            </a:r>
            <a:r>
              <a:rPr lang="ar-JO" dirty="0"/>
              <a:t>المياه </a:t>
            </a:r>
            <a:r>
              <a:rPr lang="ar-SA" dirty="0"/>
              <a:t>أو أمراض أو حروب</a:t>
            </a:r>
            <a:r>
              <a:rPr lang="en-US" dirty="0" smtClean="0"/>
              <a:t>.</a:t>
            </a:r>
          </a:p>
          <a:p>
            <a:pPr marL="0" indent="0" algn="r" rtl="1">
              <a:buNone/>
            </a:pPr>
            <a:r>
              <a:rPr lang="ar-SA" dirty="0"/>
              <a:t>ـ ينتشر الجوع في بقاع العالم </a:t>
            </a:r>
            <a:r>
              <a:rPr lang="ar-JO" dirty="0"/>
              <a:t>و</a:t>
            </a:r>
            <a:r>
              <a:rPr lang="ar-SA" dirty="0" smtClean="0"/>
              <a:t> </a:t>
            </a:r>
            <a:r>
              <a:rPr lang="ar-SA" dirty="0"/>
              <a:t>يوجد نحو </a:t>
            </a:r>
            <a:r>
              <a:rPr lang="ar-SA" dirty="0" smtClean="0"/>
              <a:t>(</a:t>
            </a:r>
            <a:r>
              <a:rPr lang="ar-JO" dirty="0" smtClean="0"/>
              <a:t>800</a:t>
            </a:r>
            <a:r>
              <a:rPr lang="ar-SA" dirty="0" smtClean="0"/>
              <a:t> </a:t>
            </a:r>
            <a:r>
              <a:rPr lang="ar-SA" dirty="0"/>
              <a:t>) مليون إنسان في العالم -من مختلف الأعمار </a:t>
            </a:r>
            <a:r>
              <a:rPr lang="ar-SA" dirty="0" smtClean="0"/>
              <a:t>والأجناس</a:t>
            </a:r>
            <a:r>
              <a:rPr lang="ar-JO" dirty="0" smtClean="0"/>
              <a:t> يعانون من المجاعة ونقص الغذاء </a:t>
            </a:r>
            <a:r>
              <a:rPr lang="ar-SA" dirty="0" smtClean="0"/>
              <a:t> </a:t>
            </a:r>
            <a:r>
              <a:rPr lang="ar-SA" dirty="0"/>
              <a:t>واغلب هذا العدد هم من ضحايا الحروب ، ومن الفقراء يسكنون العشوائيات ، والمرضى خصوصا من الأطفال والنساء وسكان المناطق الريفية</a:t>
            </a:r>
            <a:r>
              <a:rPr lang="en-US" dirty="0"/>
              <a:t>.</a:t>
            </a:r>
          </a:p>
          <a:p>
            <a:pPr marL="0" indent="0" algn="r" rtl="1">
              <a:buNone/>
            </a:pPr>
            <a:endParaRPr lang="en-US" dirty="0"/>
          </a:p>
          <a:p>
            <a:pPr marL="0" indent="0" rtl="1">
              <a:buNone/>
            </a:pPr>
            <a:r>
              <a:rPr lang="ar-SA" dirty="0"/>
              <a:t> </a:t>
            </a:r>
            <a:endParaRPr lang="en-US" dirty="0"/>
          </a:p>
          <a:p>
            <a:pPr algn="r"/>
            <a:endParaRPr lang="en-US" dirty="0"/>
          </a:p>
        </p:txBody>
      </p:sp>
      <p:pic>
        <p:nvPicPr>
          <p:cNvPr id="4" name="Picture 3"/>
          <p:cNvPicPr>
            <a:picLocks noChangeAspect="1"/>
          </p:cNvPicPr>
          <p:nvPr/>
        </p:nvPicPr>
        <p:blipFill>
          <a:blip r:embed="rId2"/>
          <a:stretch>
            <a:fillRect/>
          </a:stretch>
        </p:blipFill>
        <p:spPr>
          <a:xfrm>
            <a:off x="812078" y="701964"/>
            <a:ext cx="3575195" cy="1653309"/>
          </a:xfrm>
          <a:prstGeom prst="rect">
            <a:avLst/>
          </a:prstGeom>
        </p:spPr>
      </p:pic>
    </p:spTree>
    <p:extLst>
      <p:ext uri="{BB962C8B-B14F-4D97-AF65-F5344CB8AC3E}">
        <p14:creationId xmlns:p14="http://schemas.microsoft.com/office/powerpoint/2010/main" val="2975715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dirty="0" smtClean="0"/>
              <a:t>أسباب المجاعة </a:t>
            </a:r>
            <a:endParaRPr lang="en-US" dirty="0"/>
          </a:p>
        </p:txBody>
      </p:sp>
      <p:sp>
        <p:nvSpPr>
          <p:cNvPr id="3" name="Content Placeholder 2"/>
          <p:cNvSpPr>
            <a:spLocks noGrp="1"/>
          </p:cNvSpPr>
          <p:nvPr>
            <p:ph idx="1"/>
          </p:nvPr>
        </p:nvSpPr>
        <p:spPr/>
        <p:txBody>
          <a:bodyPr/>
          <a:lstStyle/>
          <a:p>
            <a:pPr marL="457200" lvl="0" indent="-457200" algn="r" rtl="1">
              <a:buFont typeface="+mj-lt"/>
              <a:buAutoNum type="arabicPeriod"/>
            </a:pPr>
            <a:r>
              <a:rPr lang="ar-SA" dirty="0" smtClean="0"/>
              <a:t>الحروب </a:t>
            </a:r>
            <a:endParaRPr lang="ar-JO" dirty="0" smtClean="0"/>
          </a:p>
          <a:p>
            <a:pPr marL="457200" lvl="0" indent="-457200" algn="r" rtl="1">
              <a:buFont typeface="+mj-lt"/>
              <a:buAutoNum type="arabicPeriod"/>
            </a:pPr>
            <a:r>
              <a:rPr lang="ar-JO" dirty="0" smtClean="0"/>
              <a:t>الكوارث الطبيعية (الجفاف – نقص المياه – نقص الغذاء )</a:t>
            </a:r>
          </a:p>
          <a:p>
            <a:pPr marL="457200" lvl="0" indent="-457200" algn="r" rtl="1">
              <a:buFont typeface="+mj-lt"/>
              <a:buAutoNum type="arabicPeriod"/>
            </a:pPr>
            <a:r>
              <a:rPr lang="ar-JO" dirty="0" smtClean="0"/>
              <a:t>الأزمات الاقتصادية والاجتماعية </a:t>
            </a:r>
            <a:endParaRPr lang="en-US" dirty="0" smtClean="0"/>
          </a:p>
          <a:p>
            <a:pPr marL="0" lvl="0" indent="0" algn="r" rtl="1">
              <a:buNone/>
            </a:pPr>
            <a:endParaRPr lang="en-US" dirty="0"/>
          </a:p>
          <a:p>
            <a:pPr marL="0" indent="0" algn="r">
              <a:buNone/>
            </a:pPr>
            <a:endParaRPr lang="ar-SA" dirty="0"/>
          </a:p>
        </p:txBody>
      </p:sp>
      <p:pic>
        <p:nvPicPr>
          <p:cNvPr id="5" name="Picture 4"/>
          <p:cNvPicPr>
            <a:picLocks noChangeAspect="1"/>
          </p:cNvPicPr>
          <p:nvPr/>
        </p:nvPicPr>
        <p:blipFill>
          <a:blip r:embed="rId2"/>
          <a:stretch>
            <a:fillRect/>
          </a:stretch>
        </p:blipFill>
        <p:spPr>
          <a:xfrm>
            <a:off x="914401" y="3423615"/>
            <a:ext cx="2835563" cy="2452253"/>
          </a:xfrm>
          <a:prstGeom prst="rect">
            <a:avLst/>
          </a:prstGeom>
        </p:spPr>
      </p:pic>
      <p:pic>
        <p:nvPicPr>
          <p:cNvPr id="6" name="Picture 5"/>
          <p:cNvPicPr>
            <a:picLocks noChangeAspect="1"/>
          </p:cNvPicPr>
          <p:nvPr/>
        </p:nvPicPr>
        <p:blipFill>
          <a:blip r:embed="rId3"/>
          <a:stretch>
            <a:fillRect/>
          </a:stretch>
        </p:blipFill>
        <p:spPr>
          <a:xfrm>
            <a:off x="4130964" y="4216400"/>
            <a:ext cx="2828925" cy="1619250"/>
          </a:xfrm>
          <a:prstGeom prst="rect">
            <a:avLst/>
          </a:prstGeom>
        </p:spPr>
      </p:pic>
      <p:pic>
        <p:nvPicPr>
          <p:cNvPr id="7" name="Picture 6"/>
          <p:cNvPicPr>
            <a:picLocks noChangeAspect="1"/>
          </p:cNvPicPr>
          <p:nvPr/>
        </p:nvPicPr>
        <p:blipFill>
          <a:blip r:embed="rId4"/>
          <a:stretch>
            <a:fillRect/>
          </a:stretch>
        </p:blipFill>
        <p:spPr>
          <a:xfrm>
            <a:off x="7635441" y="4195955"/>
            <a:ext cx="2943225" cy="1552575"/>
          </a:xfrm>
          <a:prstGeom prst="rect">
            <a:avLst/>
          </a:prstGeom>
        </p:spPr>
      </p:pic>
    </p:spTree>
    <p:extLst>
      <p:ext uri="{BB962C8B-B14F-4D97-AF65-F5344CB8AC3E}">
        <p14:creationId xmlns:p14="http://schemas.microsoft.com/office/powerpoint/2010/main" val="1554367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dirty="0" smtClean="0"/>
              <a:t>مخاطر الجوع </a:t>
            </a:r>
            <a:endParaRPr lang="en-US" dirty="0"/>
          </a:p>
        </p:txBody>
      </p:sp>
      <p:sp>
        <p:nvSpPr>
          <p:cNvPr id="3" name="Content Placeholder 2"/>
          <p:cNvSpPr>
            <a:spLocks noGrp="1"/>
          </p:cNvSpPr>
          <p:nvPr>
            <p:ph idx="1"/>
          </p:nvPr>
        </p:nvSpPr>
        <p:spPr>
          <a:xfrm>
            <a:off x="1295400" y="2556932"/>
            <a:ext cx="9695687" cy="3318936"/>
          </a:xfrm>
        </p:spPr>
        <p:txBody>
          <a:bodyPr/>
          <a:lstStyle/>
          <a:p>
            <a:pPr marL="0" indent="0" algn="r">
              <a:buNone/>
            </a:pPr>
            <a:r>
              <a:rPr lang="ar-JO" dirty="0"/>
              <a:t>	</a:t>
            </a:r>
            <a:r>
              <a:rPr lang="ar-JO" dirty="0" smtClean="0"/>
              <a:t>1- الصحة </a:t>
            </a:r>
            <a:r>
              <a:rPr lang="ar-JO" dirty="0"/>
              <a:t>فالجوع هو الخطر الأول الذي يهدد صحة الإنسان في العالم</a:t>
            </a:r>
            <a:r>
              <a:rPr lang="ar-JO" dirty="0" smtClean="0"/>
              <a:t>.</a:t>
            </a:r>
          </a:p>
          <a:p>
            <a:pPr marL="0" indent="0" algn="r">
              <a:buNone/>
            </a:pPr>
            <a:r>
              <a:rPr lang="ar-JO" dirty="0" smtClean="0"/>
              <a:t>2- </a:t>
            </a:r>
            <a:r>
              <a:rPr lang="ar-JO" dirty="0"/>
              <a:t>الاستقرار الأمني والسياسي في بلدان عديدة</a:t>
            </a:r>
          </a:p>
          <a:p>
            <a:pPr marL="0" indent="0" algn="r">
              <a:buNone/>
            </a:pPr>
            <a:r>
              <a:rPr lang="ar-JO" dirty="0" smtClean="0"/>
              <a:t>3- </a:t>
            </a:r>
            <a:r>
              <a:rPr lang="ar-JO" dirty="0"/>
              <a:t>تراجع النمو و التطور المعرفي، ويؤدي إلى هجرات جماعية وإلى خلل كبير في البنى الاجتماعية والتوازنات الديمغرافية والسكانية في بلدان كثيرة.</a:t>
            </a:r>
          </a:p>
          <a:p>
            <a:pPr marL="0" indent="0" algn="r">
              <a:buNone/>
            </a:pPr>
            <a:r>
              <a:rPr lang="ar-JO" dirty="0"/>
              <a:t>		</a:t>
            </a:r>
            <a:endParaRPr lang="en-US" dirty="0"/>
          </a:p>
        </p:txBody>
      </p:sp>
      <p:pic>
        <p:nvPicPr>
          <p:cNvPr id="4" name="Picture 3"/>
          <p:cNvPicPr>
            <a:picLocks noChangeAspect="1"/>
          </p:cNvPicPr>
          <p:nvPr/>
        </p:nvPicPr>
        <p:blipFill>
          <a:blip r:embed="rId2"/>
          <a:stretch>
            <a:fillRect/>
          </a:stretch>
        </p:blipFill>
        <p:spPr>
          <a:xfrm>
            <a:off x="1117599" y="4216400"/>
            <a:ext cx="3971637" cy="1801091"/>
          </a:xfrm>
          <a:prstGeom prst="rect">
            <a:avLst/>
          </a:prstGeom>
        </p:spPr>
      </p:pic>
    </p:spTree>
    <p:extLst>
      <p:ext uri="{BB962C8B-B14F-4D97-AF65-F5344CB8AC3E}">
        <p14:creationId xmlns:p14="http://schemas.microsoft.com/office/powerpoint/2010/main" val="4023271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SA" b="1" u="sng" dirty="0"/>
              <a:t>مخاطر </a:t>
            </a:r>
            <a:r>
              <a:rPr lang="ar-SA" b="1" u="sng" dirty="0" smtClean="0"/>
              <a:t>الجوع</a:t>
            </a:r>
            <a:r>
              <a:rPr lang="en-US" dirty="0" smtClean="0"/>
              <a:t/>
            </a:r>
            <a:br>
              <a:rPr lang="en-US" dirty="0" smtClean="0"/>
            </a:br>
            <a:endParaRPr lang="en-US" dirty="0"/>
          </a:p>
        </p:txBody>
      </p:sp>
      <p:sp>
        <p:nvSpPr>
          <p:cNvPr id="3" name="Content Placeholder 2"/>
          <p:cNvSpPr>
            <a:spLocks noGrp="1"/>
          </p:cNvSpPr>
          <p:nvPr>
            <p:ph idx="1"/>
          </p:nvPr>
        </p:nvSpPr>
        <p:spPr/>
        <p:txBody>
          <a:bodyPr/>
          <a:lstStyle/>
          <a:p>
            <a:pPr lvl="0" algn="r" rtl="1"/>
            <a:r>
              <a:rPr lang="ar-SA" dirty="0" smtClean="0"/>
              <a:t>الصحة</a:t>
            </a:r>
            <a:r>
              <a:rPr lang="ar-JO" dirty="0"/>
              <a:t> </a:t>
            </a:r>
            <a:r>
              <a:rPr lang="ar-JO" dirty="0" smtClean="0"/>
              <a:t>: </a:t>
            </a:r>
            <a:r>
              <a:rPr lang="ar-SA" dirty="0" smtClean="0"/>
              <a:t> </a:t>
            </a:r>
            <a:r>
              <a:rPr lang="ar-SA" dirty="0"/>
              <a:t>فالجوع هو الخطر الأول الذي يهدد صحة الإنسان في العالم.</a:t>
            </a:r>
            <a:endParaRPr lang="en-US" dirty="0"/>
          </a:p>
          <a:p>
            <a:pPr lvl="0" algn="r" rtl="1"/>
            <a:r>
              <a:rPr lang="ar-SA" dirty="0"/>
              <a:t>الاستقرار الأمني والسياسي في بلدان عديدة</a:t>
            </a:r>
            <a:endParaRPr lang="en-US" dirty="0"/>
          </a:p>
          <a:p>
            <a:pPr lvl="0" algn="r" rtl="1"/>
            <a:r>
              <a:rPr lang="ar-SA" dirty="0"/>
              <a:t>تراجع النمو و التطور </a:t>
            </a:r>
            <a:r>
              <a:rPr lang="ar-SA" dirty="0" smtClean="0"/>
              <a:t>المعرفي</a:t>
            </a:r>
            <a:r>
              <a:rPr lang="ar-JO" dirty="0"/>
              <a:t> </a:t>
            </a:r>
            <a:r>
              <a:rPr lang="ar-JO" dirty="0" smtClean="0"/>
              <a:t>: </a:t>
            </a:r>
            <a:r>
              <a:rPr lang="ar-SA" dirty="0" smtClean="0"/>
              <a:t> </a:t>
            </a:r>
            <a:r>
              <a:rPr lang="ar-SA" dirty="0"/>
              <a:t>ويؤدي إلى هجرات جماعية وإلى خلل كبير في البنى الاجتماعية والتوازنات الديمغرافية والسكانية في بلدان كثيرة</a:t>
            </a:r>
            <a:r>
              <a:rPr lang="en-US" dirty="0"/>
              <a:t>.</a:t>
            </a:r>
          </a:p>
          <a:p>
            <a:pPr algn="r"/>
            <a:endParaRPr lang="en-US" dirty="0"/>
          </a:p>
        </p:txBody>
      </p:sp>
      <p:pic>
        <p:nvPicPr>
          <p:cNvPr id="4" name="Picture 3"/>
          <p:cNvPicPr>
            <a:picLocks noChangeAspect="1"/>
          </p:cNvPicPr>
          <p:nvPr/>
        </p:nvPicPr>
        <p:blipFill>
          <a:blip r:embed="rId2"/>
          <a:stretch>
            <a:fillRect/>
          </a:stretch>
        </p:blipFill>
        <p:spPr>
          <a:xfrm>
            <a:off x="968520" y="4119418"/>
            <a:ext cx="3788208" cy="2027383"/>
          </a:xfrm>
          <a:prstGeom prst="rect">
            <a:avLst/>
          </a:prstGeom>
        </p:spPr>
      </p:pic>
    </p:spTree>
    <p:extLst>
      <p:ext uri="{BB962C8B-B14F-4D97-AF65-F5344CB8AC3E}">
        <p14:creationId xmlns:p14="http://schemas.microsoft.com/office/powerpoint/2010/main" val="4263524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a:t>مجاعات عبر التاريخ</a:t>
            </a:r>
            <a:endParaRPr lang="en-US" dirty="0"/>
          </a:p>
        </p:txBody>
      </p:sp>
      <p:sp>
        <p:nvSpPr>
          <p:cNvPr id="3" name="Content Placeholder 2"/>
          <p:cNvSpPr>
            <a:spLocks noGrp="1"/>
          </p:cNvSpPr>
          <p:nvPr>
            <p:ph idx="1"/>
          </p:nvPr>
        </p:nvSpPr>
        <p:spPr/>
        <p:txBody>
          <a:bodyPr>
            <a:normAutofit lnSpcReduction="10000"/>
          </a:bodyPr>
          <a:lstStyle/>
          <a:p>
            <a:pPr marL="0" indent="0" algn="r">
              <a:buNone/>
            </a:pPr>
            <a:r>
              <a:rPr lang="ar-SA" dirty="0" smtClean="0"/>
              <a:t>شهد </a:t>
            </a:r>
            <a:r>
              <a:rPr lang="ar-SA" dirty="0"/>
              <a:t>العالم عدة </a:t>
            </a:r>
            <a:r>
              <a:rPr lang="ar-SA" dirty="0" smtClean="0"/>
              <a:t>مجاعات </a:t>
            </a:r>
            <a:r>
              <a:rPr lang="ar-SA" dirty="0"/>
              <a:t>كان أكبرها في التاريخ المعاصر تلك التي ضربت الصين في الفترة ما بين 1959 و1961، وأدت إلى وفاة ما بين 20 و30 مليون </a:t>
            </a:r>
            <a:r>
              <a:rPr lang="ar-SA" dirty="0" smtClean="0"/>
              <a:t>إنسان</a:t>
            </a:r>
            <a:r>
              <a:rPr lang="en-US" sz="1800" dirty="0" smtClean="0"/>
              <a:t>1- </a:t>
            </a:r>
          </a:p>
          <a:p>
            <a:pPr marL="457200" indent="-457200" algn="r" rtl="1">
              <a:buFont typeface="+mj-lt"/>
              <a:buAutoNum type="arabicPeriod"/>
            </a:pPr>
            <a:r>
              <a:rPr lang="ar-JO" sz="1800" dirty="0" smtClean="0"/>
              <a:t>مجاعة الشام </a:t>
            </a:r>
          </a:p>
          <a:p>
            <a:pPr marL="457200" indent="-457200" algn="r" rtl="1">
              <a:buFont typeface="+mj-lt"/>
              <a:buAutoNum type="arabicPeriod"/>
            </a:pPr>
            <a:r>
              <a:rPr lang="ar-JO" sz="1800" dirty="0" smtClean="0"/>
              <a:t>مجاعة المغرب </a:t>
            </a:r>
          </a:p>
          <a:p>
            <a:pPr marL="457200" indent="-457200" algn="r" rtl="1">
              <a:buFont typeface="+mj-lt"/>
              <a:buAutoNum type="arabicPeriod"/>
            </a:pPr>
            <a:r>
              <a:rPr lang="ar-JO" sz="1800" dirty="0" smtClean="0"/>
              <a:t>مجاعة فيتنام </a:t>
            </a:r>
          </a:p>
          <a:p>
            <a:pPr marL="457200" indent="-457200" algn="r" rtl="1">
              <a:buFont typeface="+mj-lt"/>
              <a:buAutoNum type="arabicPeriod"/>
            </a:pPr>
            <a:r>
              <a:rPr lang="ar-JO" sz="1800" dirty="0" smtClean="0"/>
              <a:t>مجاعة روسا </a:t>
            </a:r>
          </a:p>
          <a:p>
            <a:pPr marL="457200" indent="-457200" algn="r" rtl="1">
              <a:buFont typeface="+mj-lt"/>
              <a:buAutoNum type="arabicPeriod"/>
            </a:pPr>
            <a:r>
              <a:rPr lang="ar-JO" sz="1800" dirty="0" smtClean="0"/>
              <a:t>مجاعة الصين </a:t>
            </a:r>
          </a:p>
          <a:p>
            <a:pPr marL="457200" indent="-457200" algn="r" rtl="1">
              <a:buFont typeface="+mj-lt"/>
              <a:buAutoNum type="arabicPeriod"/>
            </a:pPr>
            <a:r>
              <a:rPr lang="ar-JO" sz="1800" dirty="0" smtClean="0"/>
              <a:t>مجاعة السودان </a:t>
            </a:r>
          </a:p>
          <a:p>
            <a:pPr marL="457200" indent="-457200" algn="r" rtl="1">
              <a:buFont typeface="+mj-lt"/>
              <a:buAutoNum type="arabicPeriod"/>
            </a:pPr>
            <a:endParaRPr lang="en-US" sz="1800" dirty="0"/>
          </a:p>
        </p:txBody>
      </p:sp>
    </p:spTree>
    <p:extLst>
      <p:ext uri="{BB962C8B-B14F-4D97-AF65-F5344CB8AC3E}">
        <p14:creationId xmlns:p14="http://schemas.microsoft.com/office/powerpoint/2010/main" val="4188169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SA" b="1" u="sng" dirty="0"/>
              <a:t>العمل من أجل القضاء على الجوع</a:t>
            </a:r>
            <a:r>
              <a:rPr lang="en-US" dirty="0"/>
              <a:t/>
            </a:r>
            <a:br>
              <a:rPr lang="en-US" dirty="0"/>
            </a:br>
            <a:endParaRPr lang="en-US" dirty="0"/>
          </a:p>
        </p:txBody>
      </p:sp>
      <p:sp>
        <p:nvSpPr>
          <p:cNvPr id="3" name="Content Placeholder 2"/>
          <p:cNvSpPr>
            <a:spLocks noGrp="1"/>
          </p:cNvSpPr>
          <p:nvPr>
            <p:ph idx="1"/>
          </p:nvPr>
        </p:nvSpPr>
        <p:spPr/>
        <p:txBody>
          <a:bodyPr>
            <a:normAutofit fontScale="92500" lnSpcReduction="10000"/>
          </a:bodyPr>
          <a:lstStyle/>
          <a:p>
            <a:pPr marL="0" indent="0" algn="r" rtl="1">
              <a:buNone/>
            </a:pPr>
            <a:endParaRPr lang="en-US" dirty="0"/>
          </a:p>
          <a:p>
            <a:pPr algn="r" rtl="1"/>
            <a:r>
              <a:rPr lang="ar-SA" dirty="0"/>
              <a:t>اهم المكونات التي </a:t>
            </a:r>
            <a:r>
              <a:rPr lang="ar-JO" dirty="0"/>
              <a:t> تقضي على الجوع : </a:t>
            </a:r>
            <a:endParaRPr lang="en-US" dirty="0"/>
          </a:p>
          <a:p>
            <a:pPr lvl="0" algn="r" rtl="1"/>
            <a:r>
              <a:rPr lang="ar-SA" b="1" dirty="0" smtClean="0"/>
              <a:t>الأمن </a:t>
            </a:r>
            <a:r>
              <a:rPr lang="ar-SA" b="1" dirty="0"/>
              <a:t>الغذائي</a:t>
            </a:r>
            <a:r>
              <a:rPr lang="en-US" b="1" dirty="0"/>
              <a:t>: </a:t>
            </a:r>
            <a:r>
              <a:rPr lang="ar-SA" dirty="0"/>
              <a:t>ضمان حصول الغذاء الصحي كل يوم</a:t>
            </a:r>
            <a:r>
              <a:rPr lang="ar-SA" dirty="0" smtClean="0"/>
              <a:t>.</a:t>
            </a:r>
            <a:endParaRPr lang="en-US" dirty="0"/>
          </a:p>
          <a:p>
            <a:pPr lvl="0" algn="r" rtl="1"/>
            <a:r>
              <a:rPr lang="ar-SA" b="1" dirty="0"/>
              <a:t>التغذية الجيدة</a:t>
            </a:r>
            <a:r>
              <a:rPr lang="en-US" b="1" dirty="0"/>
              <a:t>:</a:t>
            </a:r>
            <a:r>
              <a:rPr lang="en-US" dirty="0"/>
              <a:t> </a:t>
            </a:r>
            <a:r>
              <a:rPr lang="ar-SA" dirty="0"/>
              <a:t>ضمان حصول الناس المغذيات التي يحتاجون إليها للعيش بشكل جيد،</a:t>
            </a:r>
            <a:r>
              <a:rPr lang="en-US" dirty="0" smtClean="0"/>
              <a:t>.</a:t>
            </a:r>
            <a:endParaRPr lang="en-US" dirty="0"/>
          </a:p>
          <a:p>
            <a:pPr lvl="0" algn="r" rtl="1"/>
            <a:r>
              <a:rPr lang="ar-SA" b="1" dirty="0"/>
              <a:t> الزراعة المستدامة</a:t>
            </a:r>
            <a:r>
              <a:rPr lang="en-US" b="1" dirty="0"/>
              <a:t>:</a:t>
            </a:r>
            <a:r>
              <a:rPr lang="en-US" dirty="0"/>
              <a:t> </a:t>
            </a:r>
            <a:r>
              <a:rPr lang="ar-SA" dirty="0"/>
              <a:t>استخدام الحقول، والغابات، والمحيطات، وجميع الموارد الطبيعية الضرورية لإنتاج الأغذية دون الإضرار </a:t>
            </a:r>
            <a:r>
              <a:rPr lang="ar-SA" dirty="0" smtClean="0"/>
              <a:t>بالكوكب</a:t>
            </a:r>
            <a:endParaRPr lang="en-US" dirty="0"/>
          </a:p>
          <a:p>
            <a:pPr lvl="0" algn="r" rtl="1"/>
            <a:r>
              <a:rPr lang="ar-SA" b="1" dirty="0"/>
              <a:t>القضاء على الفقر</a:t>
            </a:r>
            <a:r>
              <a:rPr lang="en-US" b="1" dirty="0"/>
              <a:t>:</a:t>
            </a:r>
            <a:r>
              <a:rPr lang="en-US" dirty="0"/>
              <a:t> </a:t>
            </a:r>
            <a:r>
              <a:rPr lang="ar-SA" dirty="0"/>
              <a:t> الفقر السبب المباشر لسوء التغذية، وأسلوب الحياة الصحي هو أساسًا نتيجة للتقدم الاجتماعي والاقتصادي</a:t>
            </a:r>
            <a:r>
              <a:rPr lang="en-US" dirty="0"/>
              <a:t>!</a:t>
            </a:r>
          </a:p>
        </p:txBody>
      </p:sp>
    </p:spTree>
    <p:extLst>
      <p:ext uri="{BB962C8B-B14F-4D97-AF65-F5344CB8AC3E}">
        <p14:creationId xmlns:p14="http://schemas.microsoft.com/office/powerpoint/2010/main" val="670911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94818" y="2838364"/>
            <a:ext cx="9601196" cy="1303867"/>
          </a:xfrm>
        </p:spPr>
        <p:txBody>
          <a:bodyPr/>
          <a:lstStyle/>
          <a:p>
            <a:r>
              <a:rPr lang="ar-JO" dirty="0" smtClean="0"/>
              <a:t>شكرا </a:t>
            </a:r>
            <a:endParaRPr lang="en-US" dirty="0"/>
          </a:p>
        </p:txBody>
      </p:sp>
    </p:spTree>
    <p:extLst>
      <p:ext uri="{BB962C8B-B14F-4D97-AF65-F5344CB8AC3E}">
        <p14:creationId xmlns:p14="http://schemas.microsoft.com/office/powerpoint/2010/main" val="151005631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31</TotalTime>
  <Words>346</Words>
  <Application>Microsoft Office PowerPoint</Application>
  <PresentationFormat>Widescreen</PresentationFormat>
  <Paragraphs>38</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Garamond</vt:lpstr>
      <vt:lpstr>Times New Roman</vt:lpstr>
      <vt:lpstr>Organic</vt:lpstr>
      <vt:lpstr>الجوع والفقر</vt:lpstr>
      <vt:lpstr>المجاعة </vt:lpstr>
      <vt:lpstr>أسباب المجاعة </vt:lpstr>
      <vt:lpstr>مخاطر الجوع </vt:lpstr>
      <vt:lpstr>مخاطر الجوع </vt:lpstr>
      <vt:lpstr>مجاعات عبر التاريخ</vt:lpstr>
      <vt:lpstr>العمل من أجل القضاء على الجوع </vt:lpstr>
      <vt:lpstr>شكرا </vt:lpstr>
    </vt:vector>
  </TitlesOfParts>
  <Company>Umniah Mobile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الجوع والفقر</dc:title>
  <dc:creator>Majd Awwad</dc:creator>
  <cp:lastModifiedBy>Majd Awwad</cp:lastModifiedBy>
  <cp:revision>4</cp:revision>
  <dcterms:created xsi:type="dcterms:W3CDTF">2023-05-19T17:20:48Z</dcterms:created>
  <dcterms:modified xsi:type="dcterms:W3CDTF">2023-05-19T17:52:38Z</dcterms:modified>
</cp:coreProperties>
</file>