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56" r:id="rId3"/>
    <p:sldId id="257" r:id="rId4"/>
    <p:sldId id="258" r:id="rId5"/>
    <p:sldId id="260" r:id="rId6"/>
    <p:sldId id="259" r:id="rId7"/>
  </p:sldIdLst>
  <p:sldSz cx="12192000" cy="6858000"/>
  <p:notesSz cx="6858000" cy="9144000"/>
  <p:defaultTextStyle>
    <a:defPPr>
      <a:defRPr lang="de-D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975" autoAdjust="0"/>
    <p:restoredTop sz="94660"/>
  </p:normalViewPr>
  <p:slideViewPr>
    <p:cSldViewPr snapToGrid="0">
      <p:cViewPr varScale="1">
        <p:scale>
          <a:sx n="73" d="100"/>
          <a:sy n="73" d="100"/>
        </p:scale>
        <p:origin x="3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0248878764510104E-2"/>
          <c:y val="0.10914722381455352"/>
          <c:w val="0.91975112123548985"/>
          <c:h val="0.7333208255078274"/>
        </c:manualLayout>
      </c:layout>
      <c:barChart>
        <c:barDir val="col"/>
        <c:grouping val="stacked"/>
        <c:varyColors val="0"/>
        <c:ser>
          <c:idx val="0"/>
          <c:order val="0"/>
          <c:tx>
            <c:strRef>
              <c:f>Sheet1!$B$1</c:f>
              <c:strCache>
                <c:ptCount val="1"/>
                <c:pt idx="0">
                  <c:v>السّمنةِ </c:v>
                </c:pt>
              </c:strCache>
            </c:strRef>
          </c:tx>
          <c:spPr>
            <a:solidFill>
              <a:schemeClr val="accent1"/>
            </a:solidFill>
            <a:ln>
              <a:noFill/>
            </a:ln>
            <a:effectLst/>
          </c:spPr>
          <c:invertIfNegative val="0"/>
          <c:dPt>
            <c:idx val="2"/>
            <c:invertIfNegative val="0"/>
            <c:bubble3D val="0"/>
            <c:spPr>
              <a:solidFill>
                <a:schemeClr val="accent3"/>
              </a:solidFill>
              <a:ln w="19050" cap="flat" cmpd="sng" algn="ctr">
                <a:solidFill>
                  <a:schemeClr val="lt1"/>
                </a:solidFill>
                <a:prstDash val="solid"/>
                <a:miter lim="800000"/>
              </a:ln>
              <a:effectLst/>
            </c:spPr>
            <c:extLst>
              <c:ext xmlns:c16="http://schemas.microsoft.com/office/drawing/2014/chart" uri="{C3380CC4-5D6E-409C-BE32-E72D297353CC}">
                <c16:uniqueId val="{00000003-0E67-42EE-A373-C49935BE6837}"/>
              </c:ext>
            </c:extLst>
          </c:dPt>
          <c:cat>
            <c:strRef>
              <c:f>Sheet1!$A$2:$A$4</c:f>
              <c:strCache>
                <c:ptCount val="2"/>
                <c:pt idx="0">
                  <c:v>الذّكور</c:v>
                </c:pt>
                <c:pt idx="1">
                  <c:v>الإناثِ.</c:v>
                </c:pt>
              </c:strCache>
            </c:strRef>
          </c:cat>
          <c:val>
            <c:numRef>
              <c:f>Sheet1!$B$2:$B$4</c:f>
              <c:numCache>
                <c:formatCode>General</c:formatCode>
                <c:ptCount val="3"/>
                <c:pt idx="0">
                  <c:v>82</c:v>
                </c:pt>
                <c:pt idx="1">
                  <c:v>80</c:v>
                </c:pt>
                <c:pt idx="2">
                  <c:v>1</c:v>
                </c:pt>
              </c:numCache>
            </c:numRef>
          </c:val>
          <c:extLst>
            <c:ext xmlns:c16="http://schemas.microsoft.com/office/drawing/2014/chart" uri="{C3380CC4-5D6E-409C-BE32-E72D297353CC}">
              <c16:uniqueId val="{00000000-0E67-42EE-A373-C49935BE6837}"/>
            </c:ext>
          </c:extLst>
        </c:ser>
        <c:dLbls>
          <c:showLegendKey val="0"/>
          <c:showVal val="0"/>
          <c:showCatName val="0"/>
          <c:showSerName val="0"/>
          <c:showPercent val="0"/>
          <c:showBubbleSize val="0"/>
        </c:dLbls>
        <c:gapWidth val="150"/>
        <c:overlap val="100"/>
        <c:axId val="196261160"/>
        <c:axId val="196263128"/>
      </c:barChart>
      <c:catAx>
        <c:axId val="196261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6263128"/>
        <c:crosses val="autoZero"/>
        <c:auto val="1"/>
        <c:lblAlgn val="ctr"/>
        <c:lblOffset val="100"/>
        <c:noMultiLvlLbl val="0"/>
      </c:catAx>
      <c:valAx>
        <c:axId val="196263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6261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35E347-A650-4AD2-AD5D-2D437EE35A16}"/>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de-DE"/>
          </a:p>
        </p:txBody>
      </p:sp>
      <p:sp>
        <p:nvSpPr>
          <p:cNvPr id="3" name="عنوان فرعي 2">
            <a:extLst>
              <a:ext uri="{FF2B5EF4-FFF2-40B4-BE49-F238E27FC236}">
                <a16:creationId xmlns:a16="http://schemas.microsoft.com/office/drawing/2014/main" id="{5F3C06DE-CE6A-4D8D-B814-6DDE8FBE76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de-DE"/>
          </a:p>
        </p:txBody>
      </p:sp>
      <p:sp>
        <p:nvSpPr>
          <p:cNvPr id="4" name="عنصر نائب للتاريخ 3">
            <a:extLst>
              <a:ext uri="{FF2B5EF4-FFF2-40B4-BE49-F238E27FC236}">
                <a16:creationId xmlns:a16="http://schemas.microsoft.com/office/drawing/2014/main" id="{DB0C2BF0-69D7-47A0-815B-B86EAEDA0FC6}"/>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6392CCA3-58B2-405E-B9EA-CBFE4619BD9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BAAFB8AA-6686-4B45-934E-1EE4C230813C}"/>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57596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BD4AC6A-190B-4E7D-B06C-CD86E4D66AC5}"/>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عنوان العمودي 2">
            <a:extLst>
              <a:ext uri="{FF2B5EF4-FFF2-40B4-BE49-F238E27FC236}">
                <a16:creationId xmlns:a16="http://schemas.microsoft.com/office/drawing/2014/main" id="{A4CFB939-0258-4DD1-BE5D-15EE73A239BB}"/>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3D30E130-BFD5-4DEA-9C5E-663195483584}"/>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06E79502-73A9-4B26-AFC0-C4CBF2AA8B8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A69AC2B0-A4E4-4892-B24A-6EA1600DD781}"/>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3971301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BC289F39-24D8-4C21-84ED-A6B8EAC09E6E}"/>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de-DE"/>
          </a:p>
        </p:txBody>
      </p:sp>
      <p:sp>
        <p:nvSpPr>
          <p:cNvPr id="3" name="عنصر نائب للعنوان العمودي 2">
            <a:extLst>
              <a:ext uri="{FF2B5EF4-FFF2-40B4-BE49-F238E27FC236}">
                <a16:creationId xmlns:a16="http://schemas.microsoft.com/office/drawing/2014/main" id="{19FB05B0-D8E7-4E23-BC64-058B7C2EE1DF}"/>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D6DC3C33-9802-4F33-A66A-E8D738759559}"/>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A85E553C-C2FB-46E6-83A6-2CE3EECDFBCA}"/>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30CFED8B-0C52-4245-B3BE-1F3F4BFFE2CB}"/>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78123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4B5FD62-D587-4564-B452-A9767242D1C0}"/>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66601BCD-1D23-4C19-AC8F-72831D7135E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BDE790CC-1C05-48D3-88C7-7F449F6BDFB4}"/>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7F770F84-6909-4E9C-A73E-C765E56D66DC}"/>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D04F2592-2E79-4A8D-A73C-6987AACB0240}"/>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401326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DB8DF07-2F39-4DA1-ACC3-67152577AF0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DF0E8AE0-4779-484C-95B1-374C57FC9D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3EE1DA7-FE70-485E-9376-ADD5098C4479}"/>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6901FF7E-723D-47A1-B1D6-CAA60D21F152}"/>
              </a:ext>
            </a:extLst>
          </p:cNvPr>
          <p:cNvSpPr>
            <a:spLocks noGrp="1"/>
          </p:cNvSpPr>
          <p:nvPr>
            <p:ph type="ftr" sz="quarter" idx="11"/>
          </p:nvPr>
        </p:nvSpPr>
        <p:spPr/>
        <p:txBody>
          <a:bodyPr/>
          <a:lstStyle/>
          <a:p>
            <a:endParaRPr lang="de-DE"/>
          </a:p>
        </p:txBody>
      </p:sp>
      <p:sp>
        <p:nvSpPr>
          <p:cNvPr id="6" name="عنصر نائب لرقم الشريحة 5">
            <a:extLst>
              <a:ext uri="{FF2B5EF4-FFF2-40B4-BE49-F238E27FC236}">
                <a16:creationId xmlns:a16="http://schemas.microsoft.com/office/drawing/2014/main" id="{ADA17CB3-BF94-43E3-BE82-B2DA5D4990B3}"/>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576265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A17F8B3-313C-4EF6-BB16-BD552EA64518}"/>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8A28AC1D-7CC0-4C5F-8EEE-8628817EBA1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محتوى 3">
            <a:extLst>
              <a:ext uri="{FF2B5EF4-FFF2-40B4-BE49-F238E27FC236}">
                <a16:creationId xmlns:a16="http://schemas.microsoft.com/office/drawing/2014/main" id="{E5189244-DB8C-4919-96EF-130208D9B37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5" name="عنصر نائب للتاريخ 4">
            <a:extLst>
              <a:ext uri="{FF2B5EF4-FFF2-40B4-BE49-F238E27FC236}">
                <a16:creationId xmlns:a16="http://schemas.microsoft.com/office/drawing/2014/main" id="{EBB11897-996E-445C-BD2E-3DAF33A92492}"/>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6" name="عنصر نائب للتذييل 5">
            <a:extLst>
              <a:ext uri="{FF2B5EF4-FFF2-40B4-BE49-F238E27FC236}">
                <a16:creationId xmlns:a16="http://schemas.microsoft.com/office/drawing/2014/main" id="{341CACEF-FA2F-4928-BE13-3AB2AA891CC3}"/>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5A1AC12C-8967-4D31-A63E-E12E9241C2D2}"/>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44264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6B7030-D47B-438F-89B0-F111392E44FD}"/>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39B018ED-684D-401D-8F76-EF5A8F5FF4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246080F7-2695-4825-9C66-B107A14DEC7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5" name="عنصر نائب للنص 4">
            <a:extLst>
              <a:ext uri="{FF2B5EF4-FFF2-40B4-BE49-F238E27FC236}">
                <a16:creationId xmlns:a16="http://schemas.microsoft.com/office/drawing/2014/main" id="{77E547BA-C676-4560-9E29-936F6BAF0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B6AC072C-D13F-4672-AC83-6BBF8F6FC77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7" name="عنصر نائب للتاريخ 6">
            <a:extLst>
              <a:ext uri="{FF2B5EF4-FFF2-40B4-BE49-F238E27FC236}">
                <a16:creationId xmlns:a16="http://schemas.microsoft.com/office/drawing/2014/main" id="{EC9E4B94-E984-474A-8956-057D218622A6}"/>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8" name="عنصر نائب للتذييل 7">
            <a:extLst>
              <a:ext uri="{FF2B5EF4-FFF2-40B4-BE49-F238E27FC236}">
                <a16:creationId xmlns:a16="http://schemas.microsoft.com/office/drawing/2014/main" id="{98942AC4-6454-4334-A7F8-6B5E8F1195E7}"/>
              </a:ext>
            </a:extLst>
          </p:cNvPr>
          <p:cNvSpPr>
            <a:spLocks noGrp="1"/>
          </p:cNvSpPr>
          <p:nvPr>
            <p:ph type="ftr" sz="quarter" idx="11"/>
          </p:nvPr>
        </p:nvSpPr>
        <p:spPr/>
        <p:txBody>
          <a:bodyPr/>
          <a:lstStyle/>
          <a:p>
            <a:endParaRPr lang="de-DE"/>
          </a:p>
        </p:txBody>
      </p:sp>
      <p:sp>
        <p:nvSpPr>
          <p:cNvPr id="9" name="عنصر نائب لرقم الشريحة 8">
            <a:extLst>
              <a:ext uri="{FF2B5EF4-FFF2-40B4-BE49-F238E27FC236}">
                <a16:creationId xmlns:a16="http://schemas.microsoft.com/office/drawing/2014/main" id="{1A394258-1555-43E2-BFDF-72F3348BBB6D}"/>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86237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275D6A-1300-4748-8203-A4226877C029}"/>
              </a:ext>
            </a:extLst>
          </p:cNvPr>
          <p:cNvSpPr>
            <a:spLocks noGrp="1"/>
          </p:cNvSpPr>
          <p:nvPr>
            <p:ph type="title"/>
          </p:nvPr>
        </p:nvSpPr>
        <p:spPr/>
        <p:txBody>
          <a:bodyPr/>
          <a:lstStyle/>
          <a:p>
            <a:r>
              <a:rPr lang="ar-SA"/>
              <a:t>انقر لتحرير نمط عنوان الشكل الرئيسي</a:t>
            </a:r>
            <a:endParaRPr lang="de-DE"/>
          </a:p>
        </p:txBody>
      </p:sp>
      <p:sp>
        <p:nvSpPr>
          <p:cNvPr id="3" name="عنصر نائب للتاريخ 2">
            <a:extLst>
              <a:ext uri="{FF2B5EF4-FFF2-40B4-BE49-F238E27FC236}">
                <a16:creationId xmlns:a16="http://schemas.microsoft.com/office/drawing/2014/main" id="{0ACEC0C4-1202-47DB-BFE8-4CC32703044A}"/>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4" name="عنصر نائب للتذييل 3">
            <a:extLst>
              <a:ext uri="{FF2B5EF4-FFF2-40B4-BE49-F238E27FC236}">
                <a16:creationId xmlns:a16="http://schemas.microsoft.com/office/drawing/2014/main" id="{091F9189-18A7-4735-BC32-481FEBDD9698}"/>
              </a:ext>
            </a:extLst>
          </p:cNvPr>
          <p:cNvSpPr>
            <a:spLocks noGrp="1"/>
          </p:cNvSpPr>
          <p:nvPr>
            <p:ph type="ftr" sz="quarter" idx="11"/>
          </p:nvPr>
        </p:nvSpPr>
        <p:spPr/>
        <p:txBody>
          <a:bodyPr/>
          <a:lstStyle/>
          <a:p>
            <a:endParaRPr lang="de-DE"/>
          </a:p>
        </p:txBody>
      </p:sp>
      <p:sp>
        <p:nvSpPr>
          <p:cNvPr id="5" name="عنصر نائب لرقم الشريحة 4">
            <a:extLst>
              <a:ext uri="{FF2B5EF4-FFF2-40B4-BE49-F238E27FC236}">
                <a16:creationId xmlns:a16="http://schemas.microsoft.com/office/drawing/2014/main" id="{774706AA-C0E5-4209-832D-CADE977A53B6}"/>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38479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4185ABA-38BD-47C7-9B9D-234198021E41}"/>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3" name="عنصر نائب للتذييل 2">
            <a:extLst>
              <a:ext uri="{FF2B5EF4-FFF2-40B4-BE49-F238E27FC236}">
                <a16:creationId xmlns:a16="http://schemas.microsoft.com/office/drawing/2014/main" id="{296EC701-CA36-4CAA-84CB-F9A7A5F7ECDA}"/>
              </a:ext>
            </a:extLst>
          </p:cNvPr>
          <p:cNvSpPr>
            <a:spLocks noGrp="1"/>
          </p:cNvSpPr>
          <p:nvPr>
            <p:ph type="ftr" sz="quarter" idx="11"/>
          </p:nvPr>
        </p:nvSpPr>
        <p:spPr/>
        <p:txBody>
          <a:bodyPr/>
          <a:lstStyle/>
          <a:p>
            <a:endParaRPr lang="de-DE"/>
          </a:p>
        </p:txBody>
      </p:sp>
      <p:sp>
        <p:nvSpPr>
          <p:cNvPr id="4" name="عنصر نائب لرقم الشريحة 3">
            <a:extLst>
              <a:ext uri="{FF2B5EF4-FFF2-40B4-BE49-F238E27FC236}">
                <a16:creationId xmlns:a16="http://schemas.microsoft.com/office/drawing/2014/main" id="{AA3DD4B8-A4F9-4274-9D64-3B2B2DCA30EB}"/>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2503288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2A257F-85E2-4937-9E34-BF165A28F2D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de-DE"/>
          </a:p>
        </p:txBody>
      </p:sp>
      <p:sp>
        <p:nvSpPr>
          <p:cNvPr id="3" name="عنصر نائب للمحتوى 2">
            <a:extLst>
              <a:ext uri="{FF2B5EF4-FFF2-40B4-BE49-F238E27FC236}">
                <a16:creationId xmlns:a16="http://schemas.microsoft.com/office/drawing/2014/main" id="{82F8328F-3D2C-43D4-BD6B-4B73474C9B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نص 3">
            <a:extLst>
              <a:ext uri="{FF2B5EF4-FFF2-40B4-BE49-F238E27FC236}">
                <a16:creationId xmlns:a16="http://schemas.microsoft.com/office/drawing/2014/main" id="{89D00EE6-9DDC-4ADF-9FBE-E9EB8F720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6C4418C-8C55-4853-A8AC-120D76F7DD1F}"/>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6" name="عنصر نائب للتذييل 5">
            <a:extLst>
              <a:ext uri="{FF2B5EF4-FFF2-40B4-BE49-F238E27FC236}">
                <a16:creationId xmlns:a16="http://schemas.microsoft.com/office/drawing/2014/main" id="{9DFF8014-736D-4C3E-A797-4D91593DE207}"/>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EF25F749-46AA-4792-9A3F-75118EEA4F7C}"/>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13881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9C0568A-DF4E-410D-94A1-843408363B1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de-DE"/>
          </a:p>
        </p:txBody>
      </p:sp>
      <p:sp>
        <p:nvSpPr>
          <p:cNvPr id="3" name="عنصر نائب للصورة 2">
            <a:extLst>
              <a:ext uri="{FF2B5EF4-FFF2-40B4-BE49-F238E27FC236}">
                <a16:creationId xmlns:a16="http://schemas.microsoft.com/office/drawing/2014/main" id="{5D60400F-016F-4467-B3C5-312BEC047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عنصر نائب للنص 3">
            <a:extLst>
              <a:ext uri="{FF2B5EF4-FFF2-40B4-BE49-F238E27FC236}">
                <a16:creationId xmlns:a16="http://schemas.microsoft.com/office/drawing/2014/main" id="{0AD0EDC8-3CC4-4A72-9D6B-D3EE98304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08D7345-2E26-4617-8A54-FDBC67E2EEE7}"/>
              </a:ext>
            </a:extLst>
          </p:cNvPr>
          <p:cNvSpPr>
            <a:spLocks noGrp="1"/>
          </p:cNvSpPr>
          <p:nvPr>
            <p:ph type="dt" sz="half" idx="10"/>
          </p:nvPr>
        </p:nvSpPr>
        <p:spPr/>
        <p:txBody>
          <a:bodyPr/>
          <a:lstStyle/>
          <a:p>
            <a:fld id="{316F83A9-EF26-46C0-918C-DC874DA151E0}" type="datetimeFigureOut">
              <a:rPr lang="de-DE" smtClean="0"/>
              <a:t>19.05.2023</a:t>
            </a:fld>
            <a:endParaRPr lang="de-DE"/>
          </a:p>
        </p:txBody>
      </p:sp>
      <p:sp>
        <p:nvSpPr>
          <p:cNvPr id="6" name="عنصر نائب للتذييل 5">
            <a:extLst>
              <a:ext uri="{FF2B5EF4-FFF2-40B4-BE49-F238E27FC236}">
                <a16:creationId xmlns:a16="http://schemas.microsoft.com/office/drawing/2014/main" id="{52463C4F-37E8-4E29-9739-36899606E1C1}"/>
              </a:ext>
            </a:extLst>
          </p:cNvPr>
          <p:cNvSpPr>
            <a:spLocks noGrp="1"/>
          </p:cNvSpPr>
          <p:nvPr>
            <p:ph type="ftr" sz="quarter" idx="11"/>
          </p:nvPr>
        </p:nvSpPr>
        <p:spPr/>
        <p:txBody>
          <a:bodyPr/>
          <a:lstStyle/>
          <a:p>
            <a:endParaRPr lang="de-DE"/>
          </a:p>
        </p:txBody>
      </p:sp>
      <p:sp>
        <p:nvSpPr>
          <p:cNvPr id="7" name="عنصر نائب لرقم الشريحة 6">
            <a:extLst>
              <a:ext uri="{FF2B5EF4-FFF2-40B4-BE49-F238E27FC236}">
                <a16:creationId xmlns:a16="http://schemas.microsoft.com/office/drawing/2014/main" id="{CCF687D2-0F7D-42DF-8B96-E1017E2B1A14}"/>
              </a:ext>
            </a:extLst>
          </p:cNvPr>
          <p:cNvSpPr>
            <a:spLocks noGrp="1"/>
          </p:cNvSpPr>
          <p:nvPr>
            <p:ph type="sldNum" sz="quarter" idx="12"/>
          </p:nvPr>
        </p:nvSpPr>
        <p:spPr/>
        <p:txBody>
          <a:bodyPr/>
          <a:lstStyle/>
          <a:p>
            <a:fld id="{D9385506-1002-4A50-A9E1-B1EC2F3C1872}" type="slidenum">
              <a:rPr lang="de-DE" smtClean="0"/>
              <a:t>‹#›</a:t>
            </a:fld>
            <a:endParaRPr lang="de-DE"/>
          </a:p>
        </p:txBody>
      </p:sp>
    </p:spTree>
    <p:extLst>
      <p:ext uri="{BB962C8B-B14F-4D97-AF65-F5344CB8AC3E}">
        <p14:creationId xmlns:p14="http://schemas.microsoft.com/office/powerpoint/2010/main" val="1034951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84388D6C-2ACA-45DB-8AEA-77126F7FA73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de-DE"/>
          </a:p>
        </p:txBody>
      </p:sp>
      <p:sp>
        <p:nvSpPr>
          <p:cNvPr id="3" name="عنصر نائب للنص 2">
            <a:extLst>
              <a:ext uri="{FF2B5EF4-FFF2-40B4-BE49-F238E27FC236}">
                <a16:creationId xmlns:a16="http://schemas.microsoft.com/office/drawing/2014/main" id="{D271F7EB-0F7C-4414-BA84-37902FFECEB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de-DE"/>
          </a:p>
        </p:txBody>
      </p:sp>
      <p:sp>
        <p:nvSpPr>
          <p:cNvPr id="4" name="عنصر نائب للتاريخ 3">
            <a:extLst>
              <a:ext uri="{FF2B5EF4-FFF2-40B4-BE49-F238E27FC236}">
                <a16:creationId xmlns:a16="http://schemas.microsoft.com/office/drawing/2014/main" id="{D26049B2-8810-40C3-A135-9819D86A423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6F83A9-EF26-46C0-918C-DC874DA151E0}" type="datetimeFigureOut">
              <a:rPr lang="de-DE" smtClean="0"/>
              <a:t>19.05.2023</a:t>
            </a:fld>
            <a:endParaRPr lang="de-DE"/>
          </a:p>
        </p:txBody>
      </p:sp>
      <p:sp>
        <p:nvSpPr>
          <p:cNvPr id="5" name="عنصر نائب للتذييل 4">
            <a:extLst>
              <a:ext uri="{FF2B5EF4-FFF2-40B4-BE49-F238E27FC236}">
                <a16:creationId xmlns:a16="http://schemas.microsoft.com/office/drawing/2014/main" id="{962B8973-7EBB-49BB-836A-2080FB9196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de-DE"/>
          </a:p>
        </p:txBody>
      </p:sp>
      <p:sp>
        <p:nvSpPr>
          <p:cNvPr id="6" name="عنصر نائب لرقم الشريحة 5">
            <a:extLst>
              <a:ext uri="{FF2B5EF4-FFF2-40B4-BE49-F238E27FC236}">
                <a16:creationId xmlns:a16="http://schemas.microsoft.com/office/drawing/2014/main" id="{5C7D32C0-3C52-4DE7-97B5-2BF966ECFD5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9385506-1002-4A50-A9E1-B1EC2F3C1872}" type="slidenum">
              <a:rPr lang="de-DE" smtClean="0"/>
              <a:t>‹#›</a:t>
            </a:fld>
            <a:endParaRPr lang="de-DE"/>
          </a:p>
        </p:txBody>
      </p:sp>
    </p:spTree>
    <p:extLst>
      <p:ext uri="{BB962C8B-B14F-4D97-AF65-F5344CB8AC3E}">
        <p14:creationId xmlns:p14="http://schemas.microsoft.com/office/powerpoint/2010/main" val="3812865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62EB8-FAC3-4DA6-97E4-0BBF05CEA01E}"/>
              </a:ext>
            </a:extLst>
          </p:cNvPr>
          <p:cNvSpPr>
            <a:spLocks noGrp="1"/>
          </p:cNvSpPr>
          <p:nvPr>
            <p:ph type="ctrTitle"/>
          </p:nvPr>
        </p:nvSpPr>
        <p:spPr/>
        <p:txBody>
          <a:bodyPr>
            <a:normAutofit fontScale="90000"/>
          </a:bodyPr>
          <a:lstStyle/>
          <a:p>
            <a:r>
              <a:rPr lang="ar-JO" dirty="0"/>
              <a:t>السُّمنةُ والزِّيادَةُ المُفرِطَةُ بِوَصفِها مُشكِلَةٌ اجتِماعِيّةُ</a:t>
            </a:r>
            <a:br>
              <a:rPr lang="ar-JO" dirty="0"/>
            </a:br>
            <a:endParaRPr lang="en-US" dirty="0"/>
          </a:p>
        </p:txBody>
      </p:sp>
      <p:sp>
        <p:nvSpPr>
          <p:cNvPr id="3" name="Subtitle 2">
            <a:extLst>
              <a:ext uri="{FF2B5EF4-FFF2-40B4-BE49-F238E27FC236}">
                <a16:creationId xmlns:a16="http://schemas.microsoft.com/office/drawing/2014/main" id="{E331E906-BD7C-4165-996E-DF6125AD9B5F}"/>
              </a:ext>
            </a:extLst>
          </p:cNvPr>
          <p:cNvSpPr>
            <a:spLocks noGrp="1"/>
          </p:cNvSpPr>
          <p:nvPr>
            <p:ph type="subTitle" idx="1"/>
          </p:nvPr>
        </p:nvSpPr>
        <p:spPr>
          <a:xfrm>
            <a:off x="-955040" y="3774758"/>
            <a:ext cx="9144000" cy="1655762"/>
          </a:xfrm>
        </p:spPr>
        <p:txBody>
          <a:bodyPr/>
          <a:lstStyle/>
          <a:p>
            <a:r>
              <a:rPr lang="ar-JO" dirty="0"/>
              <a:t>المعلم: عبد الخالق</a:t>
            </a:r>
          </a:p>
          <a:p>
            <a:r>
              <a:rPr lang="ar-JO" dirty="0"/>
              <a:t>المعلمة: ميرنا</a:t>
            </a:r>
          </a:p>
          <a:p>
            <a:r>
              <a:rPr lang="ar-JO" dirty="0"/>
              <a:t>عمل الطالبات: سارة زريقات ، كريستينا بطشون ، كارول اوفي</a:t>
            </a:r>
            <a:endParaRPr lang="en-US" dirty="0"/>
          </a:p>
        </p:txBody>
      </p:sp>
      <p:pic>
        <p:nvPicPr>
          <p:cNvPr id="3075" name="Picture 3" descr="Obesity harms brain health throughout life – yet scientists don't know why  | American Heart Association">
            <a:extLst>
              <a:ext uri="{FF2B5EF4-FFF2-40B4-BE49-F238E27FC236}">
                <a16:creationId xmlns:a16="http://schemas.microsoft.com/office/drawing/2014/main" id="{F17DDFD8-DBC9-472D-BB04-3BA78BD64C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088717" y="3051175"/>
            <a:ext cx="3579283" cy="2684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14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a:extLst>
              <a:ext uri="{FF2B5EF4-FFF2-40B4-BE49-F238E27FC236}">
                <a16:creationId xmlns:a16="http://schemas.microsoft.com/office/drawing/2014/main" id="{8BB02A12-1D40-4B57-B12E-79133C370231}"/>
              </a:ext>
            </a:extLst>
          </p:cNvPr>
          <p:cNvSpPr>
            <a:spLocks noGrp="1"/>
          </p:cNvSpPr>
          <p:nvPr>
            <p:ph type="subTitle" idx="1"/>
          </p:nvPr>
        </p:nvSpPr>
        <p:spPr>
          <a:xfrm>
            <a:off x="374904" y="243840"/>
            <a:ext cx="11027664" cy="5955792"/>
          </a:xfrm>
        </p:spPr>
        <p:txBody>
          <a:bodyPr/>
          <a:lstStyle/>
          <a:p>
            <a:r>
              <a:rPr lang="ar-JO" dirty="0"/>
              <a:t>السُّمنةُ والزِّيادَةُ المُفرِطَةُ بِوَصفِها مُشكِلَةٌ اجتِماعِيّةُ</a:t>
            </a:r>
          </a:p>
          <a:p>
            <a:endParaRPr lang="ar-JO" dirty="0"/>
          </a:p>
          <a:p>
            <a:r>
              <a:rPr lang="ar-JO" dirty="0"/>
              <a:t>الصِّحَّةُ الجَيدَةُ والسَّعادَةُ حَقٌ مِنْ حَقِّنا </a:t>
            </a:r>
          </a:p>
          <a:p>
            <a:pPr algn="r">
              <a:lnSpc>
                <a:spcPct val="150000"/>
              </a:lnSpc>
            </a:pPr>
            <a:r>
              <a:rPr lang="ar-JO" dirty="0"/>
              <a:t>قالَ الُّدكتورُ سامرٌ الأزرعيُّ في المُؤتَمرِ الصَّحفيِّ الّذي أُقيمَ الشَّهرَ الماضيَ عَنْ نَظْرَةِ المُجتمعِ لِمرضى السُّمنَةِ على أنَّهُم أشْخاصٌ غَيرِ مَسؤولينَ وكسولينَ، كما يَنظَرُ لَهُم البعضُ نظرةً سَلبيّةً تَشُوبُها السُّخريةَ والاحتِقارَ وبِالتَّالي هم مُعرَّضونَ للتَّنمُّرِ والمُعامَلةِ غيرِ المُنصِفَةِ ممّا يُقلِلُ مِنْ ثِقَتِهم بِأنفُسِهم والشُّعورِ بِعدمِ الرِّضا عن شَكلِهم ومَظهرِهم والشُّعورِ بالقلقِ والخوفِ من نظرةِ النّاسِ إليهم والشُّعورِ بالإحراجِ والذَّنبِ من مظهرِهم.</a:t>
            </a:r>
            <a:endParaRPr lang="de-DE" dirty="0"/>
          </a:p>
        </p:txBody>
      </p:sp>
      <p:pic>
        <p:nvPicPr>
          <p:cNvPr id="1026" name="Picture 2" descr="Obesity: Definition, Causes, Diagnosis, Treatment">
            <a:extLst>
              <a:ext uri="{FF2B5EF4-FFF2-40B4-BE49-F238E27FC236}">
                <a16:creationId xmlns:a16="http://schemas.microsoft.com/office/drawing/2014/main" id="{673F8AB4-1358-4FF0-A9EA-F8559EB4C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 y="4113252"/>
            <a:ext cx="4216400" cy="261296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5AD8DEFD-17B4-408B-A532-50951518CB7D}"/>
              </a:ext>
            </a:extLst>
          </p:cNvPr>
          <p:cNvPicPr>
            <a:picLocks noChangeAspect="1"/>
          </p:cNvPicPr>
          <p:nvPr/>
        </p:nvPicPr>
        <p:blipFill rotWithShape="1">
          <a:blip r:embed="rId3"/>
          <a:srcRect l="-1071" t="33051" r="1071" b="-3403"/>
          <a:stretch/>
        </p:blipFill>
        <p:spPr>
          <a:xfrm>
            <a:off x="8261096" y="3981466"/>
            <a:ext cx="3343656" cy="2876533"/>
          </a:xfrm>
          <a:prstGeom prst="rect">
            <a:avLst/>
          </a:prstGeom>
        </p:spPr>
      </p:pic>
    </p:spTree>
    <p:extLst>
      <p:ext uri="{BB962C8B-B14F-4D97-AF65-F5344CB8AC3E}">
        <p14:creationId xmlns:p14="http://schemas.microsoft.com/office/powerpoint/2010/main" val="3603542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4C910C68-FA11-41D9-90EE-025DD9D3BB12}"/>
              </a:ext>
            </a:extLst>
          </p:cNvPr>
          <p:cNvSpPr>
            <a:spLocks noGrp="1"/>
          </p:cNvSpPr>
          <p:nvPr>
            <p:ph idx="1"/>
          </p:nvPr>
        </p:nvSpPr>
        <p:spPr>
          <a:xfrm>
            <a:off x="838200" y="978408"/>
            <a:ext cx="10515600" cy="5198555"/>
          </a:xfrm>
        </p:spPr>
        <p:txBody>
          <a:bodyPr/>
          <a:lstStyle/>
          <a:p>
            <a:pPr>
              <a:lnSpc>
                <a:spcPct val="150000"/>
              </a:lnSpc>
            </a:pPr>
            <a:r>
              <a:rPr lang="ar-JO" dirty="0"/>
              <a:t>وأشارَ هُنا أنَّ للسُّمنةِ آثارٌ نفسيّةٌ وصحّيّةٌ واجتِماعيّةٌ، فالسُمنةُ قدْ تكونُ أَحَدَ الأسبابِ المُؤديّةِ للإقلالِ من فُرَصِ الزّواجِ لدى الجنسيْنِ، وقد تكونُ السُّمنةُ سبباً لعدمِ تعيينهم في الوظائفِ كما تَحِدُّ السُّمنةُ من قدرتِهم على ممارسةِ الأنشطةِ البدنيّةِ والحياةِ الاجتماعيّةِ. </a:t>
            </a:r>
            <a:endParaRPr lang="de-DE" dirty="0"/>
          </a:p>
        </p:txBody>
      </p:sp>
      <p:pic>
        <p:nvPicPr>
          <p:cNvPr id="2050" name="Picture 2" descr="3,700+ Obesity Illustrations, Royalty-Free Vector Graphics ...">
            <a:extLst>
              <a:ext uri="{FF2B5EF4-FFF2-40B4-BE49-F238E27FC236}">
                <a16:creationId xmlns:a16="http://schemas.microsoft.com/office/drawing/2014/main" id="{8EE3F681-8F8D-4668-B81E-0F24EE9DD6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000" y="2927807"/>
            <a:ext cx="5405120" cy="393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33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5323653-7D3C-4CAF-AE6C-E383F5CED862}"/>
              </a:ext>
            </a:extLst>
          </p:cNvPr>
          <p:cNvSpPr>
            <a:spLocks noGrp="1"/>
          </p:cNvSpPr>
          <p:nvPr>
            <p:ph idx="1"/>
          </p:nvPr>
        </p:nvSpPr>
        <p:spPr>
          <a:xfrm>
            <a:off x="838200" y="484632"/>
            <a:ext cx="10515600" cy="5692331"/>
          </a:xfrm>
        </p:spPr>
        <p:txBody>
          <a:bodyPr/>
          <a:lstStyle/>
          <a:p>
            <a:pPr>
              <a:lnSpc>
                <a:spcPct val="150000"/>
              </a:lnSpc>
            </a:pPr>
            <a:r>
              <a:rPr lang="ar-JO" dirty="0"/>
              <a:t>وأوضحَ الدكتورُ سامر الأثارَ الصّحّيّةَ لِهذا المرضِ اللّعينِ، فهي تُؤدي للإصابةِ بأمراضٍ مختلفةٍ، أشهرُها: مرضُ السّكريّ وارتفاعُ ضغطِ الدّمِ وأمراضُ القلبِ.</a:t>
            </a:r>
            <a:endParaRPr lang="de-DE" dirty="0"/>
          </a:p>
        </p:txBody>
      </p:sp>
      <p:pic>
        <p:nvPicPr>
          <p:cNvPr id="2050" name="Picture 2" descr="Obesity Vector Art, Icons, and Graphics for Free Download">
            <a:extLst>
              <a:ext uri="{FF2B5EF4-FFF2-40B4-BE49-F238E27FC236}">
                <a16:creationId xmlns:a16="http://schemas.microsoft.com/office/drawing/2014/main" id="{85BBBDC7-75EB-400F-8860-86733E823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3006" y="3495458"/>
            <a:ext cx="3796938" cy="268150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Obesity Raises Risk of Serious Disease – Cleveland Clinic">
            <a:extLst>
              <a:ext uri="{FF2B5EF4-FFF2-40B4-BE49-F238E27FC236}">
                <a16:creationId xmlns:a16="http://schemas.microsoft.com/office/drawing/2014/main" id="{477D5662-0D21-4C6C-89A0-97769438F1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6368" y="3495458"/>
            <a:ext cx="3876135" cy="2683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94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72B8-30B3-41DC-BDE1-E67CA76162A2}"/>
              </a:ext>
            </a:extLst>
          </p:cNvPr>
          <p:cNvSpPr>
            <a:spLocks noGrp="1"/>
          </p:cNvSpPr>
          <p:nvPr>
            <p:ph type="title"/>
          </p:nvPr>
        </p:nvSpPr>
        <p:spPr>
          <a:xfrm>
            <a:off x="1031240" y="632618"/>
            <a:ext cx="10515600" cy="1325563"/>
          </a:xfrm>
        </p:spPr>
        <p:txBody>
          <a:bodyPr>
            <a:normAutofit/>
          </a:bodyPr>
          <a:lstStyle/>
          <a:p>
            <a:pPr>
              <a:lnSpc>
                <a:spcPct val="150000"/>
              </a:lnSpc>
            </a:pPr>
            <a:r>
              <a:rPr lang="ar-JO" sz="2800" dirty="0">
                <a:cs typeface="+mn-cs"/>
              </a:rPr>
              <a:t>كَشَفتْ إحصاءاتٌ رسميّةٌ أردنيّةٌ أنّ معدلاتِ السّمنةِ وزيادةِ الوزنِ في الأردنِّ تُعتبّرُ مِنْ أعلى المُعدلاتِ في العالمِ حيثُ يُعاني مِنها 82% مِنْ الذّكورٍ و80% مِنْ الإناثِ.</a:t>
            </a:r>
            <a:endParaRPr lang="en-US" sz="2800" dirty="0">
              <a:cs typeface="+mn-cs"/>
            </a:endParaRPr>
          </a:p>
        </p:txBody>
      </p:sp>
      <p:graphicFrame>
        <p:nvGraphicFramePr>
          <p:cNvPr id="7" name="Chart 6">
            <a:extLst>
              <a:ext uri="{FF2B5EF4-FFF2-40B4-BE49-F238E27FC236}">
                <a16:creationId xmlns:a16="http://schemas.microsoft.com/office/drawing/2014/main" id="{77C57204-8E45-4845-8918-3650DB5F2300}"/>
              </a:ext>
            </a:extLst>
          </p:cNvPr>
          <p:cNvGraphicFramePr/>
          <p:nvPr>
            <p:extLst>
              <p:ext uri="{D42A27DB-BD31-4B8C-83A1-F6EECF244321}">
                <p14:modId xmlns:p14="http://schemas.microsoft.com/office/powerpoint/2010/main" val="3245701209"/>
              </p:ext>
            </p:extLst>
          </p:nvPr>
        </p:nvGraphicFramePr>
        <p:xfrm>
          <a:off x="2346960" y="2092960"/>
          <a:ext cx="7884160" cy="4621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593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24833EA-0423-4E31-BA4A-D5F6D79E4F19}"/>
              </a:ext>
            </a:extLst>
          </p:cNvPr>
          <p:cNvSpPr>
            <a:spLocks noGrp="1"/>
          </p:cNvSpPr>
          <p:nvPr>
            <p:ph idx="1"/>
          </p:nvPr>
        </p:nvSpPr>
        <p:spPr>
          <a:xfrm>
            <a:off x="838200" y="256032"/>
            <a:ext cx="10515600" cy="6439408"/>
          </a:xfrm>
        </p:spPr>
        <p:txBody>
          <a:bodyPr>
            <a:normAutofit fontScale="40000" lnSpcReduction="20000"/>
          </a:bodyPr>
          <a:lstStyle/>
          <a:p>
            <a:pPr>
              <a:lnSpc>
                <a:spcPct val="170000"/>
              </a:lnSpc>
            </a:pPr>
            <a:r>
              <a:rPr lang="ar-JO" sz="6000" dirty="0"/>
              <a:t>وأضافَ أيضًا إلى أسبابِ السّمنةِ لِتلافيها وهي طبيعةُ النّمطِ الغذائيِّ للفردِ والأسرةِ من حيثِ الإفراطِ في تناولِ الأغذيةِ الدَسِمةِ، وقلَةِ النّشاطِ البدنيِّ وكما أنّ المصابينَ بأمراضِ الغدّةِ الدَّرقيةِ ومقاومةِ الأنسولينِ معرّضونَ للسّمنةِ أكثر من غيرِهم.</a:t>
            </a:r>
          </a:p>
          <a:p>
            <a:pPr marL="0" indent="0">
              <a:lnSpc>
                <a:spcPct val="170000"/>
              </a:lnSpc>
              <a:buNone/>
            </a:pPr>
            <a:endParaRPr lang="ar-JO" sz="6000" dirty="0"/>
          </a:p>
          <a:p>
            <a:pPr>
              <a:lnSpc>
                <a:spcPct val="120000"/>
              </a:lnSpc>
            </a:pPr>
            <a:r>
              <a:rPr lang="ar-JO" sz="6000" dirty="0"/>
              <a:t> وأخيرًا، إليكم أبرزُ طرقِ العلاجِ لهذه الظّاهرةِ الخطيرةِ (السُّمنة) الّتي بَدتْ واضِحةً على نسبةٍ كبيرةٍ من البشرِ:</a:t>
            </a:r>
          </a:p>
          <a:p>
            <a:pPr marL="0" indent="0">
              <a:lnSpc>
                <a:spcPct val="120000"/>
              </a:lnSpc>
              <a:buNone/>
            </a:pPr>
            <a:r>
              <a:rPr lang="ar-JO" sz="6000" dirty="0"/>
              <a:t>1: اتباعُ نظامٍ غذائيٍّ صحّيٍّ بإشرافِ طبيبٍ مُختصٍّ مع ممارسةِ التّمارينِ الرّياضيّةِ للمُحافظةِ على فُقدانِ الوزنِ.</a:t>
            </a:r>
          </a:p>
          <a:p>
            <a:pPr marL="0" indent="0">
              <a:lnSpc>
                <a:spcPct val="120000"/>
              </a:lnSpc>
              <a:buNone/>
            </a:pPr>
            <a:r>
              <a:rPr lang="ar-JO" sz="6000" dirty="0"/>
              <a:t>2: تجنّبُ الأطعمةِ المصنّعةِ والدّهونِ المشبعةِ والتّقليلِ من السّكرياتِ ما أمكن لأنّ من الغذاءِ ما قتلَ.</a:t>
            </a:r>
          </a:p>
          <a:p>
            <a:pPr marL="0" indent="0">
              <a:lnSpc>
                <a:spcPct val="170000"/>
              </a:lnSpc>
              <a:buNone/>
            </a:pPr>
            <a:endParaRPr lang="ar-JO" sz="4500" dirty="0"/>
          </a:p>
          <a:p>
            <a:pPr marL="0" indent="0">
              <a:lnSpc>
                <a:spcPct val="170000"/>
              </a:lnSpc>
              <a:buNone/>
            </a:pPr>
            <a:r>
              <a:rPr lang="ar-JO" sz="6000" dirty="0"/>
              <a:t>فلنحافظَ على صحّتِنا باختيارِالحياةِ الصّحّيّةِ، لأنّنا نَستحِقُ الصّحّةَ والسّعادةَ والعدالةّ في التَّعامُلِ بغضِّ النّظرِ عن مظهرِنا وشكلِنا.</a:t>
            </a:r>
          </a:p>
          <a:p>
            <a:pPr marL="0" indent="0">
              <a:buNone/>
            </a:pPr>
            <a:endParaRPr lang="ar-JO" dirty="0"/>
          </a:p>
        </p:txBody>
      </p:sp>
    </p:spTree>
    <p:extLst>
      <p:ext uri="{BB962C8B-B14F-4D97-AF65-F5344CB8AC3E}">
        <p14:creationId xmlns:p14="http://schemas.microsoft.com/office/powerpoint/2010/main" val="249097471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311</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نسق Office</vt:lpstr>
      <vt:lpstr>السُّمنةُ والزِّيادَةُ المُفرِطَةُ بِوَصفِها مُشكِلَةٌ اجتِماعِيّةُ </vt:lpstr>
      <vt:lpstr>PowerPoint Presentation</vt:lpstr>
      <vt:lpstr>PowerPoint Presentation</vt:lpstr>
      <vt:lpstr>PowerPoint Presentation</vt:lpstr>
      <vt:lpstr>كَشَفتْ إحصاءاتٌ رسميّةٌ أردنيّةٌ أنّ معدلاتِ السّمنةِ وزيادةِ الوزنِ في الأردنِّ تُعتبّرُ مِنْ أعلى المُعدلاتِ في العالمِ حيثُ يُعاني مِنها 82% مِنْ الذّكورٍ و80% مِنْ الإناثِ.</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ACER</cp:lastModifiedBy>
  <cp:revision>22</cp:revision>
  <dcterms:created xsi:type="dcterms:W3CDTF">2023-05-17T15:13:06Z</dcterms:created>
  <dcterms:modified xsi:type="dcterms:W3CDTF">2023-05-19T18:49:30Z</dcterms:modified>
</cp:coreProperties>
</file>