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 id="258" r:id="rId4"/>
    <p:sldId id="259" r:id="rId5"/>
    <p:sldId id="260" r:id="rId6"/>
    <p:sldId id="263" r:id="rId7"/>
    <p:sldId id="261"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5D77C230-EAA6-46B6-9320-1D876E418B6C}" type="datetimeFigureOut">
              <a:rPr lang="en-US" smtClean="0"/>
              <a:t>5/16/2023</a:t>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50E8D72C-83A7-4C24-9CBB-6505ADEF1373}" type="slidenum">
              <a:rPr lang="en-US" smtClean="0"/>
              <a:t>‹#›</a:t>
            </a:fld>
            <a:endParaRPr lang="en-US"/>
          </a:p>
        </p:txBody>
      </p:sp>
    </p:spTree>
    <p:extLst>
      <p:ext uri="{BB962C8B-B14F-4D97-AF65-F5344CB8AC3E}">
        <p14:creationId xmlns:p14="http://schemas.microsoft.com/office/powerpoint/2010/main" val="1198251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D77C230-EAA6-46B6-9320-1D876E418B6C}" type="datetimeFigureOut">
              <a:rPr lang="en-US" smtClean="0"/>
              <a:t>5/16/2023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E8D72C-83A7-4C24-9CBB-6505ADEF1373}" type="slidenum">
              <a:rPr lang="en-US" smtClean="0"/>
              <a:t>‹#›</a:t>
            </a:fld>
            <a:endParaRPr lang="en-US"/>
          </a:p>
        </p:txBody>
      </p:sp>
    </p:spTree>
    <p:extLst>
      <p:ext uri="{BB962C8B-B14F-4D97-AF65-F5344CB8AC3E}">
        <p14:creationId xmlns:p14="http://schemas.microsoft.com/office/powerpoint/2010/main" val="1223093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D77C230-EAA6-46B6-9320-1D876E418B6C}" type="datetimeFigureOut">
              <a:rPr lang="en-US" smtClean="0"/>
              <a:t>5/16/2023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E8D72C-83A7-4C24-9CBB-6505ADEF1373}" type="slidenum">
              <a:rPr lang="en-US" smtClean="0"/>
              <a:t>‹#›</a:t>
            </a:fld>
            <a:endParaRPr lang="en-US"/>
          </a:p>
        </p:txBody>
      </p:sp>
    </p:spTree>
    <p:extLst>
      <p:ext uri="{BB962C8B-B14F-4D97-AF65-F5344CB8AC3E}">
        <p14:creationId xmlns:p14="http://schemas.microsoft.com/office/powerpoint/2010/main" val="8773384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D77C230-EAA6-46B6-9320-1D876E418B6C}" type="datetimeFigureOut">
              <a:rPr lang="en-US" smtClean="0"/>
              <a:t>5/16/2023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E8D72C-83A7-4C24-9CBB-6505ADEF1373}"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0989912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D77C230-EAA6-46B6-9320-1D876E418B6C}" type="datetimeFigureOut">
              <a:rPr lang="en-US" smtClean="0"/>
              <a:t>5/16/2023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E8D72C-83A7-4C24-9CBB-6505ADEF1373}" type="slidenum">
              <a:rPr lang="en-US" smtClean="0"/>
              <a:t>‹#›</a:t>
            </a:fld>
            <a:endParaRPr lang="en-US"/>
          </a:p>
        </p:txBody>
      </p:sp>
    </p:spTree>
    <p:extLst>
      <p:ext uri="{BB962C8B-B14F-4D97-AF65-F5344CB8AC3E}">
        <p14:creationId xmlns:p14="http://schemas.microsoft.com/office/powerpoint/2010/main" val="37406714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5D77C230-EAA6-46B6-9320-1D876E418B6C}" type="datetimeFigureOut">
              <a:rPr lang="en-US" smtClean="0"/>
              <a:t>5/16/2023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E8D72C-83A7-4C24-9CBB-6505ADEF1373}" type="slidenum">
              <a:rPr lang="en-US" smtClean="0"/>
              <a:t>‹#›</a:t>
            </a:fld>
            <a:endParaRPr lang="en-US"/>
          </a:p>
        </p:txBody>
      </p:sp>
    </p:spTree>
    <p:extLst>
      <p:ext uri="{BB962C8B-B14F-4D97-AF65-F5344CB8AC3E}">
        <p14:creationId xmlns:p14="http://schemas.microsoft.com/office/powerpoint/2010/main" val="417985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5D77C230-EAA6-46B6-9320-1D876E418B6C}" type="datetimeFigureOut">
              <a:rPr lang="en-US" smtClean="0"/>
              <a:t>5/16/2023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E8D72C-83A7-4C24-9CBB-6505ADEF1373}" type="slidenum">
              <a:rPr lang="en-US" smtClean="0"/>
              <a:t>‹#›</a:t>
            </a:fld>
            <a:endParaRPr lang="en-US"/>
          </a:p>
        </p:txBody>
      </p:sp>
    </p:spTree>
    <p:extLst>
      <p:ext uri="{BB962C8B-B14F-4D97-AF65-F5344CB8AC3E}">
        <p14:creationId xmlns:p14="http://schemas.microsoft.com/office/powerpoint/2010/main" val="18318923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D77C230-EAA6-46B6-9320-1D876E418B6C}" type="datetimeFigureOut">
              <a:rPr lang="en-US" smtClean="0"/>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E8D72C-83A7-4C24-9CBB-6505ADEF1373}" type="slidenum">
              <a:rPr lang="en-US" smtClean="0"/>
              <a:t>‹#›</a:t>
            </a:fld>
            <a:endParaRPr lang="en-US"/>
          </a:p>
        </p:txBody>
      </p:sp>
    </p:spTree>
    <p:extLst>
      <p:ext uri="{BB962C8B-B14F-4D97-AF65-F5344CB8AC3E}">
        <p14:creationId xmlns:p14="http://schemas.microsoft.com/office/powerpoint/2010/main" val="35187407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D77C230-EAA6-46B6-9320-1D876E418B6C}" type="datetimeFigureOut">
              <a:rPr lang="en-US" smtClean="0"/>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E8D72C-83A7-4C24-9CBB-6505ADEF1373}" type="slidenum">
              <a:rPr lang="en-US" smtClean="0"/>
              <a:t>‹#›</a:t>
            </a:fld>
            <a:endParaRPr lang="en-US"/>
          </a:p>
        </p:txBody>
      </p:sp>
    </p:spTree>
    <p:extLst>
      <p:ext uri="{BB962C8B-B14F-4D97-AF65-F5344CB8AC3E}">
        <p14:creationId xmlns:p14="http://schemas.microsoft.com/office/powerpoint/2010/main" val="1491183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D77C230-EAA6-46B6-9320-1D876E418B6C}" type="datetimeFigureOut">
              <a:rPr lang="en-US" smtClean="0"/>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E8D72C-83A7-4C24-9CBB-6505ADEF1373}" type="slidenum">
              <a:rPr lang="en-US" smtClean="0"/>
              <a:t>‹#›</a:t>
            </a:fld>
            <a:endParaRPr lang="en-US"/>
          </a:p>
        </p:txBody>
      </p:sp>
    </p:spTree>
    <p:extLst>
      <p:ext uri="{BB962C8B-B14F-4D97-AF65-F5344CB8AC3E}">
        <p14:creationId xmlns:p14="http://schemas.microsoft.com/office/powerpoint/2010/main" val="2885202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D77C230-EAA6-46B6-9320-1D876E418B6C}" type="datetimeFigureOut">
              <a:rPr lang="en-US" smtClean="0"/>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E8D72C-83A7-4C24-9CBB-6505ADEF1373}" type="slidenum">
              <a:rPr lang="en-US" smtClean="0"/>
              <a:t>‹#›</a:t>
            </a:fld>
            <a:endParaRPr lang="en-US"/>
          </a:p>
        </p:txBody>
      </p:sp>
    </p:spTree>
    <p:extLst>
      <p:ext uri="{BB962C8B-B14F-4D97-AF65-F5344CB8AC3E}">
        <p14:creationId xmlns:p14="http://schemas.microsoft.com/office/powerpoint/2010/main" val="3614430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D77C230-EAA6-46B6-9320-1D876E418B6C}" type="datetimeFigureOut">
              <a:rPr lang="en-US" smtClean="0"/>
              <a:t>5/16/2023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E8D72C-83A7-4C24-9CBB-6505ADEF1373}" type="slidenum">
              <a:rPr lang="en-US" smtClean="0"/>
              <a:t>‹#›</a:t>
            </a:fld>
            <a:endParaRPr lang="en-US"/>
          </a:p>
        </p:txBody>
      </p:sp>
    </p:spTree>
    <p:extLst>
      <p:ext uri="{BB962C8B-B14F-4D97-AF65-F5344CB8AC3E}">
        <p14:creationId xmlns:p14="http://schemas.microsoft.com/office/powerpoint/2010/main" val="1081767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D77C230-EAA6-46B6-9320-1D876E418B6C}" type="datetimeFigureOut">
              <a:rPr lang="en-US" smtClean="0"/>
              <a:t>5/16/2023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E8D72C-83A7-4C24-9CBB-6505ADEF1373}" type="slidenum">
              <a:rPr lang="en-US" smtClean="0"/>
              <a:t>‹#›</a:t>
            </a:fld>
            <a:endParaRPr lang="en-US"/>
          </a:p>
        </p:txBody>
      </p:sp>
    </p:spTree>
    <p:extLst>
      <p:ext uri="{BB962C8B-B14F-4D97-AF65-F5344CB8AC3E}">
        <p14:creationId xmlns:p14="http://schemas.microsoft.com/office/powerpoint/2010/main" val="3619617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D77C230-EAA6-46B6-9320-1D876E418B6C}" type="datetimeFigureOut">
              <a:rPr lang="en-US" smtClean="0"/>
              <a:t>5/16/2023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E8D72C-83A7-4C24-9CBB-6505ADEF1373}" type="slidenum">
              <a:rPr lang="en-US" smtClean="0"/>
              <a:t>‹#›</a:t>
            </a:fld>
            <a:endParaRPr lang="en-US"/>
          </a:p>
        </p:txBody>
      </p:sp>
    </p:spTree>
    <p:extLst>
      <p:ext uri="{BB962C8B-B14F-4D97-AF65-F5344CB8AC3E}">
        <p14:creationId xmlns:p14="http://schemas.microsoft.com/office/powerpoint/2010/main" val="1749842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77C230-EAA6-46B6-9320-1D876E418B6C}" type="datetimeFigureOut">
              <a:rPr lang="en-US" smtClean="0"/>
              <a:t>5/16/2023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E8D72C-83A7-4C24-9CBB-6505ADEF1373}" type="slidenum">
              <a:rPr lang="en-US" smtClean="0"/>
              <a:t>‹#›</a:t>
            </a:fld>
            <a:endParaRPr lang="en-US"/>
          </a:p>
        </p:txBody>
      </p:sp>
    </p:spTree>
    <p:extLst>
      <p:ext uri="{BB962C8B-B14F-4D97-AF65-F5344CB8AC3E}">
        <p14:creationId xmlns:p14="http://schemas.microsoft.com/office/powerpoint/2010/main" val="3519911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D77C230-EAA6-46B6-9320-1D876E418B6C}" type="datetimeFigureOut">
              <a:rPr lang="en-US" smtClean="0"/>
              <a:t>5/16/2023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E8D72C-83A7-4C24-9CBB-6505ADEF1373}" type="slidenum">
              <a:rPr lang="en-US" smtClean="0"/>
              <a:t>‹#›</a:t>
            </a:fld>
            <a:endParaRPr lang="en-US"/>
          </a:p>
        </p:txBody>
      </p:sp>
    </p:spTree>
    <p:extLst>
      <p:ext uri="{BB962C8B-B14F-4D97-AF65-F5344CB8AC3E}">
        <p14:creationId xmlns:p14="http://schemas.microsoft.com/office/powerpoint/2010/main" val="1601132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D77C230-EAA6-46B6-9320-1D876E418B6C}" type="datetimeFigureOut">
              <a:rPr lang="en-US" smtClean="0"/>
              <a:t>5/16/2023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E8D72C-83A7-4C24-9CBB-6505ADEF1373}" type="slidenum">
              <a:rPr lang="en-US" smtClean="0"/>
              <a:t>‹#›</a:t>
            </a:fld>
            <a:endParaRPr lang="en-US"/>
          </a:p>
        </p:txBody>
      </p:sp>
    </p:spTree>
    <p:extLst>
      <p:ext uri="{BB962C8B-B14F-4D97-AF65-F5344CB8AC3E}">
        <p14:creationId xmlns:p14="http://schemas.microsoft.com/office/powerpoint/2010/main" val="4188441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D77C230-EAA6-46B6-9320-1D876E418B6C}" type="datetimeFigureOut">
              <a:rPr lang="en-US" smtClean="0"/>
              <a:t>5/16/2023</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0E8D72C-83A7-4C24-9CBB-6505ADEF1373}" type="slidenum">
              <a:rPr lang="en-US" smtClean="0"/>
              <a:t>‹#›</a:t>
            </a:fld>
            <a:endParaRPr lang="en-US"/>
          </a:p>
        </p:txBody>
      </p:sp>
    </p:spTree>
    <p:extLst>
      <p:ext uri="{BB962C8B-B14F-4D97-AF65-F5344CB8AC3E}">
        <p14:creationId xmlns:p14="http://schemas.microsoft.com/office/powerpoint/2010/main" val="3999488046"/>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unicef.org/jordan/water-sanitation-and-hygiene#:~:text=Challenges,which%20defines%20severe%20water%20scarcity" TargetMode="External"/><Relationship Id="rId2" Type="http://schemas.openxmlformats.org/officeDocument/2006/relationships/hyperlink" Target="https://www.worldwatercouncil.org/en/water-crisis#:~:text=It%20is%20a%20crisis%20of,the%20crisis%20to%20be%20worsening" TargetMode="External"/><Relationship Id="rId1" Type="http://schemas.openxmlformats.org/officeDocument/2006/relationships/slideLayout" Target="../slideLayouts/slideLayout2.xml"/><Relationship Id="rId6" Type="http://schemas.openxmlformats.org/officeDocument/2006/relationships/hyperlink" Target="https://www.ecomena.org/water-scarcity-jordan/#:~:text=The%20other%20way%20to%20counter,highest%20levels%20in%20the%20world" TargetMode="External"/><Relationship Id="rId5" Type="http://schemas.openxmlformats.org/officeDocument/2006/relationships/hyperlink" Target="https://www.usaid.gov/jordan/water-resourcesenvironment#:~:text=Jordan%20is%20one%20of%20the,as%20it%20can%20be%20replenished" TargetMode="External"/><Relationship Id="rId4" Type="http://schemas.openxmlformats.org/officeDocument/2006/relationships/hyperlink" Target="https://borgenproject.org/water-scarcity-in-jordan/#:~:text=The%20overflow%20of%20wastewater%20pumping,phosphorus%20contamination%20of%20water%20supplie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borgenproject.org/water-scarcity-in-jordan/#:~:text=Pollution%3A%20Pollution%20is%20exacerbating%20water,phosphorus%20contamination%20of%20water%20supplies" TargetMode="External"/><Relationship Id="rId2" Type="http://schemas.openxmlformats.org/officeDocument/2006/relationships/hyperlink" Target="https://www.unicef.org/jordan/water-stress-jordan-executive-summary#:~:text=Water%20shortages%20could%20have%20a,GDP%20and%2070%25%20of%20employment" TargetMode="External"/><Relationship Id="rId1" Type="http://schemas.openxmlformats.org/officeDocument/2006/relationships/slideLayout" Target="../slideLayouts/slideLayout2.xml"/><Relationship Id="rId4" Type="http://schemas.openxmlformats.org/officeDocument/2006/relationships/hyperlink" Target="https://www.unicef.org/jordan/costs-water-crisis-jordan#:~:text=Production-,Agriculture,costs%20for%20consumers%20and%20business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15440" y="1276442"/>
            <a:ext cx="9144000" cy="2387600"/>
          </a:xfrm>
        </p:spPr>
        <p:txBody>
          <a:bodyPr/>
          <a:lstStyle/>
          <a:p>
            <a:r>
              <a:rPr lang="en-US" dirty="0" smtClean="0"/>
              <a:t>Water Crisis In Jordan</a:t>
            </a:r>
            <a:endParaRPr lang="en-US" dirty="0"/>
          </a:p>
        </p:txBody>
      </p:sp>
      <p:sp>
        <p:nvSpPr>
          <p:cNvPr id="3" name="Subtitle 2"/>
          <p:cNvSpPr>
            <a:spLocks noGrp="1"/>
          </p:cNvSpPr>
          <p:nvPr>
            <p:ph type="subTitle" idx="1"/>
          </p:nvPr>
        </p:nvSpPr>
        <p:spPr/>
        <p:txBody>
          <a:bodyPr/>
          <a:lstStyle/>
          <a:p>
            <a:r>
              <a:rPr lang="en-US" dirty="0" smtClean="0"/>
              <a:t>Done By: </a:t>
            </a:r>
            <a:r>
              <a:rPr lang="en-US" dirty="0" err="1" smtClean="0"/>
              <a:t>Majed</a:t>
            </a:r>
            <a:r>
              <a:rPr lang="en-US" dirty="0" smtClean="0"/>
              <a:t>, Michael, Rami Sunna</a:t>
            </a:r>
            <a:endParaRPr lang="en-US" dirty="0"/>
          </a:p>
        </p:txBody>
      </p:sp>
    </p:spTree>
    <p:extLst>
      <p:ext uri="{BB962C8B-B14F-4D97-AF65-F5344CB8AC3E}">
        <p14:creationId xmlns:p14="http://schemas.microsoft.com/office/powerpoint/2010/main" val="393491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Water Crisis </a:t>
            </a:r>
            <a:endParaRPr lang="en-US" dirty="0"/>
          </a:p>
        </p:txBody>
      </p:sp>
      <p:sp>
        <p:nvSpPr>
          <p:cNvPr id="3" name="Content Placeholder 2"/>
          <p:cNvSpPr>
            <a:spLocks noGrp="1"/>
          </p:cNvSpPr>
          <p:nvPr>
            <p:ph idx="1"/>
          </p:nvPr>
        </p:nvSpPr>
        <p:spPr/>
        <p:txBody>
          <a:bodyPr/>
          <a:lstStyle/>
          <a:p>
            <a:pPr marL="0" indent="0">
              <a:buNone/>
            </a:pPr>
            <a:r>
              <a:rPr lang="en-US" dirty="0" smtClean="0"/>
              <a:t>Water crisis is a lack of managing water so badly that billions of people and the environment suffer badly. There are different types of water crisis which are water pollution, Physical water scarcity and Economic water scarcity.</a:t>
            </a:r>
          </a:p>
        </p:txBody>
      </p:sp>
    </p:spTree>
    <p:extLst>
      <p:ext uri="{BB962C8B-B14F-4D97-AF65-F5344CB8AC3E}">
        <p14:creationId xmlns:p14="http://schemas.microsoft.com/office/powerpoint/2010/main" val="1943706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Water crisis in Jordan</a:t>
            </a:r>
            <a:endParaRPr lang="en-US" dirty="0"/>
          </a:p>
        </p:txBody>
      </p:sp>
      <p:sp>
        <p:nvSpPr>
          <p:cNvPr id="3" name="Content Placeholder 2"/>
          <p:cNvSpPr>
            <a:spLocks noGrp="1"/>
          </p:cNvSpPr>
          <p:nvPr>
            <p:ph idx="1"/>
          </p:nvPr>
        </p:nvSpPr>
        <p:spPr/>
        <p:txBody>
          <a:bodyPr/>
          <a:lstStyle/>
          <a:p>
            <a:pPr marL="0" indent="0">
              <a:buNone/>
            </a:pPr>
            <a:r>
              <a:rPr lang="en-US" dirty="0"/>
              <a:t>Jordan is the second most water scarce country in the world. Jordan’s annual renewable water resources are less than 100 m</a:t>
            </a:r>
            <a:r>
              <a:rPr lang="en-US" baseline="30000" dirty="0"/>
              <a:t>3</a:t>
            </a:r>
            <a:r>
              <a:rPr lang="en-US" dirty="0"/>
              <a:t> per person, significantly below the threshold of 500 m</a:t>
            </a:r>
            <a:r>
              <a:rPr lang="en-US" baseline="30000" dirty="0"/>
              <a:t>3</a:t>
            </a:r>
            <a:r>
              <a:rPr lang="en-US" dirty="0"/>
              <a:t> per person which defines severe water scarcity.</a:t>
            </a:r>
          </a:p>
        </p:txBody>
      </p:sp>
    </p:spTree>
    <p:extLst>
      <p:ext uri="{BB962C8B-B14F-4D97-AF65-F5344CB8AC3E}">
        <p14:creationId xmlns:p14="http://schemas.microsoft.com/office/powerpoint/2010/main" val="1175100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of water Crisis In Jordan</a:t>
            </a:r>
            <a:endParaRPr lang="en-US" dirty="0"/>
          </a:p>
        </p:txBody>
      </p:sp>
      <p:sp>
        <p:nvSpPr>
          <p:cNvPr id="3" name="Content Placeholder 2"/>
          <p:cNvSpPr>
            <a:spLocks noGrp="1"/>
          </p:cNvSpPr>
          <p:nvPr>
            <p:ph idx="1"/>
          </p:nvPr>
        </p:nvSpPr>
        <p:spPr>
          <a:xfrm>
            <a:off x="0" y="1841864"/>
            <a:ext cx="12192000" cy="5016136"/>
          </a:xfrm>
        </p:spPr>
        <p:txBody>
          <a:bodyPr>
            <a:normAutofit/>
          </a:bodyPr>
          <a:lstStyle/>
          <a:p>
            <a:pPr marL="0" indent="0" algn="ctr">
              <a:buNone/>
            </a:pPr>
            <a:r>
              <a:rPr lang="en-US" sz="3200" dirty="0" smtClean="0"/>
              <a:t> Water pollution</a:t>
            </a:r>
          </a:p>
          <a:p>
            <a:pPr marL="0" indent="0">
              <a:buNone/>
            </a:pPr>
            <a:r>
              <a:rPr lang="en-US" dirty="0" smtClean="0"/>
              <a:t>The overflow of wastewater pumping stations, leaks from sewage systems and exposure to industrial and commercial waste.</a:t>
            </a:r>
          </a:p>
          <a:p>
            <a:pPr marL="0" indent="0" algn="ctr">
              <a:buNone/>
            </a:pPr>
            <a:r>
              <a:rPr lang="en-US" sz="3200" dirty="0"/>
              <a:t>W</a:t>
            </a:r>
            <a:r>
              <a:rPr lang="en-US" sz="3200" dirty="0" smtClean="0"/>
              <a:t>ater shortage</a:t>
            </a:r>
          </a:p>
          <a:p>
            <a:pPr marL="0" indent="0" algn="ctr">
              <a:buNone/>
            </a:pPr>
            <a:r>
              <a:rPr lang="en-US" dirty="0" smtClean="0"/>
              <a:t>Jordan </a:t>
            </a:r>
            <a:r>
              <a:rPr lang="en-US" dirty="0"/>
              <a:t>is one of the most water-scarce countries in the world. The country's renewable water supply currently meets around two-thirds of the population's water demands, with groundwater being used twice as quickly as it can be replenished. </a:t>
            </a:r>
          </a:p>
        </p:txBody>
      </p:sp>
    </p:spTree>
    <p:extLst>
      <p:ext uri="{BB962C8B-B14F-4D97-AF65-F5344CB8AC3E}">
        <p14:creationId xmlns:p14="http://schemas.microsoft.com/office/powerpoint/2010/main" val="2728241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Consequences of water pollution and water shortage in Jordan</a:t>
            </a:r>
            <a:endParaRPr lang="en-US" dirty="0"/>
          </a:p>
        </p:txBody>
      </p:sp>
      <p:sp>
        <p:nvSpPr>
          <p:cNvPr id="3" name="Content Placeholder 2"/>
          <p:cNvSpPr>
            <a:spLocks noGrp="1"/>
          </p:cNvSpPr>
          <p:nvPr>
            <p:ph idx="1"/>
          </p:nvPr>
        </p:nvSpPr>
        <p:spPr>
          <a:xfrm>
            <a:off x="0" y="1933303"/>
            <a:ext cx="12192000" cy="4924696"/>
          </a:xfrm>
        </p:spPr>
        <p:txBody>
          <a:bodyPr/>
          <a:lstStyle/>
          <a:p>
            <a:pPr marL="0" indent="0" algn="ctr">
              <a:buNone/>
            </a:pPr>
            <a:r>
              <a:rPr lang="en-US" sz="3200" dirty="0"/>
              <a:t>Consequences of water shortage </a:t>
            </a:r>
            <a:endParaRPr lang="en-US" sz="3200" dirty="0" smtClean="0"/>
          </a:p>
          <a:p>
            <a:pPr marL="0" indent="0" algn="ctr">
              <a:buNone/>
            </a:pPr>
            <a:r>
              <a:rPr lang="en-US" dirty="0" smtClean="0"/>
              <a:t>Water </a:t>
            </a:r>
            <a:r>
              <a:rPr lang="en-US" dirty="0"/>
              <a:t>stress and shortages can lead to worsened educational </a:t>
            </a:r>
            <a:r>
              <a:rPr lang="en-US" dirty="0" smtClean="0"/>
              <a:t>outcomes. Increased </a:t>
            </a:r>
            <a:r>
              <a:rPr lang="en-US" dirty="0"/>
              <a:t>water stress </a:t>
            </a:r>
            <a:r>
              <a:rPr lang="en-US" dirty="0" smtClean="0"/>
              <a:t>can also </a:t>
            </a:r>
            <a:r>
              <a:rPr lang="en-US" dirty="0"/>
              <a:t>lead to crop failure, import dependency, and increased costs for consumers and businesses</a:t>
            </a:r>
            <a:endParaRPr lang="en-US" dirty="0" smtClean="0"/>
          </a:p>
          <a:p>
            <a:endParaRPr lang="en-US" dirty="0" smtClean="0"/>
          </a:p>
          <a:p>
            <a:pPr marL="0" indent="0" algn="ctr">
              <a:buNone/>
            </a:pPr>
            <a:r>
              <a:rPr lang="en-US" sz="3200" dirty="0"/>
              <a:t>Consequences of water pollution</a:t>
            </a:r>
          </a:p>
          <a:p>
            <a:pPr marL="0" indent="0">
              <a:buNone/>
            </a:pPr>
            <a:r>
              <a:rPr lang="en-US" dirty="0" smtClean="0"/>
              <a:t>Water pollution </a:t>
            </a:r>
            <a:r>
              <a:rPr lang="en-US" dirty="0"/>
              <a:t>has resulted in nitrate and phosphorus contamination of water </a:t>
            </a:r>
            <a:r>
              <a:rPr lang="en-US" dirty="0" smtClean="0"/>
              <a:t>supplies . lack </a:t>
            </a:r>
            <a:r>
              <a:rPr lang="en-US" dirty="0"/>
              <a:t>of access to safe </a:t>
            </a:r>
            <a:r>
              <a:rPr lang="en-US" dirty="0" smtClean="0"/>
              <a:t>water causes </a:t>
            </a:r>
            <a:r>
              <a:rPr lang="en-US" dirty="0"/>
              <a:t>around 1.6m deaths every year.</a:t>
            </a:r>
            <a:endParaRPr lang="en-US" b="1" dirty="0"/>
          </a:p>
        </p:txBody>
      </p:sp>
    </p:spTree>
    <p:extLst>
      <p:ext uri="{BB962C8B-B14F-4D97-AF65-F5344CB8AC3E}">
        <p14:creationId xmlns:p14="http://schemas.microsoft.com/office/powerpoint/2010/main" val="4120493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1" y="297979"/>
            <a:ext cx="9905998" cy="1478570"/>
          </a:xfrm>
        </p:spPr>
        <p:txBody>
          <a:bodyPr/>
          <a:lstStyle/>
          <a:p>
            <a:r>
              <a:rPr lang="en-US" dirty="0" smtClean="0"/>
              <a:t>Solutions for water scarcity and water pollution in Jordan</a:t>
            </a:r>
            <a:endParaRPr lang="en-US" dirty="0"/>
          </a:p>
        </p:txBody>
      </p:sp>
      <p:sp>
        <p:nvSpPr>
          <p:cNvPr id="3" name="Content Placeholder 2"/>
          <p:cNvSpPr>
            <a:spLocks noGrp="1"/>
          </p:cNvSpPr>
          <p:nvPr>
            <p:ph idx="1"/>
          </p:nvPr>
        </p:nvSpPr>
        <p:spPr>
          <a:xfrm>
            <a:off x="0" y="1776549"/>
            <a:ext cx="12192000" cy="5081451"/>
          </a:xfrm>
        </p:spPr>
        <p:txBody>
          <a:bodyPr>
            <a:normAutofit/>
          </a:bodyPr>
          <a:lstStyle/>
          <a:p>
            <a:pPr marL="0" indent="0" algn="ctr">
              <a:buNone/>
            </a:pPr>
            <a:r>
              <a:rPr lang="en-US" sz="3200" dirty="0"/>
              <a:t>Solutions </a:t>
            </a:r>
            <a:r>
              <a:rPr lang="en-US" sz="3200" dirty="0" smtClean="0"/>
              <a:t>for </a:t>
            </a:r>
            <a:r>
              <a:rPr lang="en-US" sz="3200" dirty="0"/>
              <a:t>water scarcity</a:t>
            </a:r>
            <a:endParaRPr lang="en-US" sz="3200" dirty="0" smtClean="0"/>
          </a:p>
          <a:p>
            <a:pPr marL="0" indent="0">
              <a:buNone/>
            </a:pPr>
            <a:r>
              <a:rPr lang="en-US" dirty="0" smtClean="0"/>
              <a:t>desalination </a:t>
            </a:r>
            <a:r>
              <a:rPr lang="en-US" dirty="0"/>
              <a:t>of seawater and recycling of wastewater. Desalination </a:t>
            </a:r>
            <a:r>
              <a:rPr lang="en-US" dirty="0" smtClean="0"/>
              <a:t>can provide </a:t>
            </a:r>
            <a:r>
              <a:rPr lang="en-US" dirty="0"/>
              <a:t>a safe drinking water to areas facing severe water </a:t>
            </a:r>
            <a:r>
              <a:rPr lang="en-US" dirty="0" smtClean="0"/>
              <a:t>scarcity.</a:t>
            </a:r>
          </a:p>
          <a:p>
            <a:pPr marL="0" indent="0">
              <a:buNone/>
            </a:pPr>
            <a:r>
              <a:rPr lang="en-US" dirty="0"/>
              <a:t>The other way to counter water scarcity in Jordan is by recycling and reuse of municipal </a:t>
            </a:r>
            <a:r>
              <a:rPr lang="en-US" dirty="0" smtClean="0"/>
              <a:t>waste water </a:t>
            </a:r>
            <a:r>
              <a:rPr lang="en-US" dirty="0"/>
              <a:t>which is an attractive method in terms of water savings</a:t>
            </a:r>
            <a:r>
              <a:rPr lang="en-US" dirty="0" smtClean="0"/>
              <a:t>.</a:t>
            </a:r>
          </a:p>
          <a:p>
            <a:pPr marL="0" indent="0" algn="ctr">
              <a:buNone/>
            </a:pPr>
            <a:r>
              <a:rPr lang="en-US" dirty="0" smtClean="0"/>
              <a:t> </a:t>
            </a:r>
            <a:r>
              <a:rPr lang="en-US" sz="3200" dirty="0" smtClean="0"/>
              <a:t>Solutions for water pollution</a:t>
            </a:r>
          </a:p>
          <a:p>
            <a:pPr marL="0" indent="0" algn="ctr">
              <a:buNone/>
            </a:pPr>
            <a:r>
              <a:rPr lang="en-US" dirty="0" smtClean="0"/>
              <a:t>Scaling up alternative water technologies, including water saving and reuse, and engaging children as agents of change on water conservation, in communities and through school Environment Clubs.</a:t>
            </a:r>
            <a:endParaRPr lang="en-US" dirty="0"/>
          </a:p>
        </p:txBody>
      </p:sp>
    </p:spTree>
    <p:extLst>
      <p:ext uri="{BB962C8B-B14F-4D97-AF65-F5344CB8AC3E}">
        <p14:creationId xmlns:p14="http://schemas.microsoft.com/office/powerpoint/2010/main" val="2945837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fontScale="92500" lnSpcReduction="20000"/>
          </a:bodyPr>
          <a:lstStyle/>
          <a:p>
            <a:r>
              <a:rPr lang="en-US" i="1" dirty="0" smtClean="0">
                <a:effectLst/>
              </a:rPr>
              <a:t>Water crisis</a:t>
            </a:r>
            <a:r>
              <a:rPr lang="en-US" dirty="0" smtClean="0">
                <a:effectLst/>
              </a:rPr>
              <a:t>. Water Crisis | World Water Council. (</a:t>
            </a:r>
            <a:r>
              <a:rPr lang="en-US" dirty="0" err="1" smtClean="0">
                <a:effectLst/>
              </a:rPr>
              <a:t>n.d.</a:t>
            </a:r>
            <a:r>
              <a:rPr lang="en-US" dirty="0" smtClean="0">
                <a:effectLst/>
              </a:rPr>
              <a:t>). </a:t>
            </a:r>
            <a:r>
              <a:rPr lang="en-US" dirty="0" smtClean="0">
                <a:effectLst/>
                <a:hlinkClick r:id="rId2"/>
              </a:rPr>
              <a:t>https://www.worldwatercouncil.org/en/water-crisis#:~:text=It%20is%20a%20crisis%20of,the%20crisis%20to%20be%20worsening</a:t>
            </a:r>
            <a:r>
              <a:rPr lang="en-US" dirty="0" smtClean="0">
                <a:effectLst/>
              </a:rPr>
              <a:t>.</a:t>
            </a:r>
          </a:p>
          <a:p>
            <a:r>
              <a:rPr lang="en-US" dirty="0" smtClean="0">
                <a:effectLst/>
              </a:rPr>
              <a:t> </a:t>
            </a:r>
            <a:r>
              <a:rPr lang="en-US" i="1" dirty="0"/>
              <a:t>Water, sanitation and hygiene</a:t>
            </a:r>
            <a:r>
              <a:rPr lang="en-US" dirty="0"/>
              <a:t>. UNICEF Jordan. (2020b, November 4). </a:t>
            </a:r>
            <a:r>
              <a:rPr lang="en-US" dirty="0">
                <a:hlinkClick r:id="rId3"/>
              </a:rPr>
              <a:t>https://www.unicef.org/jordan/water-sanitation-and-hygiene#:~:text=Challenges,which%20defines%20severe%20water%20scarcity</a:t>
            </a:r>
            <a:r>
              <a:rPr lang="en-US" dirty="0" smtClean="0"/>
              <a:t>.</a:t>
            </a:r>
          </a:p>
          <a:p>
            <a:pPr marL="0" indent="0">
              <a:buNone/>
            </a:pPr>
            <a:r>
              <a:rPr lang="en-US" dirty="0" err="1"/>
              <a:t>Saiesha</a:t>
            </a:r>
            <a:r>
              <a:rPr lang="en-US" dirty="0"/>
              <a:t>. (2022, April 14). </a:t>
            </a:r>
            <a:r>
              <a:rPr lang="en-US" i="1" dirty="0"/>
              <a:t>7 facts about water scarcity in Jordan</a:t>
            </a:r>
            <a:r>
              <a:rPr lang="en-US" dirty="0"/>
              <a:t>. The </a:t>
            </a:r>
            <a:r>
              <a:rPr lang="en-US" dirty="0" err="1"/>
              <a:t>Borgen</a:t>
            </a:r>
            <a:r>
              <a:rPr lang="en-US" dirty="0"/>
              <a:t> Project. </a:t>
            </a:r>
            <a:r>
              <a:rPr lang="en-US" dirty="0">
                <a:hlinkClick r:id="rId4"/>
              </a:rPr>
              <a:t>https://borgenproject.org/water-scarcity-in-jordan/#:~:text=The%20overflow%20of%20wastewater%20pumping,phosphorus%20contamination%20of%20water%20supplies</a:t>
            </a:r>
            <a:r>
              <a:rPr lang="en-US" dirty="0" smtClean="0"/>
              <a:t>.</a:t>
            </a:r>
          </a:p>
          <a:p>
            <a:pPr marL="0" indent="0">
              <a:buNone/>
            </a:pPr>
            <a:r>
              <a:rPr lang="en-US" i="1" dirty="0" smtClean="0"/>
              <a:t>Water </a:t>
            </a:r>
            <a:r>
              <a:rPr lang="en-US" i="1" dirty="0"/>
              <a:t>Resources &amp; Environment: Basic page: Jordan</a:t>
            </a:r>
            <a:r>
              <a:rPr lang="en-US" dirty="0"/>
              <a:t>. U.S. Agency for International Development. (2022, August 16</a:t>
            </a:r>
            <a:r>
              <a:rPr lang="en-US" dirty="0" smtClean="0"/>
              <a:t>) </a:t>
            </a:r>
            <a:r>
              <a:rPr lang="en-US" dirty="0">
                <a:hlinkClick r:id="rId5"/>
              </a:rPr>
              <a:t>https://</a:t>
            </a:r>
            <a:r>
              <a:rPr lang="en-US" dirty="0" smtClean="0">
                <a:hlinkClick r:id="rId5"/>
              </a:rPr>
              <a:t>www.usaid.gov/jordan/water-resourcesenvironment</a:t>
            </a:r>
            <a:r>
              <a:rPr lang="en-US" dirty="0">
                <a:hlinkClick r:id="rId5"/>
              </a:rPr>
              <a:t>#:~:text=Jordan%20is%20one%20of%20the,as%20it%20can%20be%20replenished</a:t>
            </a:r>
            <a:r>
              <a:rPr lang="en-US" dirty="0" smtClean="0"/>
              <a:t>.</a:t>
            </a:r>
          </a:p>
          <a:p>
            <a:pPr marL="0" indent="0">
              <a:buNone/>
            </a:pPr>
            <a:r>
              <a:rPr lang="en-US" dirty="0"/>
              <a:t> | N. A. A. (2023, February 6). </a:t>
            </a:r>
            <a:r>
              <a:rPr lang="en-US" i="1" dirty="0"/>
              <a:t>Ways to counter water scarcity in Jordan</a:t>
            </a:r>
            <a:r>
              <a:rPr lang="en-US" dirty="0"/>
              <a:t>. </a:t>
            </a:r>
            <a:r>
              <a:rPr lang="en-US" dirty="0" err="1"/>
              <a:t>EcoMENA</a:t>
            </a:r>
            <a:r>
              <a:rPr lang="en-US" dirty="0"/>
              <a:t>. </a:t>
            </a:r>
            <a:r>
              <a:rPr lang="en-US" dirty="0">
                <a:hlinkClick r:id="rId6"/>
              </a:rPr>
              <a:t>https://www.ecomena.org/water-scarcity-jordan/#:~:text=The%20other%20way%20to%20counter,highest%20levels%20in%20the%20world</a:t>
            </a:r>
            <a:r>
              <a:rPr lang="en-US" dirty="0" smtClean="0"/>
              <a:t>.</a:t>
            </a:r>
          </a:p>
          <a:p>
            <a:pPr marL="0" indent="0">
              <a:buNone/>
            </a:pPr>
            <a:r>
              <a:rPr lang="en-US" dirty="0" smtClean="0"/>
              <a:t> </a:t>
            </a:r>
            <a:endParaRPr lang="en-US" dirty="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a:p>
          <a:p>
            <a:pPr marL="0" indent="0">
              <a:buNone/>
            </a:pPr>
            <a:endParaRPr lang="en-US" dirty="0"/>
          </a:p>
          <a:p>
            <a:pPr marL="0" indent="0">
              <a:buNone/>
            </a:pPr>
            <a:endParaRPr lang="en-US" dirty="0" smtClean="0"/>
          </a:p>
          <a:p>
            <a:pPr marL="0" indent="0">
              <a:buNone/>
            </a:pPr>
            <a:endParaRPr lang="en-US" dirty="0"/>
          </a:p>
          <a:p>
            <a:endParaRPr lang="en-US" dirty="0" smtClean="0">
              <a:effectLst/>
            </a:endParaRPr>
          </a:p>
          <a:p>
            <a:endParaRPr lang="en-US" dirty="0" smtClean="0">
              <a:effectLst/>
            </a:endParaRPr>
          </a:p>
          <a:p>
            <a:pPr marL="0" indent="0">
              <a:buNone/>
            </a:pPr>
            <a:endParaRPr lang="en-US" dirty="0" smtClean="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059601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7999"/>
          </a:xfrm>
        </p:spPr>
        <p:txBody>
          <a:bodyPr>
            <a:normAutofit/>
          </a:bodyPr>
          <a:lstStyle/>
          <a:p>
            <a:r>
              <a:rPr lang="en-US" i="1" dirty="0"/>
              <a:t>Water stress in Jordan - Executive Summary</a:t>
            </a:r>
            <a:r>
              <a:rPr lang="en-US" dirty="0"/>
              <a:t>. UNICEF Jordan. (</a:t>
            </a:r>
            <a:r>
              <a:rPr lang="en-US" dirty="0" err="1"/>
              <a:t>n.d.</a:t>
            </a:r>
            <a:r>
              <a:rPr lang="en-US" dirty="0"/>
              <a:t>). </a:t>
            </a:r>
            <a:r>
              <a:rPr lang="en-US" dirty="0">
                <a:hlinkClick r:id="rId2"/>
              </a:rPr>
              <a:t>https://www.unicef.org/jordan/water-stress-jordan-executive-summary#:~:text=Water%20shortages%20could%20have%20a,GDP%20and%2070%25%20of%20employment</a:t>
            </a:r>
            <a:r>
              <a:rPr lang="en-US" dirty="0" smtClean="0"/>
              <a:t>.</a:t>
            </a:r>
          </a:p>
          <a:p>
            <a:r>
              <a:rPr lang="en-US" dirty="0" smtClean="0"/>
              <a:t> </a:t>
            </a:r>
            <a:r>
              <a:rPr lang="en-US" dirty="0" err="1"/>
              <a:t>Saiesha</a:t>
            </a:r>
            <a:r>
              <a:rPr lang="en-US" dirty="0"/>
              <a:t>. (2022, April 14). </a:t>
            </a:r>
            <a:r>
              <a:rPr lang="en-US" i="1" dirty="0"/>
              <a:t>7 facts about water scarcity in Jordan</a:t>
            </a:r>
            <a:r>
              <a:rPr lang="en-US" dirty="0"/>
              <a:t>. The </a:t>
            </a:r>
            <a:r>
              <a:rPr lang="en-US" dirty="0" err="1"/>
              <a:t>Borgen</a:t>
            </a:r>
            <a:r>
              <a:rPr lang="en-US" dirty="0"/>
              <a:t> Project. </a:t>
            </a:r>
            <a:r>
              <a:rPr lang="en-US" dirty="0">
                <a:hlinkClick r:id="rId3"/>
              </a:rPr>
              <a:t>https://borgenproject.org/water-scarcity-in-jordan/#:~:text=Pollution%3A%20Pollution%20is%20exacerbating%20water,phosphorus%20contamination%20of%20water%20supplies</a:t>
            </a:r>
            <a:r>
              <a:rPr lang="en-US" dirty="0" smtClean="0"/>
              <a:t>.</a:t>
            </a:r>
          </a:p>
          <a:p>
            <a:r>
              <a:rPr lang="en-US" dirty="0" smtClean="0"/>
              <a:t> </a:t>
            </a:r>
            <a:r>
              <a:rPr lang="en-US" i="1" dirty="0"/>
              <a:t>The costs of the water crisis in Jordan</a:t>
            </a:r>
            <a:r>
              <a:rPr lang="en-US" dirty="0"/>
              <a:t>. UNICEF Jordan. (</a:t>
            </a:r>
            <a:r>
              <a:rPr lang="en-US" dirty="0" err="1"/>
              <a:t>n.d.</a:t>
            </a:r>
            <a:r>
              <a:rPr lang="en-US" dirty="0"/>
              <a:t>). </a:t>
            </a:r>
            <a:r>
              <a:rPr lang="en-US" dirty="0">
                <a:hlinkClick r:id="rId4"/>
              </a:rPr>
              <a:t>https://www.unicef.org/jordan/costs-water-crisis-jordan#:~:text=Production-,Agriculture,costs%20for%20consumers%20and%20businesses</a:t>
            </a:r>
            <a:r>
              <a:rPr lang="en-US" dirty="0" smtClean="0"/>
              <a:t>.</a:t>
            </a:r>
          </a:p>
          <a:p>
            <a:endParaRPr lang="en-US" dirty="0" smtClean="0"/>
          </a:p>
          <a:p>
            <a:endParaRPr lang="en-US" dirty="0"/>
          </a:p>
          <a:p>
            <a:endParaRPr lang="en-US" dirty="0" smtClean="0"/>
          </a:p>
          <a:p>
            <a:endParaRPr lang="en-US" dirty="0"/>
          </a:p>
          <a:p>
            <a:endParaRPr lang="en-US" dirty="0"/>
          </a:p>
          <a:p>
            <a:endParaRPr lang="en-US" dirty="0"/>
          </a:p>
        </p:txBody>
      </p:sp>
    </p:spTree>
    <p:extLst>
      <p:ext uri="{BB962C8B-B14F-4D97-AF65-F5344CB8AC3E}">
        <p14:creationId xmlns:p14="http://schemas.microsoft.com/office/powerpoint/2010/main" val="37876372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Circuit</Template>
  <TotalTime>418</TotalTime>
  <Words>381</Words>
  <Application>Microsoft Office PowerPoint</Application>
  <PresentationFormat>Widescreen</PresentationFormat>
  <Paragraphs>52</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Trebuchet MS</vt:lpstr>
      <vt:lpstr>Tw Cen MT</vt:lpstr>
      <vt:lpstr>Circuit</vt:lpstr>
      <vt:lpstr>Water Crisis In Jordan</vt:lpstr>
      <vt:lpstr>Water Crisis </vt:lpstr>
      <vt:lpstr>Water crisis in Jordan</vt:lpstr>
      <vt:lpstr>Issues of water Crisis In Jordan</vt:lpstr>
      <vt:lpstr>Consequences of water pollution and water shortage in Jordan</vt:lpstr>
      <vt:lpstr>Solutions for water scarcity and water pollution in Jordan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Crisis In Jordan</dc:title>
  <dc:creator>Steven</dc:creator>
  <cp:lastModifiedBy>Steven</cp:lastModifiedBy>
  <cp:revision>18</cp:revision>
  <dcterms:created xsi:type="dcterms:W3CDTF">2023-05-09T11:32:57Z</dcterms:created>
  <dcterms:modified xsi:type="dcterms:W3CDTF">2023-05-16T11:35:23Z</dcterms:modified>
</cp:coreProperties>
</file>