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60" r:id="rId4"/>
    <p:sldId id="258" r:id="rId5"/>
    <p:sldId id="261" r:id="rId6"/>
    <p:sldId id="263" r:id="rId7"/>
    <p:sldId id="266"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F8A3B7-40A0-4C0E-BF93-C58D2729CBBD}" type="datetimeFigureOut">
              <a:rPr lang="en-US" smtClean="0"/>
              <a:t>19/05/2023</a:t>
            </a:fld>
            <a:endParaRPr lang="en-US"/>
          </a:p>
        </p:txBody>
      </p:sp>
      <p:sp>
        <p:nvSpPr>
          <p:cNvPr id="5" name="Footer Placeholder 4"/>
          <p:cNvSpPr>
            <a:spLocks noGrp="1"/>
          </p:cNvSpPr>
          <p:nvPr>
            <p:ph type="ftr" sz="quarter" idx="11"/>
          </p:nvPr>
        </p:nvSpPr>
        <p:spPr>
          <a:xfrm>
            <a:off x="1127124" y="329307"/>
            <a:ext cx="5943668" cy="309201"/>
          </a:xfrm>
        </p:spPr>
        <p:txBody>
          <a:bodyPr/>
          <a:lstStyle/>
          <a:p>
            <a:endParaRPr lang="en-US"/>
          </a:p>
        </p:txBody>
      </p:sp>
      <p:sp>
        <p:nvSpPr>
          <p:cNvPr id="6" name="Slide Number Placeholder 5"/>
          <p:cNvSpPr>
            <a:spLocks noGrp="1"/>
          </p:cNvSpPr>
          <p:nvPr>
            <p:ph type="sldNum" sz="quarter" idx="12"/>
          </p:nvPr>
        </p:nvSpPr>
        <p:spPr>
          <a:xfrm>
            <a:off x="9924392" y="134930"/>
            <a:ext cx="811019" cy="503578"/>
          </a:xfrm>
        </p:spPr>
        <p:txBody>
          <a:bodyPr/>
          <a:lstStyle/>
          <a:p>
            <a:fld id="{F201740A-6FBB-4F4A-9B90-CBCE3B4F3191}"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452724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F8A3B7-40A0-4C0E-BF93-C58D2729CBBD}" type="datetimeFigureOut">
              <a:rPr lang="en-US" smtClean="0"/>
              <a:t>19/05/2023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1740A-6FBB-4F4A-9B90-CBCE3B4F3191}" type="slidenum">
              <a:rPr lang="en-US" smtClean="0"/>
              <a:t>‹#›</a:t>
            </a:fld>
            <a:endParaRPr lang="en-US"/>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271813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F8A3B7-40A0-4C0E-BF93-C58D2729CBBD}" type="datetimeFigureOut">
              <a:rPr lang="en-US" smtClean="0"/>
              <a:t>19/05/2023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1740A-6FBB-4F4A-9B90-CBCE3B4F3191}" type="slidenum">
              <a:rPr lang="en-US" smtClean="0"/>
              <a:t>‹#›</a:t>
            </a:fld>
            <a:endParaRPr lang="en-US"/>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3627058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E5F8A3B7-40A0-4C0E-BF93-C58D2729CBBD}" type="datetimeFigureOut">
              <a:rPr lang="en-US" smtClean="0"/>
              <a:t>19/05/2023</a:t>
            </a:fld>
            <a:endParaRPr lang="en-US"/>
          </a:p>
        </p:txBody>
      </p:sp>
      <p:sp>
        <p:nvSpPr>
          <p:cNvPr id="5" name="Footer Placeholder 4"/>
          <p:cNvSpPr>
            <a:spLocks noGrp="1"/>
          </p:cNvSpPr>
          <p:nvPr>
            <p:ph type="ftr" sz="quarter" idx="11"/>
          </p:nvPr>
        </p:nvSpPr>
        <p:spPr/>
        <p:txBody>
          <a:bodyPr/>
          <a:lstStyle>
            <a:lvl1pPr>
              <a:defRPr sz="1200"/>
            </a:lvl1pPr>
          </a:lstStyle>
          <a:p>
            <a:endParaRPr lang="en-US"/>
          </a:p>
        </p:txBody>
      </p:sp>
      <p:sp>
        <p:nvSpPr>
          <p:cNvPr id="6" name="Slide Number Placeholder 5"/>
          <p:cNvSpPr>
            <a:spLocks noGrp="1"/>
          </p:cNvSpPr>
          <p:nvPr>
            <p:ph type="sldNum" sz="quarter" idx="12"/>
          </p:nvPr>
        </p:nvSpPr>
        <p:spPr/>
        <p:txBody>
          <a:bodyPr/>
          <a:lstStyle/>
          <a:p>
            <a:fld id="{F201740A-6FBB-4F4A-9B90-CBCE3B4F3191}" type="slidenum">
              <a:rPr lang="en-US" smtClean="0"/>
              <a:t>‹#›</a:t>
            </a:fld>
            <a:endParaRPr lang="en-US"/>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963578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E5F8A3B7-40A0-4C0E-BF93-C58D2729CBBD}" type="datetimeFigureOut">
              <a:rPr lang="en-US" smtClean="0"/>
              <a:t>19/05/2023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1740A-6FBB-4F4A-9B90-CBCE3B4F3191}"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840027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F8A3B7-40A0-4C0E-BF93-C58D2729CBBD}" type="datetimeFigureOut">
              <a:rPr lang="en-US" smtClean="0"/>
              <a:t>19/05/2023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1740A-6FBB-4F4A-9B90-CBCE3B4F3191}"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631470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F8A3B7-40A0-4C0E-BF93-C58D2729CBBD}" type="datetimeFigureOut">
              <a:rPr lang="en-US" smtClean="0"/>
              <a:t>19/05/2023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01740A-6FBB-4F4A-9B90-CBCE3B4F3191}" type="slidenum">
              <a:rPr lang="en-US" smtClean="0"/>
              <a:t>‹#›</a:t>
            </a:fld>
            <a:endParaRPr lang="en-US"/>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817467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F8A3B7-40A0-4C0E-BF93-C58D2729CBBD}" type="datetimeFigureOut">
              <a:rPr lang="en-US" smtClean="0"/>
              <a:t>19/05/2023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01740A-6FBB-4F4A-9B90-CBCE3B4F3191}" type="slidenum">
              <a:rPr lang="en-US" smtClean="0"/>
              <a:t>‹#›</a:t>
            </a:fld>
            <a:endParaRPr lang="en-US"/>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795836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F8A3B7-40A0-4C0E-BF93-C58D2729CBBD}" type="datetimeFigureOut">
              <a:rPr lang="en-US" smtClean="0"/>
              <a:t>19/05/2023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01740A-6FBB-4F4A-9B90-CBCE3B4F3191}" type="slidenum">
              <a:rPr lang="en-US" smtClean="0"/>
              <a:t>‹#›</a:t>
            </a:fld>
            <a:endParaRPr lang="en-US"/>
          </a:p>
        </p:txBody>
      </p:sp>
    </p:spTree>
    <p:extLst>
      <p:ext uri="{BB962C8B-B14F-4D97-AF65-F5344CB8AC3E}">
        <p14:creationId xmlns:p14="http://schemas.microsoft.com/office/powerpoint/2010/main" val="734747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5F8A3B7-40A0-4C0E-BF93-C58D2729CBBD}" type="datetimeFigureOut">
              <a:rPr lang="en-US" smtClean="0"/>
              <a:t>19/05/2023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1740A-6FBB-4F4A-9B90-CBCE3B4F3191}"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859180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E5F8A3B7-40A0-4C0E-BF93-C58D2729CBBD}" type="datetimeFigureOut">
              <a:rPr lang="en-US" smtClean="0"/>
              <a:t>19/05/2023</a:t>
            </a:fld>
            <a:endParaRPr lang="en-US"/>
          </a:p>
        </p:txBody>
      </p:sp>
      <p:sp>
        <p:nvSpPr>
          <p:cNvPr id="6" name="Footer Placeholder 5"/>
          <p:cNvSpPr>
            <a:spLocks noGrp="1"/>
          </p:cNvSpPr>
          <p:nvPr>
            <p:ph type="ftr" sz="quarter" idx="11"/>
          </p:nvPr>
        </p:nvSpPr>
        <p:spPr>
          <a:xfrm>
            <a:off x="1125300" y="318640"/>
            <a:ext cx="4877818" cy="320931"/>
          </a:xfrm>
        </p:spPr>
        <p:txBody>
          <a:bodyPr/>
          <a:lstStyle/>
          <a:p>
            <a:endParaRPr lang="en-US"/>
          </a:p>
        </p:txBody>
      </p:sp>
      <p:sp>
        <p:nvSpPr>
          <p:cNvPr id="7" name="Slide Number Placeholder 6"/>
          <p:cNvSpPr>
            <a:spLocks noGrp="1"/>
          </p:cNvSpPr>
          <p:nvPr>
            <p:ph type="sldNum" sz="quarter" idx="12"/>
          </p:nvPr>
        </p:nvSpPr>
        <p:spPr>
          <a:xfrm>
            <a:off x="6176794" y="137408"/>
            <a:ext cx="811019" cy="503578"/>
          </a:xfrm>
        </p:spPr>
        <p:txBody>
          <a:bodyPr/>
          <a:lstStyle/>
          <a:p>
            <a:fld id="{F201740A-6FBB-4F4A-9B90-CBCE3B4F3191}" type="slidenum">
              <a:rPr lang="en-US" smtClean="0"/>
              <a:t>‹#›</a:t>
            </a:fld>
            <a:endParaRPr lang="en-US"/>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3074890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5F8A3B7-40A0-4C0E-BF93-C58D2729CBBD}" type="datetimeFigureOut">
              <a:rPr lang="en-US" smtClean="0"/>
              <a:t>19/05/2023</a:t>
            </a:fld>
            <a:endParaRPr lang="en-US"/>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F201740A-6FBB-4F4A-9B90-CBCE3B4F3191}" type="slidenum">
              <a:rPr lang="en-US" smtClean="0"/>
              <a:t>‹#›</a:t>
            </a:fld>
            <a:endParaRPr lang="en-US"/>
          </a:p>
        </p:txBody>
      </p:sp>
    </p:spTree>
    <p:extLst>
      <p:ext uri="{BB962C8B-B14F-4D97-AF65-F5344CB8AC3E}">
        <p14:creationId xmlns:p14="http://schemas.microsoft.com/office/powerpoint/2010/main" val="548329223"/>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maxpixel.net/Obesity-Weight-Obese-Fat-Heavy-Overweight-3313923"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lamorworld.com/nine-tips-to-make-fast-food-healthier-for-children/"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CC5A1-3DFA-162D-8F8C-4EAC68B2A74C}"/>
              </a:ext>
            </a:extLst>
          </p:cNvPr>
          <p:cNvSpPr>
            <a:spLocks noGrp="1"/>
          </p:cNvSpPr>
          <p:nvPr>
            <p:ph type="ctrTitle"/>
          </p:nvPr>
        </p:nvSpPr>
        <p:spPr/>
        <p:txBody>
          <a:bodyPr>
            <a:normAutofit fontScale="90000"/>
          </a:bodyPr>
          <a:lstStyle/>
          <a:p>
            <a:pPr algn="r"/>
            <a:r>
              <a:rPr lang="ar-JO" b="0" i="0" dirty="0">
                <a:solidFill>
                  <a:srgbClr val="374151"/>
                </a:solidFill>
                <a:effectLst/>
                <a:latin typeface="Söhne"/>
              </a:rPr>
              <a:t>السمنة: تحولت إلى مشكلة اجتماعية تهدد صحة الأفراد والمجتمع</a:t>
            </a:r>
            <a:endParaRPr lang="en-US" dirty="0"/>
          </a:p>
        </p:txBody>
      </p:sp>
      <p:sp>
        <p:nvSpPr>
          <p:cNvPr id="3" name="Subtitle 2">
            <a:extLst>
              <a:ext uri="{FF2B5EF4-FFF2-40B4-BE49-F238E27FC236}">
                <a16:creationId xmlns:a16="http://schemas.microsoft.com/office/drawing/2014/main" id="{1A8A4886-0003-94C9-C28A-4228DC36DACE}"/>
              </a:ext>
            </a:extLst>
          </p:cNvPr>
          <p:cNvSpPr>
            <a:spLocks noGrp="1"/>
          </p:cNvSpPr>
          <p:nvPr>
            <p:ph type="subTitle" idx="1"/>
          </p:nvPr>
        </p:nvSpPr>
        <p:spPr/>
        <p:txBody>
          <a:bodyPr>
            <a:normAutofit/>
          </a:bodyPr>
          <a:lstStyle/>
          <a:p>
            <a:pPr algn="r"/>
            <a:r>
              <a:rPr lang="ar-JO" sz="2000" b="1" dirty="0"/>
              <a:t>جويل ابو العظام </a:t>
            </a:r>
            <a:endParaRPr lang="en-US" sz="2000" b="1" dirty="0"/>
          </a:p>
          <a:p>
            <a:endParaRPr lang="en-US" sz="2000" b="1" dirty="0"/>
          </a:p>
        </p:txBody>
      </p:sp>
    </p:spTree>
    <p:extLst>
      <p:ext uri="{BB962C8B-B14F-4D97-AF65-F5344CB8AC3E}">
        <p14:creationId xmlns:p14="http://schemas.microsoft.com/office/powerpoint/2010/main" val="34722624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B69C1-C55A-064D-4CC1-D62511EAED12}"/>
              </a:ext>
            </a:extLst>
          </p:cNvPr>
          <p:cNvSpPr>
            <a:spLocks noGrp="1"/>
          </p:cNvSpPr>
          <p:nvPr>
            <p:ph type="title"/>
          </p:nvPr>
        </p:nvSpPr>
        <p:spPr/>
        <p:txBody>
          <a:bodyPr>
            <a:normAutofit/>
          </a:bodyPr>
          <a:lstStyle/>
          <a:p>
            <a:pPr algn="ctr"/>
            <a:r>
              <a:rPr lang="ar-JO" sz="6000" dirty="0">
                <a:latin typeface="Algerian" panose="04020705040A02060702" pitchFamily="82" charset="0"/>
              </a:rPr>
              <a:t>السمنة</a:t>
            </a:r>
            <a:endParaRPr lang="en-US" sz="6000" dirty="0">
              <a:latin typeface="Algerian" panose="04020705040A02060702" pitchFamily="82" charset="0"/>
            </a:endParaRPr>
          </a:p>
        </p:txBody>
      </p:sp>
      <p:sp>
        <p:nvSpPr>
          <p:cNvPr id="3" name="Content Placeholder 2">
            <a:extLst>
              <a:ext uri="{FF2B5EF4-FFF2-40B4-BE49-F238E27FC236}">
                <a16:creationId xmlns:a16="http://schemas.microsoft.com/office/drawing/2014/main" id="{E252FF3C-A0C4-150D-4578-13A54AFFB294}"/>
              </a:ext>
            </a:extLst>
          </p:cNvPr>
          <p:cNvSpPr>
            <a:spLocks noGrp="1"/>
          </p:cNvSpPr>
          <p:nvPr>
            <p:ph idx="1"/>
          </p:nvPr>
        </p:nvSpPr>
        <p:spPr>
          <a:xfrm>
            <a:off x="1938652" y="1781712"/>
            <a:ext cx="9603275" cy="3294576"/>
          </a:xfrm>
        </p:spPr>
        <p:txBody>
          <a:bodyPr>
            <a:normAutofit/>
          </a:bodyPr>
          <a:lstStyle/>
          <a:p>
            <a:pPr marL="0" indent="0" algn="r">
              <a:buNone/>
            </a:pPr>
            <a:r>
              <a:rPr lang="ar-JO" sz="3200" i="0" dirty="0">
                <a:solidFill>
                  <a:srgbClr val="4D4D4D"/>
                </a:solidFill>
                <a:effectLst/>
                <a:latin typeface="Noto Naskh Arabic"/>
              </a:rPr>
              <a:t>يعاني أكثر من مليار شخص، في جميع أنحاء العالم، من السمنة - 650 مليون بالغ و340 مليون مراهق و39 مليون طفل. وهذا الرقم آخذ في التزايد مع مرور الوقت. و السمنة هي ليست مشكلة صحية فقط بل الكثيرين يتعرضوا الى التنمر والى التميز من زملائهم و احيانا من افراد عائلتهم  بسبب السمنة او زيادة الوزن. </a:t>
            </a:r>
            <a:endParaRPr lang="en-US" sz="3200" dirty="0"/>
          </a:p>
        </p:txBody>
      </p:sp>
      <p:pic>
        <p:nvPicPr>
          <p:cNvPr id="4" name="Picture 3">
            <a:extLst>
              <a:ext uri="{FF2B5EF4-FFF2-40B4-BE49-F238E27FC236}">
                <a16:creationId xmlns:a16="http://schemas.microsoft.com/office/drawing/2014/main" id="{E88284EC-EC8E-22C7-46AA-5FF8653DE9F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484243" y="3125455"/>
            <a:ext cx="6453808" cy="4238404"/>
          </a:xfrm>
          <a:prstGeom prst="rect">
            <a:avLst/>
          </a:prstGeom>
        </p:spPr>
      </p:pic>
    </p:spTree>
    <p:extLst>
      <p:ext uri="{BB962C8B-B14F-4D97-AF65-F5344CB8AC3E}">
        <p14:creationId xmlns:p14="http://schemas.microsoft.com/office/powerpoint/2010/main" val="31558701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3A9C9-EFD6-C07B-1E89-6284BB959979}"/>
              </a:ext>
            </a:extLst>
          </p:cNvPr>
          <p:cNvSpPr>
            <a:spLocks noGrp="1"/>
          </p:cNvSpPr>
          <p:nvPr>
            <p:ph type="title"/>
          </p:nvPr>
        </p:nvSpPr>
        <p:spPr/>
        <p:txBody>
          <a:bodyPr/>
          <a:lstStyle/>
          <a:p>
            <a:pPr algn="ctr"/>
            <a:r>
              <a:rPr lang="ar-JO" sz="6000" dirty="0">
                <a:latin typeface="Algerian" panose="04020705040A02060702" pitchFamily="82" charset="0"/>
              </a:rPr>
              <a:t>اسباب السمنة </a:t>
            </a:r>
            <a:endParaRPr lang="en-US" sz="6000" dirty="0">
              <a:latin typeface="Algerian" panose="04020705040A02060702" pitchFamily="82" charset="0"/>
            </a:endParaRPr>
          </a:p>
        </p:txBody>
      </p:sp>
      <p:sp>
        <p:nvSpPr>
          <p:cNvPr id="3" name="Content Placeholder 2">
            <a:extLst>
              <a:ext uri="{FF2B5EF4-FFF2-40B4-BE49-F238E27FC236}">
                <a16:creationId xmlns:a16="http://schemas.microsoft.com/office/drawing/2014/main" id="{EC394113-310B-678B-3901-331D32F8ABAC}"/>
              </a:ext>
            </a:extLst>
          </p:cNvPr>
          <p:cNvSpPr>
            <a:spLocks noGrp="1"/>
          </p:cNvSpPr>
          <p:nvPr>
            <p:ph idx="1"/>
          </p:nvPr>
        </p:nvSpPr>
        <p:spPr>
          <a:xfrm>
            <a:off x="1819383" y="1784290"/>
            <a:ext cx="9603275" cy="3294576"/>
          </a:xfrm>
        </p:spPr>
        <p:txBody>
          <a:bodyPr>
            <a:noAutofit/>
          </a:bodyPr>
          <a:lstStyle/>
          <a:p>
            <a:pPr marL="0" indent="0" algn="r">
              <a:buNone/>
            </a:pPr>
            <a:r>
              <a:rPr lang="ar-JO" sz="3600" dirty="0">
                <a:solidFill>
                  <a:srgbClr val="080808"/>
                </a:solidFill>
                <a:latin typeface="Amiri"/>
              </a:rPr>
              <a:t>تظهر </a:t>
            </a:r>
            <a:r>
              <a:rPr kumimoji="0" lang="ar-SA" altLang="en-US" sz="3600" b="0" i="0" u="none" strike="noStrike" cap="none" normalizeH="0" baseline="0" dirty="0">
                <a:ln>
                  <a:noFill/>
                </a:ln>
                <a:solidFill>
                  <a:srgbClr val="202124"/>
                </a:solidFill>
                <a:effectLst/>
                <a:latin typeface="inherit"/>
                <a:cs typeface="Arial" panose="020B0604020202020204" pitchFamily="34" charset="0"/>
              </a:rPr>
              <a:t>الأبحاث</a:t>
            </a:r>
            <a:r>
              <a:rPr lang="ar-JO" sz="3600" dirty="0">
                <a:solidFill>
                  <a:srgbClr val="080808"/>
                </a:solidFill>
                <a:latin typeface="Amiri"/>
              </a:rPr>
              <a:t> من (مايو كلينيك) ان ال</a:t>
            </a:r>
            <a:r>
              <a:rPr lang="ar-JO" sz="3600" b="0" i="0" dirty="0">
                <a:solidFill>
                  <a:srgbClr val="080808"/>
                </a:solidFill>
                <a:effectLst/>
                <a:latin typeface="Amiri"/>
              </a:rPr>
              <a:t>رغم من التأثيرات الجينية والهرمونية على وزن الجسم، فإن السمنة تظهر عندما تتناول سعرات حرارية أكثر مما تحرقه في الأنشطة اليومية العادية والتمارين الرياضية. فجسمك يخزن هذه السعرات الحرارية الزائدة عن الحاجة على هيئة دهون.</a:t>
            </a:r>
            <a:endParaRPr lang="en-US" sz="3600" dirty="0"/>
          </a:p>
        </p:txBody>
      </p:sp>
      <p:pic>
        <p:nvPicPr>
          <p:cNvPr id="5" name="Picture 4">
            <a:extLst>
              <a:ext uri="{FF2B5EF4-FFF2-40B4-BE49-F238E27FC236}">
                <a16:creationId xmlns:a16="http://schemas.microsoft.com/office/drawing/2014/main" id="{EA035EAC-7DE4-0805-9DFD-4BC7DFD03CFE}"/>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69342" y="4547369"/>
            <a:ext cx="4005470" cy="2289793"/>
          </a:xfrm>
          <a:prstGeom prst="rect">
            <a:avLst/>
          </a:prstGeom>
        </p:spPr>
      </p:pic>
    </p:spTree>
    <p:extLst>
      <p:ext uri="{BB962C8B-B14F-4D97-AF65-F5344CB8AC3E}">
        <p14:creationId xmlns:p14="http://schemas.microsoft.com/office/powerpoint/2010/main" val="1982745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6B5D3-22A0-FD8F-2967-E86847E68A48}"/>
              </a:ext>
            </a:extLst>
          </p:cNvPr>
          <p:cNvSpPr>
            <a:spLocks noGrp="1"/>
          </p:cNvSpPr>
          <p:nvPr>
            <p:ph type="title"/>
          </p:nvPr>
        </p:nvSpPr>
        <p:spPr/>
        <p:txBody>
          <a:bodyPr>
            <a:normAutofit/>
          </a:bodyPr>
          <a:lstStyle/>
          <a:p>
            <a:pPr algn="ctr"/>
            <a:r>
              <a:rPr lang="ar-JO" sz="6000" dirty="0">
                <a:latin typeface="Algerian" panose="04020705040A02060702" pitchFamily="82" charset="0"/>
              </a:rPr>
              <a:t>ما هي حلول لالسمنة</a:t>
            </a:r>
            <a:endParaRPr lang="en-US" sz="6000" dirty="0">
              <a:latin typeface="Algerian" panose="04020705040A02060702" pitchFamily="82" charset="0"/>
            </a:endParaRPr>
          </a:p>
        </p:txBody>
      </p:sp>
      <p:sp>
        <p:nvSpPr>
          <p:cNvPr id="3" name="Content Placeholder 2">
            <a:extLst>
              <a:ext uri="{FF2B5EF4-FFF2-40B4-BE49-F238E27FC236}">
                <a16:creationId xmlns:a16="http://schemas.microsoft.com/office/drawing/2014/main" id="{E68E568B-DD17-4091-E617-CB060E65C0C9}"/>
              </a:ext>
            </a:extLst>
          </p:cNvPr>
          <p:cNvSpPr>
            <a:spLocks noGrp="1"/>
          </p:cNvSpPr>
          <p:nvPr>
            <p:ph idx="1"/>
          </p:nvPr>
        </p:nvSpPr>
        <p:spPr/>
        <p:txBody>
          <a:bodyPr>
            <a:normAutofit fontScale="70000" lnSpcReduction="20000"/>
          </a:bodyPr>
          <a:lstStyle/>
          <a:p>
            <a:pPr marL="0" indent="0" algn="r">
              <a:buNone/>
            </a:pPr>
            <a:r>
              <a:rPr lang="ar-JO" sz="3800" dirty="0">
                <a:latin typeface="Noto Naskh Arabic"/>
              </a:rPr>
              <a:t>أشارت منظمة الصحة العالمية إلى حاجة البلدان إلى العمل معا لخلق بيئة غذائية أفضل حتى يتمكن الجميع من الوصول إلى نظام غذائي صحي وتحمل تكاليفه.</a:t>
            </a:r>
          </a:p>
          <a:p>
            <a:pPr marL="0" indent="0" algn="r">
              <a:buNone/>
            </a:pPr>
            <a:r>
              <a:rPr lang="ar-JO" sz="3800" dirty="0">
                <a:latin typeface="Noto Naskh Arabic"/>
              </a:rPr>
              <a:t>تشمل الخطوات الفعالة تقييد تسويق الأطعمة والمشروبات التي تحتوي على نسبة عالية من الدهون والسكر والملح للأطفال، وفرض ضرائب على المشروبات المحلاة، وتوفير وصول أفضل إلى طعام صحي ميسور التكلفة.</a:t>
            </a:r>
          </a:p>
          <a:p>
            <a:pPr marL="0" indent="0" algn="r">
              <a:buNone/>
            </a:pPr>
            <a:r>
              <a:rPr lang="ar-JO" sz="3800" dirty="0">
                <a:latin typeface="Noto Naskh Arabic"/>
              </a:rPr>
              <a:t>تحتاج المدن والبلدات إلى توفير مساحة للمشي الآمن وركوب الدراجات والاستجمام، وتحتاج المدارس إلى مساعدة الأسر على تعليم الأطفال عادات صحية منذ وقت مبكر.</a:t>
            </a:r>
          </a:p>
          <a:p>
            <a:endParaRPr lang="en-US" dirty="0"/>
          </a:p>
        </p:txBody>
      </p:sp>
    </p:spTree>
    <p:extLst>
      <p:ext uri="{BB962C8B-B14F-4D97-AF65-F5344CB8AC3E}">
        <p14:creationId xmlns:p14="http://schemas.microsoft.com/office/powerpoint/2010/main" val="992660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D6575B-C79F-3B34-9D43-0304CC8785C1}"/>
              </a:ext>
            </a:extLst>
          </p:cNvPr>
          <p:cNvSpPr>
            <a:spLocks noGrp="1"/>
          </p:cNvSpPr>
          <p:nvPr>
            <p:ph idx="1"/>
          </p:nvPr>
        </p:nvSpPr>
        <p:spPr>
          <a:xfrm>
            <a:off x="2137436" y="1908313"/>
            <a:ext cx="9603275" cy="3909391"/>
          </a:xfrm>
        </p:spPr>
        <p:txBody>
          <a:bodyPr>
            <a:normAutofit/>
          </a:bodyPr>
          <a:lstStyle/>
          <a:p>
            <a:pPr marL="0" indent="0" algn="r">
              <a:lnSpc>
                <a:spcPct val="170000"/>
              </a:lnSpc>
              <a:buNone/>
            </a:pPr>
            <a:r>
              <a:rPr lang="ar-JO" sz="2800" dirty="0">
                <a:solidFill>
                  <a:srgbClr val="080808"/>
                </a:solidFill>
                <a:latin typeface="Amiri"/>
              </a:rPr>
              <a:t>د. مارك هايمان طبيب أمريكي و مؤلف مبيعًا في نيويورك. يشير إلى أن السمنة تؤثر على الصحة النفسية والعاطفية للأفراد وتؤدي إلى تدني التقبل الاجتماعي. يؤكد على ضرورة خلق بيئة مشجعة ومحفزة للأشخاص المصابين بالسمنة للمشاركة في أنشطة اجتماعية وزيادة ثقتهم بأنفسهم. </a:t>
            </a:r>
            <a:endParaRPr lang="en-US" sz="2800" dirty="0"/>
          </a:p>
        </p:txBody>
      </p:sp>
      <p:pic>
        <p:nvPicPr>
          <p:cNvPr id="1028" name="Picture 4" descr="Why Our Culture Is Obsessed With Thinness – Next Avenue">
            <a:extLst>
              <a:ext uri="{FF2B5EF4-FFF2-40B4-BE49-F238E27FC236}">
                <a16:creationId xmlns:a16="http://schemas.microsoft.com/office/drawing/2014/main" id="{78ABC3B6-55C1-18FF-7F74-046015166B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289" y="4081669"/>
            <a:ext cx="4096302" cy="237876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49DC62FE-92B6-5ABD-6272-AE90B69B3BDD}"/>
              </a:ext>
            </a:extLst>
          </p:cNvPr>
          <p:cNvSpPr txBox="1"/>
          <p:nvPr/>
        </p:nvSpPr>
        <p:spPr>
          <a:xfrm>
            <a:off x="2137436" y="747908"/>
            <a:ext cx="8875121" cy="584775"/>
          </a:xfrm>
          <a:prstGeom prst="rect">
            <a:avLst/>
          </a:prstGeom>
          <a:noFill/>
        </p:spPr>
        <p:txBody>
          <a:bodyPr wrap="square" rtlCol="0">
            <a:spAutoFit/>
          </a:bodyPr>
          <a:lstStyle/>
          <a:p>
            <a:r>
              <a:rPr lang="ar-JO" sz="3200" dirty="0">
                <a:solidFill>
                  <a:srgbClr val="080808"/>
                </a:solidFill>
                <a:latin typeface="Amiri"/>
              </a:rPr>
              <a:t>اراء الدكاتر في السمنةكمشكلة اجتماعية وكيف يمكن التخلص منها </a:t>
            </a:r>
            <a:endParaRPr lang="en-US" sz="3200" dirty="0">
              <a:solidFill>
                <a:srgbClr val="080808"/>
              </a:solidFill>
              <a:latin typeface="Amiri"/>
            </a:endParaRPr>
          </a:p>
        </p:txBody>
      </p:sp>
    </p:spTree>
    <p:extLst>
      <p:ext uri="{BB962C8B-B14F-4D97-AF65-F5344CB8AC3E}">
        <p14:creationId xmlns:p14="http://schemas.microsoft.com/office/powerpoint/2010/main" val="1894449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 calcmode="lin" valueType="num">
                                      <p:cBhvr additive="base">
                                        <p:cTn id="7" dur="500" fill="hold"/>
                                        <p:tgtEl>
                                          <p:spTgt spid="1028"/>
                                        </p:tgtEl>
                                        <p:attrNameLst>
                                          <p:attrName>ppt_x</p:attrName>
                                        </p:attrNameLst>
                                      </p:cBhvr>
                                      <p:tavLst>
                                        <p:tav tm="0">
                                          <p:val>
                                            <p:strVal val="#ppt_x"/>
                                          </p:val>
                                        </p:tav>
                                        <p:tav tm="100000">
                                          <p:val>
                                            <p:strVal val="#ppt_x"/>
                                          </p:val>
                                        </p:tav>
                                      </p:tavLst>
                                    </p:anim>
                                    <p:anim calcmode="lin" valueType="num">
                                      <p:cBhvr additive="base">
                                        <p:cTn id="8"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1178A1-ED9F-ADE5-8F8C-3A16AF319D78}"/>
              </a:ext>
            </a:extLst>
          </p:cNvPr>
          <p:cNvSpPr>
            <a:spLocks noGrp="1"/>
          </p:cNvSpPr>
          <p:nvPr>
            <p:ph idx="1"/>
          </p:nvPr>
        </p:nvSpPr>
        <p:spPr>
          <a:xfrm>
            <a:off x="1766374" y="1217612"/>
            <a:ext cx="9603275" cy="3294576"/>
          </a:xfrm>
        </p:spPr>
        <p:txBody>
          <a:bodyPr>
            <a:normAutofit/>
          </a:bodyPr>
          <a:lstStyle/>
          <a:p>
            <a:pPr marL="0" indent="0" algn="r">
              <a:buNone/>
            </a:pPr>
            <a:r>
              <a:rPr lang="ar-JO" sz="3200" dirty="0">
                <a:solidFill>
                  <a:srgbClr val="080808"/>
                </a:solidFill>
                <a:latin typeface="Amiri"/>
              </a:rPr>
              <a:t> و تشير د. زارا رحمان إلى أن السمنة تؤثر على التفاعلات الاجتماعية والعلاقات الشخصية للأفراد. يشدد على ضرورة تعزيز ثقافة الاحترام والتقبل للأشخاص المصابين بالسمنة وتشجيع المجتمع على الانتقال من الحكم بناءً على المظهر إلى تقدير الشخصية والإسهامات الفردي</a:t>
            </a:r>
          </a:p>
          <a:p>
            <a:pPr algn="r"/>
            <a:endParaRPr lang="en-US" sz="3200" dirty="0"/>
          </a:p>
        </p:txBody>
      </p:sp>
      <p:pic>
        <p:nvPicPr>
          <p:cNvPr id="1026" name="Picture 2" descr="Fat People Doing Exercise Training Gym Gymnasium Sport Fatty Food Rich  Character Workout Vector Illustration. Stock Vector - Illustration of body,  fatness: 101691677">
            <a:extLst>
              <a:ext uri="{FF2B5EF4-FFF2-40B4-BE49-F238E27FC236}">
                <a16:creationId xmlns:a16="http://schemas.microsoft.com/office/drawing/2014/main" id="{A1F7A500-2F09-B7CC-188D-1A058088EE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6353" y="3737113"/>
            <a:ext cx="3810690" cy="29486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6733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A0E24-829A-404E-0020-42AD7DE3FB21}"/>
              </a:ext>
            </a:extLst>
          </p:cNvPr>
          <p:cNvSpPr>
            <a:spLocks noGrp="1"/>
          </p:cNvSpPr>
          <p:nvPr>
            <p:ph type="title"/>
          </p:nvPr>
        </p:nvSpPr>
        <p:spPr>
          <a:xfrm>
            <a:off x="1294362" y="2425148"/>
            <a:ext cx="9603275" cy="2663687"/>
          </a:xfrm>
        </p:spPr>
        <p:txBody>
          <a:bodyPr>
            <a:normAutofit/>
          </a:bodyPr>
          <a:lstStyle/>
          <a:p>
            <a:pPr algn="ctr"/>
            <a:r>
              <a:rPr lang="ar-JO" sz="9600" dirty="0"/>
              <a:t>النهاية</a:t>
            </a:r>
            <a:endParaRPr lang="en-US" sz="9600" dirty="0"/>
          </a:p>
        </p:txBody>
      </p:sp>
    </p:spTree>
    <p:extLst>
      <p:ext uri="{BB962C8B-B14F-4D97-AF65-F5344CB8AC3E}">
        <p14:creationId xmlns:p14="http://schemas.microsoft.com/office/powerpoint/2010/main" val="81214046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Gallery</Template>
  <TotalTime>279</TotalTime>
  <Words>309</Words>
  <Application>Microsoft Office PowerPoint</Application>
  <PresentationFormat>Widescreen</PresentationFormat>
  <Paragraphs>14</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Algerian</vt:lpstr>
      <vt:lpstr>Amiri</vt:lpstr>
      <vt:lpstr>Arial</vt:lpstr>
      <vt:lpstr>Century Gothic</vt:lpstr>
      <vt:lpstr>inherit</vt:lpstr>
      <vt:lpstr>Noto Naskh Arabic</vt:lpstr>
      <vt:lpstr>Söhne</vt:lpstr>
      <vt:lpstr>Gallery</vt:lpstr>
      <vt:lpstr>السمنة: تحولت إلى مشكلة اجتماعية تهدد صحة الأفراد والمجتمع</vt:lpstr>
      <vt:lpstr>السمنة</vt:lpstr>
      <vt:lpstr>اسباب السمنة </vt:lpstr>
      <vt:lpstr>ما هي حلول لالسمنة</vt:lpstr>
      <vt:lpstr>PowerPoint Presentation</vt:lpstr>
      <vt:lpstr>PowerPoint Presentation</vt:lpstr>
      <vt:lpstr>النهاية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مشكلة الزمن</dc:title>
  <dc:creator>Admin</dc:creator>
  <cp:lastModifiedBy>Admin</cp:lastModifiedBy>
  <cp:revision>18</cp:revision>
  <dcterms:created xsi:type="dcterms:W3CDTF">2023-05-15T13:42:06Z</dcterms:created>
  <dcterms:modified xsi:type="dcterms:W3CDTF">2023-05-19T15:10:48Z</dcterms:modified>
</cp:coreProperties>
</file>