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7" r:id="rId4"/>
  </p:sldMasterIdLst>
  <p:notesMasterIdLst>
    <p:notesMasterId r:id="rId13"/>
  </p:notesMasterIdLst>
  <p:handoutMasterIdLst>
    <p:handoutMasterId r:id="rId14"/>
  </p:handoutMasterIdLst>
  <p:sldIdLst>
    <p:sldId id="268" r:id="rId5"/>
    <p:sldId id="261" r:id="rId6"/>
    <p:sldId id="259" r:id="rId7"/>
    <p:sldId id="269" r:id="rId8"/>
    <p:sldId id="271" r:id="rId9"/>
    <p:sldId id="272" r:id="rId10"/>
    <p:sldId id="270"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5" autoAdjust="0"/>
  </p:normalViewPr>
  <p:slideViewPr>
    <p:cSldViewPr snapToGrid="0" snapToObjects="1">
      <p:cViewPr varScale="1">
        <p:scale>
          <a:sx n="115" d="100"/>
          <a:sy n="115" d="100"/>
        </p:scale>
        <p:origin x="372" y="114"/>
      </p:cViewPr>
      <p:guideLst/>
    </p:cSldViewPr>
  </p:slideViewPr>
  <p:notesTextViewPr>
    <p:cViewPr>
      <p:scale>
        <a:sx n="1" d="1"/>
        <a:sy n="1" d="1"/>
      </p:scale>
      <p:origin x="0" y="0"/>
    </p:cViewPr>
  </p:notesTextViewPr>
  <p:notesViewPr>
    <p:cSldViewPr snapToGrid="0" snapToObjects="1">
      <p:cViewPr>
        <p:scale>
          <a:sx n="100" d="100"/>
          <a:sy n="100" d="100"/>
        </p:scale>
        <p:origin x="2592" y="-84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73E014-A6AA-472C-8E12-1D9B2DEC57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FAA60B8-51CB-4CEB-8F1F-B3D7B7F00C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C2B26F-7429-404A-9C5E-0E429E02A42E}" type="datetimeFigureOut">
              <a:rPr lang="en-US" smtClean="0"/>
              <a:t>5/15/2023</a:t>
            </a:fld>
            <a:endParaRPr lang="en-US" dirty="0"/>
          </a:p>
        </p:txBody>
      </p:sp>
      <p:sp>
        <p:nvSpPr>
          <p:cNvPr id="4" name="Footer Placeholder 3">
            <a:extLst>
              <a:ext uri="{FF2B5EF4-FFF2-40B4-BE49-F238E27FC236}">
                <a16:creationId xmlns:a16="http://schemas.microsoft.com/office/drawing/2014/main" id="{4E884C44-A5E4-4BDA-B29B-03462F0688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0CB09A-41E4-4E88-82E6-007D826251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7AED79-B44F-46F7-9A9D-EC94587FA365}" type="slidenum">
              <a:rPr lang="en-US" smtClean="0"/>
              <a:t>‹#›</a:t>
            </a:fld>
            <a:endParaRPr lang="en-US" dirty="0"/>
          </a:p>
        </p:txBody>
      </p:sp>
    </p:spTree>
    <p:extLst>
      <p:ext uri="{BB962C8B-B14F-4D97-AF65-F5344CB8AC3E}">
        <p14:creationId xmlns:p14="http://schemas.microsoft.com/office/powerpoint/2010/main" val="3464231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5A0E3A-0C98-4EA0-AAC9-F2996360A904}" type="datetimeFigureOut">
              <a:rPr lang="en-US" smtClean="0"/>
              <a:t>5/15/2023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AE1FE-786B-4B83-86A4-F53D629261B4}" type="slidenum">
              <a:rPr lang="en-US" smtClean="0"/>
              <a:t>‹#›</a:t>
            </a:fld>
            <a:endParaRPr lang="en-US" dirty="0"/>
          </a:p>
        </p:txBody>
      </p:sp>
    </p:spTree>
    <p:extLst>
      <p:ext uri="{BB962C8B-B14F-4D97-AF65-F5344CB8AC3E}">
        <p14:creationId xmlns:p14="http://schemas.microsoft.com/office/powerpoint/2010/main" val="101549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AE1FE-786B-4B83-86A4-F53D629261B4}" type="slidenum">
              <a:rPr lang="en-US" smtClean="0"/>
              <a:t>1</a:t>
            </a:fld>
            <a:endParaRPr lang="en-US" dirty="0"/>
          </a:p>
        </p:txBody>
      </p:sp>
    </p:spTree>
    <p:extLst>
      <p:ext uri="{BB962C8B-B14F-4D97-AF65-F5344CB8AC3E}">
        <p14:creationId xmlns:p14="http://schemas.microsoft.com/office/powerpoint/2010/main" val="197685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AE1FE-786B-4B83-86A4-F53D629261B4}" type="slidenum">
              <a:rPr lang="en-US" smtClean="0"/>
              <a:t>2</a:t>
            </a:fld>
            <a:endParaRPr lang="en-US" dirty="0"/>
          </a:p>
        </p:txBody>
      </p:sp>
    </p:spTree>
    <p:extLst>
      <p:ext uri="{BB962C8B-B14F-4D97-AF65-F5344CB8AC3E}">
        <p14:creationId xmlns:p14="http://schemas.microsoft.com/office/powerpoint/2010/main" val="239732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AE1FE-786B-4B83-86A4-F53D629261B4}" type="slidenum">
              <a:rPr lang="en-US" smtClean="0"/>
              <a:t>3</a:t>
            </a:fld>
            <a:endParaRPr lang="en-US" dirty="0"/>
          </a:p>
        </p:txBody>
      </p:sp>
    </p:spTree>
    <p:extLst>
      <p:ext uri="{BB962C8B-B14F-4D97-AF65-F5344CB8AC3E}">
        <p14:creationId xmlns:p14="http://schemas.microsoft.com/office/powerpoint/2010/main" val="357184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AE1FE-786B-4B83-86A4-F53D629261B4}" type="slidenum">
              <a:rPr lang="en-US" smtClean="0"/>
              <a:t>4</a:t>
            </a:fld>
            <a:endParaRPr lang="en-US" dirty="0"/>
          </a:p>
        </p:txBody>
      </p:sp>
    </p:spTree>
    <p:extLst>
      <p:ext uri="{BB962C8B-B14F-4D97-AF65-F5344CB8AC3E}">
        <p14:creationId xmlns:p14="http://schemas.microsoft.com/office/powerpoint/2010/main" val="174238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AAE1FE-786B-4B83-86A4-F53D629261B4}" type="slidenum">
              <a:rPr lang="en-US" smtClean="0"/>
              <a:t>8</a:t>
            </a:fld>
            <a:endParaRPr lang="en-US" dirty="0"/>
          </a:p>
        </p:txBody>
      </p:sp>
    </p:spTree>
    <p:extLst>
      <p:ext uri="{BB962C8B-B14F-4D97-AF65-F5344CB8AC3E}">
        <p14:creationId xmlns:p14="http://schemas.microsoft.com/office/powerpoint/2010/main" val="1514508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91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2CC0B-D5F1-40B8-9CC6-4A36850B66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3979" y="-5953"/>
            <a:ext cx="12192000" cy="6857990"/>
          </a:xfrm>
          <a:prstGeom prst="rect">
            <a:avLst/>
          </a:prstGeom>
        </p:spPr>
      </p:pic>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4056611" y="546150"/>
            <a:ext cx="3386128" cy="1290064"/>
          </a:xfrm>
        </p:spPr>
        <p:txBody>
          <a:bodyPr>
            <a:noAutofit/>
          </a:bodyPr>
          <a:lstStyle/>
          <a:p>
            <a:r>
              <a:rPr lang="ar-JO" sz="6600" dirty="0" smtClean="0"/>
              <a:t>السمنة</a:t>
            </a:r>
            <a:endParaRPr lang="en-US" sz="6600" dirty="0"/>
          </a:p>
        </p:txBody>
      </p:sp>
      <p:sp>
        <p:nvSpPr>
          <p:cNvPr id="13" name="Subtitle 12">
            <a:extLst>
              <a:ext uri="{FF2B5EF4-FFF2-40B4-BE49-F238E27FC236}">
                <a16:creationId xmlns:a16="http://schemas.microsoft.com/office/drawing/2014/main" id="{F05262DB-6398-4AF9-96A3-041CFB112303}"/>
              </a:ext>
            </a:extLst>
          </p:cNvPr>
          <p:cNvSpPr>
            <a:spLocks noGrp="1"/>
          </p:cNvSpPr>
          <p:nvPr>
            <p:ph type="subTitle" idx="1"/>
          </p:nvPr>
        </p:nvSpPr>
        <p:spPr>
          <a:xfrm>
            <a:off x="1667522" y="5328102"/>
            <a:ext cx="3935256" cy="426388"/>
          </a:xfrm>
        </p:spPr>
        <p:txBody>
          <a:bodyPr>
            <a:noAutofit/>
          </a:bodyPr>
          <a:lstStyle/>
          <a:p>
            <a:r>
              <a:rPr lang="en-US" sz="2400" dirty="0" smtClean="0"/>
              <a:t>By: Jordan Abu joudeh</a:t>
            </a:r>
            <a:endParaRPr lang="en-US" sz="2400" dirty="0"/>
          </a:p>
        </p:txBody>
      </p:sp>
      <p:grpSp>
        <p:nvGrpSpPr>
          <p:cNvPr id="20" name="Group 19">
            <a:extLst>
              <a:ext uri="{FF2B5EF4-FFF2-40B4-BE49-F238E27FC236}">
                <a16:creationId xmlns:a16="http://schemas.microsoft.com/office/drawing/2014/main" id="{631C6CE6-1810-44ED-A6D7-3FF53040A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21" name="Freeform 11">
              <a:extLst>
                <a:ext uri="{FF2B5EF4-FFF2-40B4-BE49-F238E27FC236}">
                  <a16:creationId xmlns:a16="http://schemas.microsoft.com/office/drawing/2014/main" id="{1F6D8BFE-D0D0-4BAE-9D5A-701DE7D3CE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Freeform 12">
              <a:extLst>
                <a:ext uri="{FF2B5EF4-FFF2-40B4-BE49-F238E27FC236}">
                  <a16:creationId xmlns:a16="http://schemas.microsoft.com/office/drawing/2014/main" id="{53F86D30-CEDB-4D96-AF73-AA3CD5A43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Freeform 13">
              <a:extLst>
                <a:ext uri="{FF2B5EF4-FFF2-40B4-BE49-F238E27FC236}">
                  <a16:creationId xmlns:a16="http://schemas.microsoft.com/office/drawing/2014/main" id="{F5187540-C4C8-410C-A395-69FCB1C86C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Freeform 14">
              <a:extLst>
                <a:ext uri="{FF2B5EF4-FFF2-40B4-BE49-F238E27FC236}">
                  <a16:creationId xmlns:a16="http://schemas.microsoft.com/office/drawing/2014/main" id="{75BD6E4A-797C-451B-B08F-D99C1A9D1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Freeform 15">
              <a:extLst>
                <a:ext uri="{FF2B5EF4-FFF2-40B4-BE49-F238E27FC236}">
                  <a16:creationId xmlns:a16="http://schemas.microsoft.com/office/drawing/2014/main" id="{0D241082-BAFA-462E-827B-5814B020F5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Freeform 16">
              <a:extLst>
                <a:ext uri="{FF2B5EF4-FFF2-40B4-BE49-F238E27FC236}">
                  <a16:creationId xmlns:a16="http://schemas.microsoft.com/office/drawing/2014/main" id="{2920CCBD-116D-450B-9608-99F05F7D7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Freeform 17">
              <a:extLst>
                <a:ext uri="{FF2B5EF4-FFF2-40B4-BE49-F238E27FC236}">
                  <a16:creationId xmlns:a16="http://schemas.microsoft.com/office/drawing/2014/main" id="{A57CD3DE-CEAF-4BD4-A5EF-24B3E622BB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Freeform 18">
              <a:extLst>
                <a:ext uri="{FF2B5EF4-FFF2-40B4-BE49-F238E27FC236}">
                  <a16:creationId xmlns:a16="http://schemas.microsoft.com/office/drawing/2014/main" id="{4EC3258C-366B-4629-A7D3-5173D3637D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Freeform 19">
              <a:extLst>
                <a:ext uri="{FF2B5EF4-FFF2-40B4-BE49-F238E27FC236}">
                  <a16:creationId xmlns:a16="http://schemas.microsoft.com/office/drawing/2014/main" id="{D444D63A-CE2B-4ACD-BA0E-4ADECAD86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Freeform 20">
              <a:extLst>
                <a:ext uri="{FF2B5EF4-FFF2-40B4-BE49-F238E27FC236}">
                  <a16:creationId xmlns:a16="http://schemas.microsoft.com/office/drawing/2014/main" id="{7A504DF6-187A-4A54-96E8-3F3F28AAA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Freeform 21">
              <a:extLst>
                <a:ext uri="{FF2B5EF4-FFF2-40B4-BE49-F238E27FC236}">
                  <a16:creationId xmlns:a16="http://schemas.microsoft.com/office/drawing/2014/main" id="{FE04C6F5-6DC5-4C7E-9278-9BE624FC78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Freeform 22">
              <a:extLst>
                <a:ext uri="{FF2B5EF4-FFF2-40B4-BE49-F238E27FC236}">
                  <a16:creationId xmlns:a16="http://schemas.microsoft.com/office/drawing/2014/main" id="{94A02D9B-E6A9-4D6A-9D2A-D81C76802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Group 33">
            <a:extLst>
              <a:ext uri="{FF2B5EF4-FFF2-40B4-BE49-F238E27FC236}">
                <a16:creationId xmlns:a16="http://schemas.microsoft.com/office/drawing/2014/main" id="{B78034A6-3565-46AA-9E73-1C954666AB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35" name="Freeform 27">
              <a:extLst>
                <a:ext uri="{FF2B5EF4-FFF2-40B4-BE49-F238E27FC236}">
                  <a16:creationId xmlns:a16="http://schemas.microsoft.com/office/drawing/2014/main" id="{04947AA2-A772-42CB-9CEC-065095D3DC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Freeform 28">
              <a:extLst>
                <a:ext uri="{FF2B5EF4-FFF2-40B4-BE49-F238E27FC236}">
                  <a16:creationId xmlns:a16="http://schemas.microsoft.com/office/drawing/2014/main" id="{83C52D84-DEC1-4E16-972E-8EEA5D522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Freeform 29">
              <a:extLst>
                <a:ext uri="{FF2B5EF4-FFF2-40B4-BE49-F238E27FC236}">
                  <a16:creationId xmlns:a16="http://schemas.microsoft.com/office/drawing/2014/main" id="{2036A28D-EF09-41F7-906F-CF4053615A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Freeform 30">
              <a:extLst>
                <a:ext uri="{FF2B5EF4-FFF2-40B4-BE49-F238E27FC236}">
                  <a16:creationId xmlns:a16="http://schemas.microsoft.com/office/drawing/2014/main" id="{EE8D92C7-C907-4120-95E3-80E3DC85BB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Freeform 31">
              <a:extLst>
                <a:ext uri="{FF2B5EF4-FFF2-40B4-BE49-F238E27FC236}">
                  <a16:creationId xmlns:a16="http://schemas.microsoft.com/office/drawing/2014/main" id="{BBCEAAB8-CD22-41D7-B330-702682A27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Freeform 32">
              <a:extLst>
                <a:ext uri="{FF2B5EF4-FFF2-40B4-BE49-F238E27FC236}">
                  <a16:creationId xmlns:a16="http://schemas.microsoft.com/office/drawing/2014/main" id="{6BBC1FEE-3D72-492B-8D8A-BE1A55076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Freeform 33">
              <a:extLst>
                <a:ext uri="{FF2B5EF4-FFF2-40B4-BE49-F238E27FC236}">
                  <a16:creationId xmlns:a16="http://schemas.microsoft.com/office/drawing/2014/main" id="{C28C6E5C-C393-435C-96A1-AA2859BDCB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Freeform 34">
              <a:extLst>
                <a:ext uri="{FF2B5EF4-FFF2-40B4-BE49-F238E27FC236}">
                  <a16:creationId xmlns:a16="http://schemas.microsoft.com/office/drawing/2014/main" id="{2C2C991F-AC51-4DF5-B8DD-19B08C1CBF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Freeform 35">
              <a:extLst>
                <a:ext uri="{FF2B5EF4-FFF2-40B4-BE49-F238E27FC236}">
                  <a16:creationId xmlns:a16="http://schemas.microsoft.com/office/drawing/2014/main" id="{9C916B5F-285D-4F5A-9085-6781753AFB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Freeform 36">
              <a:extLst>
                <a:ext uri="{FF2B5EF4-FFF2-40B4-BE49-F238E27FC236}">
                  <a16:creationId xmlns:a16="http://schemas.microsoft.com/office/drawing/2014/main" id="{0375DD5F-9D17-4873-B697-3D44A5EBE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Freeform 37">
              <a:extLst>
                <a:ext uri="{FF2B5EF4-FFF2-40B4-BE49-F238E27FC236}">
                  <a16:creationId xmlns:a16="http://schemas.microsoft.com/office/drawing/2014/main" id="{A159BBC7-6A8B-4612-94A8-56323452C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Freeform 38">
              <a:extLst>
                <a:ext uri="{FF2B5EF4-FFF2-40B4-BE49-F238E27FC236}">
                  <a16:creationId xmlns:a16="http://schemas.microsoft.com/office/drawing/2014/main" id="{177C901C-F8DE-4C99-95C8-F8CA1B84F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Rectangle 47">
            <a:extLst>
              <a:ext uri="{FF2B5EF4-FFF2-40B4-BE49-F238E27FC236}">
                <a16:creationId xmlns:a16="http://schemas.microsoft.com/office/drawing/2014/main" id="{D1D655F2-6D15-4265-ADEE-EF0075C13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69">
            <a:extLst>
              <a:ext uri="{FF2B5EF4-FFF2-40B4-BE49-F238E27FC236}">
                <a16:creationId xmlns:a16="http://schemas.microsoft.com/office/drawing/2014/main" id="{3248A930-1A6E-4EFB-8213-D1AC735BE0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3" name="Picture 2"/>
          <p:cNvPicPr>
            <a:picLocks noChangeAspect="1"/>
          </p:cNvPicPr>
          <p:nvPr/>
        </p:nvPicPr>
        <p:blipFill>
          <a:blip r:embed="rId4"/>
          <a:stretch>
            <a:fillRect/>
          </a:stretch>
        </p:blipFill>
        <p:spPr>
          <a:xfrm>
            <a:off x="6196942" y="3030596"/>
            <a:ext cx="5558302" cy="3126545"/>
          </a:xfrm>
          <a:prstGeom prst="rect">
            <a:avLst/>
          </a:prstGeom>
        </p:spPr>
      </p:pic>
    </p:spTree>
    <p:extLst>
      <p:ext uri="{BB962C8B-B14F-4D97-AF65-F5344CB8AC3E}">
        <p14:creationId xmlns:p14="http://schemas.microsoft.com/office/powerpoint/2010/main" val="312941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9D17E3F-9160-4D16-8F1D-F8FE94E2A5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descr="light spots">
            <a:extLst>
              <a:ext uri="{FF2B5EF4-FFF2-40B4-BE49-F238E27FC236}">
                <a16:creationId xmlns:a16="http://schemas.microsoft.com/office/drawing/2014/main" id="{91359E98-53EA-154C-9838-95AAA23C9E68}"/>
              </a:ext>
            </a:extLst>
          </p:cNvPr>
          <p:cNvPicPr>
            <a:picLocks noChangeAspect="1"/>
          </p:cNvPicPr>
          <p:nvPr/>
        </p:nvPicPr>
        <p:blipFill rotWithShape="1">
          <a:blip r:embed="rId3" cstate="print">
            <a:duotone>
              <a:prstClr val="black"/>
              <a:schemeClr val="tx2">
                <a:tint val="45000"/>
                <a:satMod val="400000"/>
              </a:schemeClr>
            </a:duotone>
            <a:alphaModFix amt="25000"/>
            <a:extLst>
              <a:ext uri="{28A0092B-C50C-407E-A947-70E740481C1C}">
                <a14:useLocalDpi xmlns:a14="http://schemas.microsoft.com/office/drawing/2010/main"/>
              </a:ext>
            </a:extLst>
          </a:blip>
          <a:srcRect/>
          <a:stretch/>
        </p:blipFill>
        <p:spPr>
          <a:xfrm>
            <a:off x="-7620" y="8957"/>
            <a:ext cx="12191980" cy="6857990"/>
          </a:xfrm>
          <a:prstGeom prst="rect">
            <a:avLst/>
          </a:prstGeom>
        </p:spPr>
      </p:pic>
      <p:grpSp>
        <p:nvGrpSpPr>
          <p:cNvPr id="35" name="Group 34">
            <a:extLst>
              <a:ext uri="{FF2B5EF4-FFF2-40B4-BE49-F238E27FC236}">
                <a16:creationId xmlns:a16="http://schemas.microsoft.com/office/drawing/2014/main" id="{93DBB853-C277-42C7-80D0-110A8842ED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36" name="Freeform 11">
              <a:extLst>
                <a:ext uri="{FF2B5EF4-FFF2-40B4-BE49-F238E27FC236}">
                  <a16:creationId xmlns:a16="http://schemas.microsoft.com/office/drawing/2014/main" id="{8D2CA353-4AC3-432A-8704-A618563EE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reeform 12">
              <a:extLst>
                <a:ext uri="{FF2B5EF4-FFF2-40B4-BE49-F238E27FC236}">
                  <a16:creationId xmlns:a16="http://schemas.microsoft.com/office/drawing/2014/main" id="{71685CFF-C2D8-4119-9CDA-504914853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reeform 13">
              <a:extLst>
                <a:ext uri="{FF2B5EF4-FFF2-40B4-BE49-F238E27FC236}">
                  <a16:creationId xmlns:a16="http://schemas.microsoft.com/office/drawing/2014/main" id="{119C20C9-05B5-4384-9F4E-B4B8FA299C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reeform 14">
              <a:extLst>
                <a:ext uri="{FF2B5EF4-FFF2-40B4-BE49-F238E27FC236}">
                  <a16:creationId xmlns:a16="http://schemas.microsoft.com/office/drawing/2014/main" id="{F78ACAA7-E69F-43D4-919F-59DCA6482D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reeform 15">
              <a:extLst>
                <a:ext uri="{FF2B5EF4-FFF2-40B4-BE49-F238E27FC236}">
                  <a16:creationId xmlns:a16="http://schemas.microsoft.com/office/drawing/2014/main" id="{96704AC3-E553-4428-AD42-796DD344AD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reeform 16">
              <a:extLst>
                <a:ext uri="{FF2B5EF4-FFF2-40B4-BE49-F238E27FC236}">
                  <a16:creationId xmlns:a16="http://schemas.microsoft.com/office/drawing/2014/main" id="{3144CE2D-2D9E-4E16-92AA-F685E45492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reeform 17">
              <a:extLst>
                <a:ext uri="{FF2B5EF4-FFF2-40B4-BE49-F238E27FC236}">
                  <a16:creationId xmlns:a16="http://schemas.microsoft.com/office/drawing/2014/main" id="{CD4C0C99-C139-4838-92A2-2C05514812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reeform 18">
              <a:extLst>
                <a:ext uri="{FF2B5EF4-FFF2-40B4-BE49-F238E27FC236}">
                  <a16:creationId xmlns:a16="http://schemas.microsoft.com/office/drawing/2014/main" id="{6D356AA9-ECE0-4E40-A277-44AC6EF765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reeform 19">
              <a:extLst>
                <a:ext uri="{FF2B5EF4-FFF2-40B4-BE49-F238E27FC236}">
                  <a16:creationId xmlns:a16="http://schemas.microsoft.com/office/drawing/2014/main" id="{5A9C3CFE-942C-43DB-9652-8B2647552B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reeform 20">
              <a:extLst>
                <a:ext uri="{FF2B5EF4-FFF2-40B4-BE49-F238E27FC236}">
                  <a16:creationId xmlns:a16="http://schemas.microsoft.com/office/drawing/2014/main" id="{F3DDB2C0-7B2C-4BA5-8ECA-4632746722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reeform 21">
              <a:extLst>
                <a:ext uri="{FF2B5EF4-FFF2-40B4-BE49-F238E27FC236}">
                  <a16:creationId xmlns:a16="http://schemas.microsoft.com/office/drawing/2014/main" id="{CCB346B3-FD72-422B-9688-F54E77399A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reeform 22">
              <a:extLst>
                <a:ext uri="{FF2B5EF4-FFF2-40B4-BE49-F238E27FC236}">
                  <a16:creationId xmlns:a16="http://schemas.microsoft.com/office/drawing/2014/main" id="{A5E738B1-537A-48F5-B99B-72BF4EA8B0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a:extLst>
              <a:ext uri="{FF2B5EF4-FFF2-40B4-BE49-F238E27FC236}">
                <a16:creationId xmlns:a16="http://schemas.microsoft.com/office/drawing/2014/main" id="{65CAAAF8-C872-447C-BCD0-F5CD3016C5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50" name="Freeform 27">
              <a:extLst>
                <a:ext uri="{FF2B5EF4-FFF2-40B4-BE49-F238E27FC236}">
                  <a16:creationId xmlns:a16="http://schemas.microsoft.com/office/drawing/2014/main" id="{3CD192F9-4898-4362-B1A2-3DDAA54614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a:extLst>
                <a:ext uri="{FF2B5EF4-FFF2-40B4-BE49-F238E27FC236}">
                  <a16:creationId xmlns:a16="http://schemas.microsoft.com/office/drawing/2014/main" id="{25658BAB-0A60-4CAE-B735-5297A284A9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a:extLst>
                <a:ext uri="{FF2B5EF4-FFF2-40B4-BE49-F238E27FC236}">
                  <a16:creationId xmlns:a16="http://schemas.microsoft.com/office/drawing/2014/main" id="{B176DB7C-2C45-4E08-956B-5D2E339C75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a:extLst>
                <a:ext uri="{FF2B5EF4-FFF2-40B4-BE49-F238E27FC236}">
                  <a16:creationId xmlns:a16="http://schemas.microsoft.com/office/drawing/2014/main" id="{671B014E-7E67-4978-A9AB-7C6E2F99FD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a:extLst>
                <a:ext uri="{FF2B5EF4-FFF2-40B4-BE49-F238E27FC236}">
                  <a16:creationId xmlns:a16="http://schemas.microsoft.com/office/drawing/2014/main" id="{193156F8-3B15-4064-8C4B-F21ED4F376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a:extLst>
                <a:ext uri="{FF2B5EF4-FFF2-40B4-BE49-F238E27FC236}">
                  <a16:creationId xmlns:a16="http://schemas.microsoft.com/office/drawing/2014/main" id="{96B721A4-876F-43D1-B231-585A55B38F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a:extLst>
                <a:ext uri="{FF2B5EF4-FFF2-40B4-BE49-F238E27FC236}">
                  <a16:creationId xmlns:a16="http://schemas.microsoft.com/office/drawing/2014/main" id="{3D9AB238-BB7F-4D15-83B0-BD6CA92CC7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a:extLst>
                <a:ext uri="{FF2B5EF4-FFF2-40B4-BE49-F238E27FC236}">
                  <a16:creationId xmlns:a16="http://schemas.microsoft.com/office/drawing/2014/main" id="{85F91E03-6B79-4561-AADA-9D9EE51949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a:extLst>
                <a:ext uri="{FF2B5EF4-FFF2-40B4-BE49-F238E27FC236}">
                  <a16:creationId xmlns:a16="http://schemas.microsoft.com/office/drawing/2014/main" id="{A2B05A7B-02BB-4384-AB3F-6300769C06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a:extLst>
                <a:ext uri="{FF2B5EF4-FFF2-40B4-BE49-F238E27FC236}">
                  <a16:creationId xmlns:a16="http://schemas.microsoft.com/office/drawing/2014/main" id="{10C0CEA7-547A-4AB3-99B0-971B1E98AB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a:extLst>
                <a:ext uri="{FF2B5EF4-FFF2-40B4-BE49-F238E27FC236}">
                  <a16:creationId xmlns:a16="http://schemas.microsoft.com/office/drawing/2014/main" id="{643A7C23-A309-4BDC-AC90-7E150B0A7A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a:extLst>
                <a:ext uri="{FF2B5EF4-FFF2-40B4-BE49-F238E27FC236}">
                  <a16:creationId xmlns:a16="http://schemas.microsoft.com/office/drawing/2014/main" id="{CDFCEA60-6323-4E47-A467-83E3D32C0B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Rectangle 62">
            <a:extLst>
              <a:ext uri="{FF2B5EF4-FFF2-40B4-BE49-F238E27FC236}">
                <a16:creationId xmlns:a16="http://schemas.microsoft.com/office/drawing/2014/main" id="{42D62A3B-08B7-4F45-B0BC-A23B2CC9C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Freeform 11">
            <a:extLst>
              <a:ext uri="{FF2B5EF4-FFF2-40B4-BE49-F238E27FC236}">
                <a16:creationId xmlns:a16="http://schemas.microsoft.com/office/drawing/2014/main" id="{7527CAFC-17AC-48FE-AB33-811D38361F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p:cNvSpPr>
            <a:spLocks noGrp="1"/>
          </p:cNvSpPr>
          <p:nvPr>
            <p:ph idx="1"/>
          </p:nvPr>
        </p:nvSpPr>
        <p:spPr>
          <a:xfrm>
            <a:off x="7060862" y="1876986"/>
            <a:ext cx="3571543" cy="4182015"/>
          </a:xfrm>
        </p:spPr>
        <p:txBody>
          <a:bodyPr>
            <a:noAutofit/>
          </a:bodyPr>
          <a:lstStyle/>
          <a:p>
            <a:pPr marL="0" indent="0" algn="r">
              <a:lnSpc>
                <a:spcPct val="150000"/>
              </a:lnSpc>
              <a:buNone/>
            </a:pPr>
            <a:r>
              <a:rPr lang="ar-JO" sz="2000" dirty="0"/>
              <a:t>تراكم الدهون بشكلٍ مفرط في الجسم، مما قد يؤثر في صحة </a:t>
            </a:r>
            <a:r>
              <a:rPr lang="ar-JO" sz="2000" dirty="0" smtClean="0"/>
              <a:t>الشخص </a:t>
            </a:r>
            <a:r>
              <a:rPr lang="ar-JO" sz="2000" dirty="0"/>
              <a:t>ومن الجدير بالذكر </a:t>
            </a:r>
            <a:r>
              <a:rPr lang="ar-JO" sz="2000" dirty="0" smtClean="0"/>
              <a:t>أنّ الشخص </a:t>
            </a:r>
            <a:r>
              <a:rPr lang="ar-JO" sz="2000" dirty="0"/>
              <a:t>يُعدّ مصابًا بالسمنة في حال ارتفاع وزنه عن المعدل الطبيعيّ بمقدارٍ كبير، أمّا بالنسبة لزيادة الوزن فهي زيادة وزن الجسم عن المعدل الطبيعي ولكن ليس بشكل شديد الخطورة كما هو الحال مع </a:t>
            </a:r>
            <a:r>
              <a:rPr lang="ar-JO" sz="2000" dirty="0" smtClean="0"/>
              <a:t>السمنة.</a:t>
            </a:r>
            <a:r>
              <a:rPr lang="ar-JO" sz="2000" dirty="0"/>
              <a:t/>
            </a:r>
            <a:br>
              <a:rPr lang="ar-JO" sz="2000" dirty="0"/>
            </a:br>
            <a:r>
              <a:rPr lang="ar-JO" sz="2000" dirty="0"/>
              <a:t/>
            </a:r>
            <a:br>
              <a:rPr lang="ar-JO" sz="2000" dirty="0"/>
            </a:br>
            <a:endParaRPr lang="en-US" sz="2000" dirty="0"/>
          </a:p>
        </p:txBody>
      </p:sp>
      <p:sp>
        <p:nvSpPr>
          <p:cNvPr id="5" name="TextBox 4"/>
          <p:cNvSpPr txBox="1"/>
          <p:nvPr/>
        </p:nvSpPr>
        <p:spPr>
          <a:xfrm>
            <a:off x="6790560" y="457483"/>
            <a:ext cx="3857105" cy="707886"/>
          </a:xfrm>
          <a:prstGeom prst="rect">
            <a:avLst/>
          </a:prstGeom>
          <a:noFill/>
        </p:spPr>
        <p:txBody>
          <a:bodyPr wrap="square" rtlCol="0">
            <a:spAutoFit/>
          </a:bodyPr>
          <a:lstStyle/>
          <a:p>
            <a:r>
              <a:rPr lang="ar-JO" sz="4000" dirty="0"/>
              <a:t>ما هي </a:t>
            </a:r>
            <a:r>
              <a:rPr lang="ar-JO" sz="4000" dirty="0" smtClean="0"/>
              <a:t>السمنة؟</a:t>
            </a:r>
            <a:endParaRPr lang="en-US" sz="4000" dirty="0"/>
          </a:p>
        </p:txBody>
      </p:sp>
      <p:pic>
        <p:nvPicPr>
          <p:cNvPr id="6" name="Picture 5"/>
          <p:cNvPicPr>
            <a:picLocks noChangeAspect="1"/>
          </p:cNvPicPr>
          <p:nvPr/>
        </p:nvPicPr>
        <p:blipFill>
          <a:blip r:embed="rId4"/>
          <a:stretch>
            <a:fillRect/>
          </a:stretch>
        </p:blipFill>
        <p:spPr>
          <a:xfrm>
            <a:off x="670999" y="1914738"/>
            <a:ext cx="5520777" cy="4144263"/>
          </a:xfrm>
          <a:prstGeom prst="rect">
            <a:avLst/>
          </a:prstGeom>
        </p:spPr>
      </p:pic>
    </p:spTree>
    <p:extLst>
      <p:ext uri="{BB962C8B-B14F-4D97-AF65-F5344CB8AC3E}">
        <p14:creationId xmlns:p14="http://schemas.microsoft.com/office/powerpoint/2010/main" val="143655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2235900" y="565921"/>
            <a:ext cx="8911687" cy="1280890"/>
          </a:xfrm>
        </p:spPr>
        <p:txBody>
          <a:bodyPr>
            <a:normAutofit/>
          </a:bodyPr>
          <a:lstStyle/>
          <a:p>
            <a:pPr algn="r"/>
            <a:r>
              <a:rPr lang="ar-JO" dirty="0"/>
              <a:t>أعراض السمنة</a:t>
            </a:r>
            <a:endParaRPr lang="en-US" dirty="0"/>
          </a:p>
        </p:txBody>
      </p:sp>
      <p:sp>
        <p:nvSpPr>
          <p:cNvPr id="3" name="Content Placeholder 2"/>
          <p:cNvSpPr>
            <a:spLocks noGrp="1"/>
          </p:cNvSpPr>
          <p:nvPr>
            <p:ph idx="1"/>
          </p:nvPr>
        </p:nvSpPr>
        <p:spPr>
          <a:xfrm>
            <a:off x="7306887" y="2133600"/>
            <a:ext cx="3840700" cy="3777622"/>
          </a:xfrm>
        </p:spPr>
        <p:txBody>
          <a:bodyPr/>
          <a:lstStyle/>
          <a:p>
            <a:pPr marL="0" indent="0" algn="r">
              <a:buNone/>
            </a:pPr>
            <a:r>
              <a:rPr lang="ar-JO" sz="2000" dirty="0"/>
              <a:t>مرض القلب والسكتات الدماغية</a:t>
            </a:r>
            <a:r>
              <a:rPr lang="ar-JO" sz="2000" dirty="0" smtClean="0"/>
              <a:t>.</a:t>
            </a:r>
            <a:endParaRPr lang="en-US" sz="2000" dirty="0" smtClean="0"/>
          </a:p>
          <a:p>
            <a:pPr marL="0" indent="0" algn="r">
              <a:buNone/>
            </a:pPr>
            <a:r>
              <a:rPr lang="ar-JO" sz="2000" dirty="0"/>
              <a:t>داء السكري من النوع الثاني</a:t>
            </a:r>
            <a:r>
              <a:rPr lang="ar-JO" sz="2000" dirty="0" smtClean="0"/>
              <a:t>.</a:t>
            </a:r>
            <a:endParaRPr lang="en-US" sz="2000" dirty="0" smtClean="0"/>
          </a:p>
          <a:p>
            <a:pPr marL="0" indent="0" algn="r">
              <a:buNone/>
            </a:pPr>
            <a:r>
              <a:rPr lang="ar-JO" sz="2000" dirty="0"/>
              <a:t>أنواع معينة من السرطان</a:t>
            </a:r>
            <a:r>
              <a:rPr lang="ar-JO" sz="2000" dirty="0" smtClean="0"/>
              <a:t>.</a:t>
            </a:r>
            <a:endParaRPr lang="en-US" sz="2000" dirty="0" smtClean="0"/>
          </a:p>
          <a:p>
            <a:pPr marL="0" indent="0" algn="r">
              <a:buNone/>
            </a:pPr>
            <a:r>
              <a:rPr lang="ar-JO" sz="2000" dirty="0"/>
              <a:t>مشكلات الهضم</a:t>
            </a:r>
            <a:r>
              <a:rPr lang="ar-JO" sz="2000" dirty="0" smtClean="0"/>
              <a:t>.</a:t>
            </a:r>
            <a:endParaRPr lang="en-US" sz="2000" dirty="0" smtClean="0"/>
          </a:p>
          <a:p>
            <a:pPr marL="0" indent="0" algn="r">
              <a:buNone/>
            </a:pPr>
            <a:r>
              <a:rPr lang="ar-JO" sz="2000" dirty="0"/>
              <a:t>انقطاع النفس النومي</a:t>
            </a:r>
            <a:r>
              <a:rPr lang="ar-JO" sz="2000" dirty="0" smtClean="0"/>
              <a:t>.</a:t>
            </a:r>
            <a:endParaRPr lang="en-US" sz="2000" dirty="0" smtClean="0"/>
          </a:p>
          <a:p>
            <a:pPr marL="0" indent="0" algn="r">
              <a:buNone/>
            </a:pPr>
            <a:r>
              <a:rPr lang="ar-JO" sz="2000" dirty="0"/>
              <a:t>الالتهاب المفصلي العظمي</a:t>
            </a:r>
            <a:r>
              <a:rPr lang="ar-JO" sz="2000" dirty="0" smtClean="0"/>
              <a:t>.</a:t>
            </a:r>
            <a:endParaRPr lang="en-US" sz="2000" dirty="0" smtClean="0"/>
          </a:p>
          <a:p>
            <a:pPr marL="0" indent="0" algn="r">
              <a:buNone/>
            </a:pPr>
            <a:r>
              <a:rPr lang="ar-JO" sz="2000" b="1" dirty="0"/>
              <a:t>أعراض</a:t>
            </a:r>
            <a:r>
              <a:rPr lang="ar-JO" sz="2000" dirty="0"/>
              <a:t> كوفيد 19 حادة.</a:t>
            </a:r>
          </a:p>
          <a:p>
            <a:pPr marL="0" indent="0" algn="r">
              <a:buNone/>
            </a:pPr>
            <a:endParaRPr lang="en-US" dirty="0"/>
          </a:p>
        </p:txBody>
      </p:sp>
      <p:pic>
        <p:nvPicPr>
          <p:cNvPr id="4" name="Picture 3"/>
          <p:cNvPicPr>
            <a:picLocks noChangeAspect="1"/>
          </p:cNvPicPr>
          <p:nvPr/>
        </p:nvPicPr>
        <p:blipFill>
          <a:blip r:embed="rId3"/>
          <a:stretch>
            <a:fillRect/>
          </a:stretch>
        </p:blipFill>
        <p:spPr>
          <a:xfrm>
            <a:off x="1148022" y="1410393"/>
            <a:ext cx="4819650" cy="4819650"/>
          </a:xfrm>
          <a:prstGeom prst="rect">
            <a:avLst/>
          </a:prstGeom>
        </p:spPr>
      </p:pic>
    </p:spTree>
    <p:extLst>
      <p:ext uri="{BB962C8B-B14F-4D97-AF65-F5344CB8AC3E}">
        <p14:creationId xmlns:p14="http://schemas.microsoft.com/office/powerpoint/2010/main" val="277026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913716" y="624110"/>
            <a:ext cx="3316576" cy="830617"/>
          </a:xfrm>
        </p:spPr>
        <p:txBody>
          <a:bodyPr>
            <a:normAutofit/>
          </a:bodyPr>
          <a:lstStyle/>
          <a:p>
            <a:pPr algn="r"/>
            <a:r>
              <a:rPr lang="ar-JO" dirty="0"/>
              <a:t>أسباب السمنة</a:t>
            </a:r>
            <a:endParaRPr lang="en-US" dirty="0"/>
          </a:p>
        </p:txBody>
      </p:sp>
      <p:sp>
        <p:nvSpPr>
          <p:cNvPr id="4" name="Content Placeholder 3"/>
          <p:cNvSpPr>
            <a:spLocks noGrp="1"/>
          </p:cNvSpPr>
          <p:nvPr>
            <p:ph idx="1"/>
          </p:nvPr>
        </p:nvSpPr>
        <p:spPr>
          <a:xfrm>
            <a:off x="7797338" y="2208415"/>
            <a:ext cx="3432954" cy="3777622"/>
          </a:xfrm>
        </p:spPr>
        <p:txBody>
          <a:bodyPr/>
          <a:lstStyle/>
          <a:p>
            <a:pPr marL="0" indent="0" algn="r">
              <a:buNone/>
            </a:pPr>
            <a:endParaRPr lang="ar-JO" dirty="0" smtClean="0"/>
          </a:p>
          <a:p>
            <a:pPr marL="0" indent="0" algn="r">
              <a:buNone/>
            </a:pPr>
            <a:r>
              <a:rPr lang="ar-JO" sz="2000" dirty="0"/>
              <a:t>طبيعة النمط الغذائي للفرد أو الأسرة.</a:t>
            </a:r>
          </a:p>
          <a:p>
            <a:pPr marL="0" indent="0" algn="r">
              <a:buNone/>
            </a:pPr>
            <a:r>
              <a:rPr lang="ar-JO" sz="2000" dirty="0" smtClean="0"/>
              <a:t>من </a:t>
            </a:r>
            <a:r>
              <a:rPr lang="ar-JO" sz="2000" dirty="0"/>
              <a:t>لديه تاريخ مرضي عائلي</a:t>
            </a:r>
            <a:r>
              <a:rPr lang="ar-JO" sz="2000" dirty="0" smtClean="0"/>
              <a:t>.</a:t>
            </a:r>
          </a:p>
          <a:p>
            <a:pPr marL="0" indent="0" algn="r">
              <a:buNone/>
            </a:pPr>
            <a:r>
              <a:rPr lang="ar-JO" sz="2000" dirty="0"/>
              <a:t>غياب أو قلة ممارسة الرياضة.</a:t>
            </a:r>
          </a:p>
          <a:p>
            <a:pPr marL="0" indent="0" algn="r">
              <a:buNone/>
            </a:pPr>
            <a:r>
              <a:rPr lang="ar-JO" sz="2000" dirty="0"/>
              <a:t>من لديه تاريخ مرضي عائلي.</a:t>
            </a:r>
          </a:p>
          <a:p>
            <a:pPr marL="0" indent="0" algn="r">
              <a:buNone/>
            </a:pPr>
            <a:r>
              <a:rPr lang="ar-JO" sz="2000" dirty="0"/>
              <a:t>التقدم بالعمر.</a:t>
            </a:r>
          </a:p>
          <a:p>
            <a:pPr marL="0" indent="0" algn="r">
              <a:buNone/>
            </a:pPr>
            <a:endParaRPr lang="ar-JO" dirty="0"/>
          </a:p>
          <a:p>
            <a:endParaRPr lang="en-US" dirty="0"/>
          </a:p>
        </p:txBody>
      </p:sp>
      <p:pic>
        <p:nvPicPr>
          <p:cNvPr id="10" name="Picture 9"/>
          <p:cNvPicPr>
            <a:picLocks noChangeAspect="1"/>
          </p:cNvPicPr>
          <p:nvPr/>
        </p:nvPicPr>
        <p:blipFill>
          <a:blip r:embed="rId3"/>
          <a:stretch>
            <a:fillRect/>
          </a:stretch>
        </p:blipFill>
        <p:spPr>
          <a:xfrm>
            <a:off x="1517853" y="824668"/>
            <a:ext cx="4409122" cy="5755380"/>
          </a:xfrm>
          <a:prstGeom prst="rect">
            <a:avLst/>
          </a:prstGeom>
        </p:spPr>
      </p:pic>
    </p:spTree>
    <p:extLst>
      <p:ext uri="{BB962C8B-B14F-4D97-AF65-F5344CB8AC3E}">
        <p14:creationId xmlns:p14="http://schemas.microsoft.com/office/powerpoint/2010/main" val="1496850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1083" y="624110"/>
            <a:ext cx="3524394" cy="1280890"/>
          </a:xfrm>
        </p:spPr>
        <p:txBody>
          <a:bodyPr>
            <a:normAutofit/>
          </a:bodyPr>
          <a:lstStyle/>
          <a:p>
            <a:pPr algn="r"/>
            <a:r>
              <a:rPr lang="ar-JO" sz="4400" dirty="0"/>
              <a:t>علاج السمنة</a:t>
            </a:r>
            <a:endParaRPr lang="en-US" sz="4400" dirty="0"/>
          </a:p>
        </p:txBody>
      </p:sp>
      <p:sp>
        <p:nvSpPr>
          <p:cNvPr id="3" name="Content Placeholder 2"/>
          <p:cNvSpPr>
            <a:spLocks noGrp="1"/>
          </p:cNvSpPr>
          <p:nvPr>
            <p:ph idx="1"/>
          </p:nvPr>
        </p:nvSpPr>
        <p:spPr>
          <a:xfrm>
            <a:off x="6168044" y="2134473"/>
            <a:ext cx="4987433" cy="999425"/>
          </a:xfrm>
        </p:spPr>
        <p:txBody>
          <a:bodyPr>
            <a:normAutofit/>
          </a:bodyPr>
          <a:lstStyle/>
          <a:p>
            <a:pPr marL="0" indent="0" algn="r">
              <a:buNone/>
            </a:pPr>
            <a:r>
              <a:rPr lang="ar-JO" sz="2000" dirty="0" smtClean="0"/>
              <a:t>زيادة </a:t>
            </a:r>
            <a:r>
              <a:rPr lang="ar-JO" sz="2000" dirty="0"/>
              <a:t>الأنشطة البدنية أو ممارسة التمارين </a:t>
            </a:r>
            <a:r>
              <a:rPr lang="ar-JO" sz="2000" dirty="0" smtClean="0"/>
              <a:t>الرياضية.</a:t>
            </a:r>
            <a:r>
              <a:rPr lang="ar-JO" sz="2000" dirty="0"/>
              <a:t> </a:t>
            </a:r>
            <a:endParaRPr lang="en-US" sz="2000" dirty="0"/>
          </a:p>
        </p:txBody>
      </p:sp>
      <p:pic>
        <p:nvPicPr>
          <p:cNvPr id="3076" name="Picture 4" descr="الطرق المستخدمة في علاج السمنة - ويب ط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91" y="2634185"/>
            <a:ext cx="5854528" cy="3221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09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a:t>خبر صحفي عن السمنة</a:t>
            </a:r>
            <a:endParaRPr lang="en-US" dirty="0"/>
          </a:p>
        </p:txBody>
      </p:sp>
      <p:sp>
        <p:nvSpPr>
          <p:cNvPr id="3" name="Content Placeholder 2"/>
          <p:cNvSpPr>
            <a:spLocks noGrp="1"/>
          </p:cNvSpPr>
          <p:nvPr>
            <p:ph idx="1"/>
          </p:nvPr>
        </p:nvSpPr>
        <p:spPr/>
        <p:txBody>
          <a:bodyPr/>
          <a:lstStyle/>
          <a:p>
            <a:pPr marL="0" indent="0" algn="r">
              <a:buNone/>
            </a:pPr>
            <a:r>
              <a:rPr lang="ar-JO" b="1" dirty="0"/>
              <a:t>السمنة</a:t>
            </a:r>
            <a:r>
              <a:rPr lang="ar-JO" dirty="0"/>
              <a:t> ببساطة هي ازدياد الخلايا الدهنية في الجسم مما يؤدي إلى ازدياد الوزن، وتكون </a:t>
            </a:r>
            <a:r>
              <a:rPr lang="ar-JO" b="1" dirty="0"/>
              <a:t>السمنة</a:t>
            </a:r>
            <a:r>
              <a:rPr lang="ar-JO" dirty="0"/>
              <a:t> مفرطة أو مرضية إذا أصبحت تهدد عضو أو أكثر من الجسم بالمرض.</a:t>
            </a:r>
          </a:p>
          <a:p>
            <a:pPr marL="0" indent="0">
              <a:buNone/>
            </a:pPr>
            <a:endParaRPr lang="en-US" dirty="0"/>
          </a:p>
        </p:txBody>
      </p:sp>
      <p:pic>
        <p:nvPicPr>
          <p:cNvPr id="4" name="Picture 3"/>
          <p:cNvPicPr>
            <a:picLocks noChangeAspect="1"/>
          </p:cNvPicPr>
          <p:nvPr/>
        </p:nvPicPr>
        <p:blipFill>
          <a:blip r:embed="rId2"/>
          <a:stretch>
            <a:fillRect/>
          </a:stretch>
        </p:blipFill>
        <p:spPr>
          <a:xfrm>
            <a:off x="1021299" y="3031721"/>
            <a:ext cx="3716955" cy="2748294"/>
          </a:xfrm>
          <a:prstGeom prst="rect">
            <a:avLst/>
          </a:prstGeom>
        </p:spPr>
      </p:pic>
    </p:spTree>
    <p:extLst>
      <p:ext uri="{BB962C8B-B14F-4D97-AF65-F5344CB8AC3E}">
        <p14:creationId xmlns:p14="http://schemas.microsoft.com/office/powerpoint/2010/main" val="14043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9009" y="699503"/>
            <a:ext cx="6508865" cy="1477328"/>
          </a:xfrm>
          <a:prstGeom prst="rect">
            <a:avLst/>
          </a:prstGeom>
          <a:noFill/>
        </p:spPr>
        <p:txBody>
          <a:bodyPr wrap="square" rtlCol="0">
            <a:spAutoFit/>
          </a:bodyPr>
          <a:lstStyle/>
          <a:p>
            <a:r>
              <a:rPr lang="ar-JO" i="1" dirty="0" smtClean="0"/>
              <a:t>السمنة - الأعراض والأسباب - </a:t>
            </a:r>
            <a:r>
              <a:rPr lang="en-US" i="1" dirty="0" smtClean="0"/>
              <a:t>Mayo Clinic (</a:t>
            </a:r>
            <a:r>
              <a:rPr lang="ar-JO" i="1" dirty="0" smtClean="0"/>
              <a:t>مايو كلينك)</a:t>
            </a:r>
            <a:r>
              <a:rPr lang="ar-JO" dirty="0" smtClean="0"/>
              <a:t>. (2021, </a:t>
            </a:r>
            <a:r>
              <a:rPr lang="en-US" dirty="0" smtClean="0"/>
              <a:t>November 10). </a:t>
            </a:r>
            <a:r>
              <a:rPr lang="en-US" dirty="0"/>
              <a:t>https://</a:t>
            </a:r>
            <a:r>
              <a:rPr lang="en-US" dirty="0" smtClean="0"/>
              <a:t>www.mayoclinic.org/ar/diseases-conditions/obesity/symptoms-causes/syc-20375742</a:t>
            </a:r>
            <a:endParaRPr lang="ar-JO" dirty="0" smtClean="0"/>
          </a:p>
          <a:p>
            <a:endParaRPr lang="en-US" dirty="0"/>
          </a:p>
          <a:p>
            <a:endParaRPr lang="en-US" dirty="0"/>
          </a:p>
        </p:txBody>
      </p:sp>
      <p:sp>
        <p:nvSpPr>
          <p:cNvPr id="4" name="TextBox 3"/>
          <p:cNvSpPr txBox="1"/>
          <p:nvPr/>
        </p:nvSpPr>
        <p:spPr>
          <a:xfrm>
            <a:off x="1409009" y="2294929"/>
            <a:ext cx="4896196" cy="1754326"/>
          </a:xfrm>
          <a:prstGeom prst="rect">
            <a:avLst/>
          </a:prstGeom>
          <a:noFill/>
        </p:spPr>
        <p:txBody>
          <a:bodyPr wrap="square" rtlCol="0">
            <a:spAutoFit/>
          </a:bodyPr>
          <a:lstStyle/>
          <a:p>
            <a:r>
              <a:rPr lang="ar-JO" i="1" dirty="0"/>
              <a:t>تعريف السمنة</a:t>
            </a:r>
            <a:r>
              <a:rPr lang="ar-JO" dirty="0"/>
              <a:t>. (</a:t>
            </a:r>
            <a:r>
              <a:rPr lang="en-US" dirty="0" err="1"/>
              <a:t>n.d.</a:t>
            </a:r>
            <a:r>
              <a:rPr lang="en-US" dirty="0"/>
              <a:t>). </a:t>
            </a:r>
            <a:r>
              <a:rPr lang="ar-JO" dirty="0"/>
              <a:t>موضوع. </a:t>
            </a:r>
            <a:r>
              <a:rPr lang="en-US" dirty="0"/>
              <a:t>https://mawdoo3.com/%D8%AA%D8%B9%D8%B1%D9%8A%D9%81_%</a:t>
            </a:r>
            <a:r>
              <a:rPr lang="en-US" dirty="0" smtClean="0"/>
              <a:t>D8%A7%D9%84%D8%B3%D9%85%D9%86%D8%A9</a:t>
            </a:r>
            <a:endParaRPr lang="ar-JO" dirty="0" smtClean="0"/>
          </a:p>
          <a:p>
            <a:endParaRPr lang="en-US" dirty="0"/>
          </a:p>
          <a:p>
            <a:endParaRPr lang="en-US" dirty="0"/>
          </a:p>
        </p:txBody>
      </p:sp>
      <p:sp>
        <p:nvSpPr>
          <p:cNvPr id="5" name="TextBox 4"/>
          <p:cNvSpPr txBox="1"/>
          <p:nvPr/>
        </p:nvSpPr>
        <p:spPr>
          <a:xfrm>
            <a:off x="1409009" y="4183979"/>
            <a:ext cx="5436524" cy="1477328"/>
          </a:xfrm>
          <a:prstGeom prst="rect">
            <a:avLst/>
          </a:prstGeom>
          <a:noFill/>
        </p:spPr>
        <p:txBody>
          <a:bodyPr wrap="square" rtlCol="0">
            <a:spAutoFit/>
          </a:bodyPr>
          <a:lstStyle/>
          <a:p>
            <a:r>
              <a:rPr lang="ar-JO" dirty="0"/>
              <a:t>الصحة, ف. ب. و. (</a:t>
            </a:r>
            <a:r>
              <a:rPr lang="en-US" dirty="0" err="1"/>
              <a:t>n.d.</a:t>
            </a:r>
            <a:r>
              <a:rPr lang="en-US" dirty="0"/>
              <a:t>). </a:t>
            </a:r>
            <a:r>
              <a:rPr lang="ar-JO" i="1" dirty="0"/>
              <a:t>وزارة الصحة السعودية</a:t>
            </a:r>
            <a:r>
              <a:rPr lang="ar-JO" dirty="0"/>
              <a:t>. وزارة الصحة السعودية. </a:t>
            </a:r>
            <a:r>
              <a:rPr lang="en-US" dirty="0"/>
              <a:t>https://www.moh.gov.sa/awarenessplateform/ChronicDisease/Pages/Obesity.aspx</a:t>
            </a:r>
          </a:p>
          <a:p>
            <a:endParaRPr lang="en-US" dirty="0"/>
          </a:p>
        </p:txBody>
      </p:sp>
      <p:sp>
        <p:nvSpPr>
          <p:cNvPr id="6" name="TextBox 5"/>
          <p:cNvSpPr txBox="1"/>
          <p:nvPr/>
        </p:nvSpPr>
        <p:spPr>
          <a:xfrm>
            <a:off x="8276705" y="699503"/>
            <a:ext cx="3915295" cy="2585323"/>
          </a:xfrm>
          <a:prstGeom prst="rect">
            <a:avLst/>
          </a:prstGeom>
          <a:noFill/>
        </p:spPr>
        <p:txBody>
          <a:bodyPr wrap="square" rtlCol="0">
            <a:spAutoFit/>
          </a:bodyPr>
          <a:lstStyle/>
          <a:p>
            <a:r>
              <a:rPr lang="ar-JO" i="1" dirty="0"/>
              <a:t>السمنة - التشخيص والعلاج - </a:t>
            </a:r>
            <a:r>
              <a:rPr lang="en-US" i="1" dirty="0"/>
              <a:t>Mayo Clinic (</a:t>
            </a:r>
            <a:r>
              <a:rPr lang="ar-JO" i="1" dirty="0"/>
              <a:t>مايو كلينك)</a:t>
            </a:r>
            <a:r>
              <a:rPr lang="ar-JO" dirty="0"/>
              <a:t>. (2021, </a:t>
            </a:r>
            <a:r>
              <a:rPr lang="en-US" dirty="0"/>
              <a:t>November 10). https://www.mayoclinic.org/ar/diseases-conditions/obesity/diagnosis-treatment/drc-20375749#:~:text</a:t>
            </a:r>
            <a:r>
              <a:rPr lang="en-US" dirty="0" smtClean="0"/>
              <a:t>=%,%.</a:t>
            </a:r>
            <a:endParaRPr lang="en-US" dirty="0"/>
          </a:p>
          <a:p>
            <a:endParaRPr lang="en-US" dirty="0"/>
          </a:p>
        </p:txBody>
      </p:sp>
      <p:sp>
        <p:nvSpPr>
          <p:cNvPr id="7" name="TextBox 6"/>
          <p:cNvSpPr txBox="1"/>
          <p:nvPr/>
        </p:nvSpPr>
        <p:spPr>
          <a:xfrm>
            <a:off x="7917874" y="3915295"/>
            <a:ext cx="3462250" cy="1477328"/>
          </a:xfrm>
          <a:prstGeom prst="rect">
            <a:avLst/>
          </a:prstGeom>
          <a:noFill/>
        </p:spPr>
        <p:txBody>
          <a:bodyPr wrap="square" rtlCol="0">
            <a:spAutoFit/>
          </a:bodyPr>
          <a:lstStyle/>
          <a:p>
            <a:r>
              <a:rPr lang="ar-JO" dirty="0"/>
              <a:t>العربية, م. ا. (2016). تحقيق صحفي عن سمنة الاطفال ومسبباتها. </a:t>
            </a:r>
            <a:r>
              <a:rPr lang="ar-JO" i="1" dirty="0"/>
              <a:t>ملتقى المرأة العربية</a:t>
            </a:r>
            <a:r>
              <a:rPr lang="ar-JO" dirty="0"/>
              <a:t>. </a:t>
            </a:r>
            <a:r>
              <a:rPr lang="en-US" dirty="0"/>
              <a:t>https://ar.arabwomanmag.com</a:t>
            </a:r>
            <a:r>
              <a:rPr lang="en-US" dirty="0" smtClean="0"/>
              <a:t>/%</a:t>
            </a:r>
            <a:endParaRPr lang="en-US" dirty="0"/>
          </a:p>
        </p:txBody>
      </p:sp>
    </p:spTree>
    <p:extLst>
      <p:ext uri="{BB962C8B-B14F-4D97-AF65-F5344CB8AC3E}">
        <p14:creationId xmlns:p14="http://schemas.microsoft.com/office/powerpoint/2010/main" val="4092520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2CC0B-D5F1-40B8-9CC6-4A36850B66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0" y="5"/>
            <a:ext cx="12192000" cy="6857990"/>
          </a:xfrm>
          <a:prstGeom prst="rect">
            <a:avLst/>
          </a:prstGeom>
        </p:spPr>
      </p:pic>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2589213" y="2514600"/>
            <a:ext cx="8915399" cy="2262781"/>
          </a:xfrm>
        </p:spPr>
        <p:txBody>
          <a:bodyPr>
            <a:normAutofit/>
          </a:bodyPr>
          <a:lstStyle/>
          <a:p>
            <a:r>
              <a:rPr lang="en-US" dirty="0"/>
              <a:t>Thank you</a:t>
            </a:r>
          </a:p>
        </p:txBody>
      </p:sp>
      <p:sp>
        <p:nvSpPr>
          <p:cNvPr id="3" name="Subtitle 2">
            <a:extLst>
              <a:ext uri="{FF2B5EF4-FFF2-40B4-BE49-F238E27FC236}">
                <a16:creationId xmlns:a16="http://schemas.microsoft.com/office/drawing/2014/main" id="{96D75439-C766-134A-A0D0-BE002D8B0AAD}"/>
              </a:ext>
            </a:extLst>
          </p:cNvPr>
          <p:cNvSpPr>
            <a:spLocks noGrp="1"/>
          </p:cNvSpPr>
          <p:nvPr>
            <p:ph type="subTitle" idx="1"/>
          </p:nvPr>
        </p:nvSpPr>
        <p:spPr>
          <a:xfrm>
            <a:off x="2589213" y="4777379"/>
            <a:ext cx="8915399" cy="1126283"/>
          </a:xfrm>
        </p:spPr>
        <p:txBody>
          <a:bodyPr>
            <a:normAutofit/>
          </a:bodyPr>
          <a:lstStyle/>
          <a:p>
            <a:r>
              <a:rPr lang="en-US" dirty="0"/>
              <a:t>someone@example.com</a:t>
            </a:r>
          </a:p>
        </p:txBody>
      </p:sp>
      <p:grpSp>
        <p:nvGrpSpPr>
          <p:cNvPr id="12" name="Group 11">
            <a:extLst>
              <a:ext uri="{FF2B5EF4-FFF2-40B4-BE49-F238E27FC236}">
                <a16:creationId xmlns:a16="http://schemas.microsoft.com/office/drawing/2014/main" id="{631C6CE6-1810-44ED-A6D7-3FF53040A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13" name="Freeform 11">
              <a:extLst>
                <a:ext uri="{FF2B5EF4-FFF2-40B4-BE49-F238E27FC236}">
                  <a16:creationId xmlns:a16="http://schemas.microsoft.com/office/drawing/2014/main" id="{1F6D8BFE-D0D0-4BAE-9D5A-701DE7D3CE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53F86D30-CEDB-4D96-AF73-AA3CD5A43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F5187540-C4C8-410C-A395-69FCB1C86C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75BD6E4A-797C-451B-B08F-D99C1A9D1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0D241082-BAFA-462E-827B-5814B020F5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920CCBD-116D-450B-9608-99F05F7D7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A57CD3DE-CEAF-4BD4-A5EF-24B3E622BB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EC3258C-366B-4629-A7D3-5173D3637D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D444D63A-CE2B-4ACD-BA0E-4ADECAD86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7A504DF6-187A-4A54-96E8-3F3F28AAA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FE04C6F5-6DC5-4C7E-9278-9BE624FC78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94A02D9B-E6A9-4D6A-9D2A-D81C76802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B78034A6-3565-46AA-9E73-1C954666AB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27" name="Freeform 27">
              <a:extLst>
                <a:ext uri="{FF2B5EF4-FFF2-40B4-BE49-F238E27FC236}">
                  <a16:creationId xmlns:a16="http://schemas.microsoft.com/office/drawing/2014/main" id="{04947AA2-A772-42CB-9CEC-065095D3DC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83C52D84-DEC1-4E16-972E-8EEA5D522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2036A28D-EF09-41F7-906F-CF4053615A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EE8D92C7-C907-4120-95E3-80E3DC85BB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BBCEAAB8-CD22-41D7-B330-702682A27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6BBC1FEE-3D72-492B-8D8A-BE1A55076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C28C6E5C-C393-435C-96A1-AA2859BDCB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2C2C991F-AC51-4DF5-B8DD-19B08C1CBF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9C916B5F-285D-4F5A-9085-6781753AFB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0375DD5F-9D17-4873-B697-3D44A5EBE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A159BBC7-6A8B-4612-94A8-56323452C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177C901C-F8DE-4C99-95C8-F8CA1B84F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Rectangle 39">
            <a:extLst>
              <a:ext uri="{FF2B5EF4-FFF2-40B4-BE49-F238E27FC236}">
                <a16:creationId xmlns:a16="http://schemas.microsoft.com/office/drawing/2014/main" id="{D1D655F2-6D15-4265-ADEE-EF0075C13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9">
            <a:extLst>
              <a:ext uri="{FF2B5EF4-FFF2-40B4-BE49-F238E27FC236}">
                <a16:creationId xmlns:a16="http://schemas.microsoft.com/office/drawing/2014/main" id="{3248A930-1A6E-4EFB-8213-D1AC735BE0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4063739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791FE0-E525-44F5-B24B-E8E5757CF5F2}">
  <ds:schemaRefs>
    <ds:schemaRef ds:uri="http://schemas.openxmlformats.org/package/2006/metadata/core-properties"/>
    <ds:schemaRef ds:uri="http://purl.org/dc/dcmitype/"/>
    <ds:schemaRef ds:uri="http://purl.org/dc/terms/"/>
    <ds:schemaRef ds:uri="http://purl.org/dc/elements/1.1/"/>
    <ds:schemaRef ds:uri="http://www.w3.org/XML/1998/namespace"/>
    <ds:schemaRef ds:uri="http://schemas.microsoft.com/office/2006/documentManagement/types"/>
    <ds:schemaRef ds:uri="71af3243-3dd4-4a8d-8c0d-dd76da1f02a5"/>
    <ds:schemaRef ds:uri="http://schemas.microsoft.com/office/infopath/2007/PartnerControls"/>
    <ds:schemaRef ds:uri="16c05727-aa75-4e4a-9b5f-8a80a1165891"/>
    <ds:schemaRef ds:uri="http://schemas.microsoft.com/office/2006/metadata/properties"/>
  </ds:schemaRefs>
</ds:datastoreItem>
</file>

<file path=customXml/itemProps2.xml><?xml version="1.0" encoding="utf-8"?>
<ds:datastoreItem xmlns:ds="http://schemas.openxmlformats.org/officeDocument/2006/customXml" ds:itemID="{76428C60-BADF-461E-ACB1-6AC412BA55B1}">
  <ds:schemaRefs>
    <ds:schemaRef ds:uri="http://schemas.microsoft.com/sharepoint/v3/contenttype/forms"/>
  </ds:schemaRefs>
</ds:datastoreItem>
</file>

<file path=customXml/itemProps3.xml><?xml version="1.0" encoding="utf-8"?>
<ds:datastoreItem xmlns:ds="http://schemas.openxmlformats.org/officeDocument/2006/customXml" ds:itemID="{FE7010E9-D0D4-4763-90A3-DBAE37445A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Event design</Template>
  <TotalTime>0</TotalTime>
  <Words>223</Words>
  <Application>Microsoft Office PowerPoint</Application>
  <PresentationFormat>Widescreen</PresentationFormat>
  <Paragraphs>35</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Tahoma</vt:lpstr>
      <vt:lpstr>Wingdings 3</vt:lpstr>
      <vt:lpstr>Wisp</vt:lpstr>
      <vt:lpstr>السمنة</vt:lpstr>
      <vt:lpstr>PowerPoint Presentation</vt:lpstr>
      <vt:lpstr>أعراض السمنة</vt:lpstr>
      <vt:lpstr>أسباب السمنة</vt:lpstr>
      <vt:lpstr>علاج السمنة</vt:lpstr>
      <vt:lpstr>خبر صحفي عن السمنة</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2023-05-15T15:19:35Z</dcterms:created>
  <dcterms:modified xsi:type="dcterms:W3CDTF">2023-05-15T16:22:25Z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