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46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9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863" y="88270"/>
            <a:ext cx="30397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Water crisis in Jordan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178" y="626076"/>
            <a:ext cx="6796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Jordan is one of the most water-scarce countries in the world. The country’s renewable water supply currently meets around two-thirds of the population’s water demands, with groundwater being used twice as quickly as it can be replenished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85" y="2380402"/>
            <a:ext cx="5294355" cy="36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3343" y="100299"/>
            <a:ext cx="52227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Issues related to water crisis in </a:t>
            </a:r>
            <a:r>
              <a:rPr lang="en-US" sz="2300" b="1" i="1" dirty="0">
                <a:latin typeface="Baskerville Old Face" panose="02020602080505020303" pitchFamily="18" charset="0"/>
              </a:rPr>
              <a:t>J</a:t>
            </a:r>
            <a:r>
              <a:rPr lang="en-US" sz="2300" b="1" i="1" dirty="0" smtClean="0">
                <a:latin typeface="Baskerville Old Face" panose="02020602080505020303" pitchFamily="18" charset="0"/>
              </a:rPr>
              <a:t>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443" y="550564"/>
            <a:ext cx="4069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scarcity is an issue that strikes at the heart of society a fundamental requirement for life and something constantly taken for granted. 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(Water scarcity is the lack of fresh water resources to meet the standard water demand)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39481" y="642551"/>
            <a:ext cx="39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Water pollution is a major </a:t>
            </a:r>
            <a:r>
              <a:rPr lang="en-US" dirty="0" smtClean="0">
                <a:latin typeface="Arial Rounded MT Bold" panose="020F0704030504030204" pitchFamily="34" charset="0"/>
              </a:rPr>
              <a:t>environmental problem, </a:t>
            </a:r>
            <a:r>
              <a:rPr lang="en-US" dirty="0">
                <a:latin typeface="Arial Rounded MT Bold" panose="020F0704030504030204" pitchFamily="34" charset="0"/>
              </a:rPr>
              <a:t>Water pollution is the pollution of bodies of water, such as lakes, rivers, seas, the oceans, as well as groundwater.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8" y="2982097"/>
            <a:ext cx="3991738" cy="303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3" y="2980788"/>
            <a:ext cx="3703179" cy="30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828" y="172994"/>
            <a:ext cx="68785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causes of water crisis in Jordan (Water pollution)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489" y="728410"/>
            <a:ext cx="4250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The overflow of wastewater pumping stations, leaks from sewage systems and exposure to industrial and commercial </a:t>
            </a:r>
            <a:r>
              <a:rPr lang="en-US" dirty="0" smtClean="0">
                <a:latin typeface="Arial Rounded MT Bold" panose="020F0704030504030204" pitchFamily="34" charset="0"/>
              </a:rPr>
              <a:t>sources.. </a:t>
            </a:r>
            <a:r>
              <a:rPr lang="en-US" dirty="0">
                <a:latin typeface="Arial Rounded MT Bold" panose="020F0704030504030204" pitchFamily="34" charset="0"/>
              </a:rPr>
              <a:t>Researchers point to improper industrial discharges and lack of regulation as </a:t>
            </a:r>
            <a:r>
              <a:rPr lang="en-US" dirty="0" smtClean="0">
                <a:latin typeface="Arial Rounded MT Bold" panose="020F0704030504030204" pitchFamily="34" charset="0"/>
              </a:rPr>
              <a:t>the leading cause of water pollution in Jordan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2303" y="871770"/>
            <a:ext cx="3492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over-pumping of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aquifers </a:t>
            </a:r>
            <a:r>
              <a:rPr lang="en-US" sz="2000" dirty="0">
                <a:latin typeface="Arial Rounded MT Bold" panose="020F0704030504030204" pitchFamily="34" charset="0"/>
              </a:rPr>
              <a:t>seepage </a:t>
            </a:r>
            <a:r>
              <a:rPr lang="en-US" sz="2000" dirty="0" smtClean="0">
                <a:latin typeface="Arial Rounded MT Bold" panose="020F0704030504030204" pitchFamily="34" charset="0"/>
              </a:rPr>
              <a:t>from landfill</a:t>
            </a:r>
            <a:r>
              <a:rPr lang="en-US" sz="2000" dirty="0">
                <a:latin typeface="Arial Rounded MT Bold" panose="020F0704030504030204" pitchFamily="34" charset="0"/>
              </a:rPr>
              <a:t> sites, and improper disposal of dangerous chemicals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2" y="3173689"/>
            <a:ext cx="4423718" cy="2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220" y="131806"/>
            <a:ext cx="57747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Causes of water crisis in Jordan (water scarcity)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651" y="808740"/>
            <a:ext cx="3501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Jordan is experiencing rapid </a:t>
            </a:r>
            <a:r>
              <a:rPr lang="en-US" dirty="0" smtClean="0">
                <a:latin typeface="Arial Rounded MT Bold" panose="020F0704030504030204" pitchFamily="34" charset="0"/>
              </a:rPr>
              <a:t>urbanization </a:t>
            </a:r>
            <a:r>
              <a:rPr lang="en-US" dirty="0">
                <a:latin typeface="Arial Rounded MT Bold" panose="020F0704030504030204" pitchFamily="34" charset="0"/>
              </a:rPr>
              <a:t>and an inflow </a:t>
            </a:r>
            <a:r>
              <a:rPr lang="en-US">
                <a:latin typeface="Arial Rounded MT Bold" panose="020F0704030504030204" pitchFamily="34" charset="0"/>
              </a:rPr>
              <a:t>of </a:t>
            </a:r>
            <a:r>
              <a:rPr lang="en-US" smtClean="0">
                <a:latin typeface="Arial Rounded MT Bold" panose="020F0704030504030204" pitchFamily="34" charset="0"/>
              </a:rPr>
              <a:t>immigrants </a:t>
            </a:r>
            <a:r>
              <a:rPr lang="en-US" dirty="0">
                <a:latin typeface="Arial Rounded MT Bold" panose="020F0704030504030204" pitchFamily="34" charset="0"/>
              </a:rPr>
              <a:t>and refugees, further increasing demand for </a:t>
            </a:r>
            <a:r>
              <a:rPr lang="en-US" dirty="0" smtClean="0">
                <a:latin typeface="Arial Rounded MT Bold" panose="020F0704030504030204" pitchFamily="34" charset="0"/>
              </a:rPr>
              <a:t>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8091" y="808741"/>
            <a:ext cx="4988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Climate change</a:t>
            </a:r>
            <a:r>
              <a:rPr lang="en-US" dirty="0">
                <a:latin typeface="Arial Rounded MT Bold" panose="020F0704030504030204" pitchFamily="34" charset="0"/>
              </a:rPr>
              <a:t> is altering patterns of weather and water around </a:t>
            </a:r>
            <a:r>
              <a:rPr lang="en-US" dirty="0" smtClean="0">
                <a:latin typeface="Arial Rounded MT Bold" panose="020F0704030504030204" pitchFamily="34" charset="0"/>
              </a:rPr>
              <a:t>Jordan</a:t>
            </a:r>
            <a:r>
              <a:rPr lang="en-US" dirty="0">
                <a:latin typeface="Arial Rounded MT Bold" panose="020F0704030504030204" pitchFamily="34" charset="0"/>
              </a:rPr>
              <a:t>, causing shortages and droughts (decreased rainfall</a:t>
            </a:r>
            <a:r>
              <a:rPr lang="en-US" dirty="0" smtClean="0">
                <a:latin typeface="Arial Rounded MT Bold" panose="020F0704030504030204" pitchFamily="34" charset="0"/>
              </a:rPr>
              <a:t>, and lack of dam water) 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13" y="2840065"/>
            <a:ext cx="5797317" cy="3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98" y="82379"/>
            <a:ext cx="96053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consequences of water crisis in Jordan (Water pollution and water shortage)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7025" y="1466410"/>
            <a:ext cx="5577016" cy="278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006" y="914400"/>
            <a:ext cx="3628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pollution increases the risk of many diseases such as diarrhea</a:t>
            </a:r>
            <a:r>
              <a:rPr lang="en-US" dirty="0">
                <a:latin typeface="Arial Rounded MT Bold" panose="020F0704030504030204" pitchFamily="34" charset="0"/>
              </a:rPr>
              <a:t>, skin diseases, malnutrition, </a:t>
            </a:r>
            <a:r>
              <a:rPr lang="en-US" dirty="0" smtClean="0">
                <a:latin typeface="Arial Rounded MT Bold" panose="020F0704030504030204" pitchFamily="34" charset="0"/>
              </a:rPr>
              <a:t>cancer, and even increase the risk of infant death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2567" y="764734"/>
            <a:ext cx="3929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Reduction in water supply, reduced crop yields, and potential crop failures can significantly undermine Jordan’s agricultural </a:t>
            </a:r>
            <a:r>
              <a:rPr lang="en-US" dirty="0" smtClean="0">
                <a:latin typeface="Arial Rounded MT Bold" panose="020F0704030504030204" pitchFamily="34" charset="0"/>
              </a:rPr>
              <a:t>production,</a:t>
            </a:r>
            <a:r>
              <a:rPr lang="en-US" dirty="0">
                <a:latin typeface="Arial Rounded MT Bold" panose="020F0704030504030204" pitchFamily="34" charset="0"/>
              </a:rPr>
              <a:t> increasing the risk that people will face food insecurity and </a:t>
            </a:r>
            <a:r>
              <a:rPr lang="en-US" dirty="0" smtClean="0">
                <a:latin typeface="Arial Rounded MT Bold" panose="020F0704030504030204" pitchFamily="34" charset="0"/>
              </a:rPr>
              <a:t>malnutrition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0319" y="805654"/>
            <a:ext cx="3422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Shortage of water in schools can undermine school attendance </a:t>
            </a:r>
            <a:r>
              <a:rPr lang="en-US" dirty="0" smtClean="0">
                <a:latin typeface="Arial Rounded MT Bold" panose="020F0704030504030204" pitchFamily="34" charset="0"/>
              </a:rPr>
              <a:t>and performance, </a:t>
            </a:r>
            <a:r>
              <a:rPr lang="en-US" dirty="0">
                <a:latin typeface="Arial Rounded MT Bold" panose="020F0704030504030204" pitchFamily="34" charset="0"/>
              </a:rPr>
              <a:t>particularly for girls. Limited access to water results in children and young adults being unable to practice important hygiene </a:t>
            </a:r>
            <a:r>
              <a:rPr lang="en-US" dirty="0" smtClean="0">
                <a:latin typeface="Arial Rounded MT Bold" panose="020F0704030504030204" pitchFamily="34" charset="0"/>
              </a:rPr>
              <a:t>behavior </a:t>
            </a:r>
            <a:r>
              <a:rPr lang="en-US" dirty="0">
                <a:latin typeface="Arial Rounded MT Bold" panose="020F0704030504030204" pitchFamily="34" charset="0"/>
              </a:rPr>
              <a:t>like hand-washing and proper disposal of menstruation products.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1" y="3303447"/>
            <a:ext cx="3137949" cy="2096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8" y="3226069"/>
            <a:ext cx="3690906" cy="2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297" y="906162"/>
            <a:ext cx="4448433" cy="17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589" y="1005016"/>
            <a:ext cx="448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589" y="1292760"/>
            <a:ext cx="38141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</a:t>
            </a:r>
            <a:r>
              <a:rPr lang="en-US" dirty="0" smtClean="0">
                <a:latin typeface="Arial Rounded MT Bold" panose="020F0704030504030204" pitchFamily="34" charset="0"/>
              </a:rPr>
              <a:t>esalination </a:t>
            </a:r>
            <a:r>
              <a:rPr lang="en-US" dirty="0">
                <a:latin typeface="Arial Rounded MT Bold" panose="020F0704030504030204" pitchFamily="34" charset="0"/>
              </a:rPr>
              <a:t>of seawater and recycling of wastewater. Desalination can provide a safe drinking water to areas facing severe water </a:t>
            </a:r>
            <a:r>
              <a:rPr lang="en-US" dirty="0" smtClean="0">
                <a:latin typeface="Arial Rounded MT Bold" panose="020F0704030504030204" pitchFamily="34" charset="0"/>
              </a:rPr>
              <a:t>scarcity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3373" y="107091"/>
            <a:ext cx="42836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Solutions for water crisis in Jordan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519" y="1292760"/>
            <a:ext cx="3328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Building and operating </a:t>
            </a:r>
            <a:r>
              <a:rPr lang="en-US" dirty="0" smtClean="0">
                <a:latin typeface="Arial Rounded MT Bold" panose="020F0704030504030204" pitchFamily="34" charset="0"/>
              </a:rPr>
              <a:t> sustainable </a:t>
            </a:r>
            <a:r>
              <a:rPr lang="en-US" dirty="0">
                <a:latin typeface="Arial Rounded MT Bold" panose="020F0704030504030204" pitchFamily="34" charset="0"/>
              </a:rPr>
              <a:t>water and wastewater </a:t>
            </a:r>
            <a:r>
              <a:rPr lang="en-US" dirty="0" smtClean="0">
                <a:latin typeface="Arial Rounded MT Bold" panose="020F0704030504030204" pitchFamily="34" charset="0"/>
              </a:rPr>
              <a:t>network, and waste water treatment facilities, leading to lower rates of water pollution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3088609"/>
            <a:ext cx="3731741" cy="291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6" y="3088608"/>
            <a:ext cx="3472019" cy="29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6" y="1196183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i="1" dirty="0"/>
              <a:t>Water Resources &amp; Environment: Basic page: Jordan</a:t>
            </a:r>
            <a:r>
              <a:rPr lang="en-US" sz="6000" dirty="0"/>
              <a:t>. U.S. Agency for International Development. (2022, August 16). https://www.usaid.gov/jordan/water-resources-environment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err="1"/>
              <a:t>Saiesha</a:t>
            </a:r>
            <a:r>
              <a:rPr lang="en-US" sz="6000" dirty="0"/>
              <a:t>. (2022b, April 14). </a:t>
            </a:r>
            <a:r>
              <a:rPr lang="en-US" sz="6000" i="1" dirty="0"/>
              <a:t>7 facts about water scarcity in Jordan</a:t>
            </a:r>
            <a:r>
              <a:rPr lang="en-US" sz="6000" dirty="0"/>
              <a:t>. The </a:t>
            </a:r>
            <a:r>
              <a:rPr lang="en-US" sz="6000" dirty="0" err="1"/>
              <a:t>Borgen</a:t>
            </a:r>
            <a:r>
              <a:rPr lang="en-US" sz="6000" dirty="0"/>
              <a:t> Project. https://borgenproject.org/water-scarcity-in-jordan/ 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| A. D. (2022, May 28). </a:t>
            </a:r>
            <a:r>
              <a:rPr lang="en-US" sz="6000" i="1" dirty="0"/>
              <a:t>Water scarcity in Jordan: An overview</a:t>
            </a:r>
            <a:r>
              <a:rPr lang="en-US" sz="6000" dirty="0"/>
              <a:t>. </a:t>
            </a:r>
            <a:r>
              <a:rPr lang="en-US" sz="6000" dirty="0" err="1"/>
              <a:t>EcoMENA</a:t>
            </a:r>
            <a:r>
              <a:rPr lang="en-US" sz="6000" dirty="0"/>
              <a:t>. https://www.ecomena.org/water-</a:t>
            </a:r>
            <a:r>
              <a:rPr lang="en-US" sz="6000" dirty="0" err="1"/>
              <a:t>jordan</a:t>
            </a:r>
            <a:r>
              <a:rPr lang="en-US" sz="6000" dirty="0"/>
              <a:t>/#:~:text=Groundwater%20resources%20account%20for%2054,of%20Jordan’s%20total%20water%20consumption.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i="1" dirty="0"/>
              <a:t>Water stress in Jordan - Executive Summary</a:t>
            </a:r>
            <a:r>
              <a:rPr lang="en-US" sz="6000" dirty="0"/>
              <a:t>. UNICEF Jordan. (</a:t>
            </a:r>
            <a:r>
              <a:rPr lang="en-US" sz="6000" dirty="0" err="1"/>
              <a:t>n.d.</a:t>
            </a:r>
            <a:r>
              <a:rPr lang="en-US" sz="6000" dirty="0"/>
              <a:t>). https://www.unicef.org/jordan/water-stress-jordan-executive-summary#:~:text=Longer%2Dterm%20indirect%20effects%20of,access%20to%20resources%20for%20production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Kolb, M. (2023, February 1). </a:t>
            </a:r>
            <a:r>
              <a:rPr lang="en-US" sz="6000" i="1" dirty="0"/>
              <a:t>Matthew Kolb</a:t>
            </a:r>
            <a:r>
              <a:rPr lang="en-US" sz="6000" dirty="0"/>
              <a:t>. Water Scarcity in Jordan: An Examination of the Causes behind the Crisis. https://www.norwich.edu/news/voices-from-the-hill/4043-water-scarcity-in-jordan-an-examination-of-the-causes-behind-the-crisis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17774" y="159027"/>
            <a:ext cx="21070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Citation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472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Baskerville Old Face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30</cp:revision>
  <dcterms:created xsi:type="dcterms:W3CDTF">2023-05-16T15:48:40Z</dcterms:created>
  <dcterms:modified xsi:type="dcterms:W3CDTF">2023-05-19T18:20:14Z</dcterms:modified>
</cp:coreProperties>
</file>