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conomica"/>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italic.fntdata"/><Relationship Id="rId22" Type="http://schemas.openxmlformats.org/officeDocument/2006/relationships/font" Target="fonts/OpenSans-regular.fntdata"/><Relationship Id="rId21" Type="http://schemas.openxmlformats.org/officeDocument/2006/relationships/font" Target="fonts/Economica-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conomica-bold.fntdata"/><Relationship Id="rId18" Type="http://schemas.openxmlformats.org/officeDocument/2006/relationships/font" Target="fonts/Economic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4484a96bf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4484a96bf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4484a96bf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4484a96bf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2f361be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e2f361be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4484a96b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4484a96b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4484a96bf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4484a96bf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484a96bf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4484a96bf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484a96bf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484a96b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484a96bf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484a96bf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4484a96bf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4484a96bf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484a96bf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484a96bf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484a96bf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4484a96bf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who.int/ar/health-topics/obesity#tab=tab_1" TargetMode="External"/><Relationship Id="rId4" Type="http://schemas.openxmlformats.org/officeDocument/2006/relationships/hyperlink" Target="https://www.moh.gov.sa/awarenessplateform/ChronicDisease/Pages/Obesity.aspx" TargetMode="External"/><Relationship Id="rId5" Type="http://schemas.openxmlformats.org/officeDocument/2006/relationships/hyperlink" Target="https://ar.wikipedia.org/wiki/" TargetMode="External"/><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fontScale="90000"/>
          </a:bodyPr>
          <a:lstStyle/>
          <a:p>
            <a:pPr indent="0" lvl="0" marL="0" rtl="1" algn="ctr">
              <a:lnSpc>
                <a:spcPct val="115000"/>
              </a:lnSpc>
              <a:spcBef>
                <a:spcPts val="0"/>
              </a:spcBef>
              <a:spcAft>
                <a:spcPts val="0"/>
              </a:spcAft>
              <a:buClr>
                <a:schemeClr val="dk1"/>
              </a:buClr>
              <a:buSzPts val="990"/>
              <a:buFont typeface="Arial"/>
              <a:buNone/>
            </a:pPr>
            <a:r>
              <a:rPr b="1" lang="en-GB" sz="5100"/>
              <a:t>مشكلة متنامية في الأردن</a:t>
            </a:r>
            <a:endParaRPr/>
          </a:p>
        </p:txBody>
      </p:sp>
      <p:sp>
        <p:nvSpPr>
          <p:cNvPr id="63" name="Google Shape;63;p13"/>
          <p:cNvSpPr txBox="1"/>
          <p:nvPr>
            <p:ph idx="1" type="subTitle"/>
          </p:nvPr>
        </p:nvSpPr>
        <p:spPr>
          <a:xfrm>
            <a:off x="3237450" y="3189425"/>
            <a:ext cx="2669100" cy="701400"/>
          </a:xfrm>
          <a:prstGeom prst="rect">
            <a:avLst/>
          </a:prstGeom>
        </p:spPr>
        <p:txBody>
          <a:bodyPr anchorCtr="0" anchor="t" bIns="91425" lIns="91425" spcFirstLastPara="1" rIns="91425" wrap="square" tIns="91425">
            <a:normAutofit fontScale="77500" lnSpcReduction="20000"/>
          </a:bodyPr>
          <a:lstStyle/>
          <a:p>
            <a:pPr indent="0" lvl="0" marL="0" rtl="1" algn="ctr">
              <a:spcBef>
                <a:spcPts val="0"/>
              </a:spcBef>
              <a:spcAft>
                <a:spcPts val="0"/>
              </a:spcAft>
              <a:buNone/>
            </a:pPr>
            <a:r>
              <a:rPr lang="en-GB" sz="2600"/>
              <a:t>كرستينا الشرقاوي/ لين غوشة/ دانيا سرابي</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502125"/>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11"/>
              <a:t>رسالة من شخص كان سمين:</a:t>
            </a:r>
            <a:endParaRPr b="1" sz="4611"/>
          </a:p>
        </p:txBody>
      </p:sp>
      <p:sp>
        <p:nvSpPr>
          <p:cNvPr id="137" name="Google Shape;137;p22"/>
          <p:cNvSpPr txBox="1"/>
          <p:nvPr>
            <p:ph idx="1" type="body"/>
          </p:nvPr>
        </p:nvSpPr>
        <p:spPr>
          <a:xfrm>
            <a:off x="3662125" y="1225225"/>
            <a:ext cx="5170200" cy="3354000"/>
          </a:xfrm>
          <a:prstGeom prst="rect">
            <a:avLst/>
          </a:prstGeom>
        </p:spPr>
        <p:txBody>
          <a:bodyPr anchorCtr="0" anchor="t" bIns="91425" lIns="91425" spcFirstLastPara="1" rIns="91425" wrap="square" tIns="91425">
            <a:normAutofit lnSpcReduction="20000"/>
          </a:bodyPr>
          <a:lstStyle/>
          <a:p>
            <a:pPr indent="0" lvl="0" marL="0" rtl="1" algn="r">
              <a:spcBef>
                <a:spcPts val="0"/>
              </a:spcBef>
              <a:spcAft>
                <a:spcPts val="0"/>
              </a:spcAft>
              <a:buNone/>
            </a:pPr>
            <a:r>
              <a:rPr b="1" lang="en-GB" sz="2300" u="sng"/>
              <a:t>الاعلامي:</a:t>
            </a:r>
            <a:r>
              <a:rPr lang="en-GB" sz="2300"/>
              <a:t> و في النهاية طلبنا من محمد الحسين </a:t>
            </a:r>
            <a:r>
              <a:rPr lang="en-GB" sz="2300"/>
              <a:t>أن</a:t>
            </a:r>
            <a:r>
              <a:rPr lang="en-GB" sz="2300"/>
              <a:t> يوجه رسالة لمتابعينا و هذا كان رده:</a:t>
            </a:r>
            <a:endParaRPr sz="2300"/>
          </a:p>
          <a:p>
            <a:pPr indent="0" lvl="0" marL="0" rtl="1" algn="r">
              <a:spcBef>
                <a:spcPts val="1200"/>
              </a:spcBef>
              <a:spcAft>
                <a:spcPts val="1200"/>
              </a:spcAft>
              <a:buNone/>
            </a:pPr>
            <a:r>
              <a:rPr lang="en-GB" sz="2300"/>
              <a:t> "أنا أنصح أي شخص يعاني من مشكلة السمنة أن يبدأ اليوم </a:t>
            </a:r>
            <a:r>
              <a:rPr lang="en-GB" sz="2300"/>
              <a:t>ولا</a:t>
            </a:r>
            <a:r>
              <a:rPr lang="en-GB" sz="2300"/>
              <a:t> يقوم بتأجيل عمل اليوم الى غد. سوف تكون رحلة صعبة، و لكن النتيجة النهائية سوف تكون تستحق كل هذا العناء. يجب على كل شخص العيش في نمط حياة صحي و يكون في قمة صحته في عمر الشباب لكي يضل قادر على المشي دون مساعدة أحد في شيخوخته."</a:t>
            </a:r>
            <a:endParaRPr sz="2300"/>
          </a:p>
        </p:txBody>
      </p:sp>
      <p:sp>
        <p:nvSpPr>
          <p:cNvPr id="138" name="Google Shape;138;p22"/>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C</a:t>
            </a:r>
            <a:endParaRPr sz="2000">
              <a:latin typeface="Open Sans"/>
              <a:ea typeface="Open Sans"/>
              <a:cs typeface="Open Sans"/>
              <a:sym typeface="Open Sans"/>
            </a:endParaRPr>
          </a:p>
        </p:txBody>
      </p:sp>
      <p:pic>
        <p:nvPicPr>
          <p:cNvPr id="139" name="Google Shape;139;p22"/>
          <p:cNvPicPr preferRelativeResize="0"/>
          <p:nvPr/>
        </p:nvPicPr>
        <p:blipFill>
          <a:blip r:embed="rId3">
            <a:alphaModFix/>
          </a:blip>
          <a:stretch>
            <a:fillRect/>
          </a:stretch>
        </p:blipFill>
        <p:spPr>
          <a:xfrm>
            <a:off x="223703" y="1191913"/>
            <a:ext cx="3345750" cy="319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83100" y="560400"/>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20"/>
              <a:t>ال</a:t>
            </a:r>
            <a:r>
              <a:rPr b="1" lang="en-GB" sz="4620"/>
              <a:t>خاتمة:</a:t>
            </a:r>
            <a:endParaRPr b="1" sz="4620"/>
          </a:p>
        </p:txBody>
      </p:sp>
      <p:sp>
        <p:nvSpPr>
          <p:cNvPr id="145" name="Google Shape;145;p23"/>
          <p:cNvSpPr txBox="1"/>
          <p:nvPr>
            <p:ph idx="1" type="body"/>
          </p:nvPr>
        </p:nvSpPr>
        <p:spPr>
          <a:xfrm>
            <a:off x="3529300" y="1164850"/>
            <a:ext cx="5303100" cy="39165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lang="en-GB" sz="2500">
                <a:solidFill>
                  <a:srgbClr val="212529"/>
                </a:solidFill>
                <a:highlight>
                  <a:srgbClr val="FFFFFF"/>
                </a:highlight>
                <a:latin typeface="Arial"/>
                <a:ea typeface="Arial"/>
                <a:cs typeface="Arial"/>
                <a:sym typeface="Arial"/>
              </a:rPr>
              <a:t>لقد أوضحنا في بحثنا عن الموضوع تعريفا مجزيا عن السمنة بوجه عام والتي تلعب دورا هاما في نشأة الكثير من </a:t>
            </a:r>
            <a:r>
              <a:rPr lang="en-GB" sz="2500">
                <a:solidFill>
                  <a:srgbClr val="212529"/>
                </a:solidFill>
                <a:highlight>
                  <a:srgbClr val="FFFFFF"/>
                </a:highlight>
                <a:latin typeface="Arial"/>
                <a:ea typeface="Arial"/>
                <a:cs typeface="Arial"/>
                <a:sym typeface="Arial"/>
              </a:rPr>
              <a:t>الأمراض</a:t>
            </a:r>
            <a:r>
              <a:rPr lang="en-GB" sz="2500">
                <a:solidFill>
                  <a:srgbClr val="212529"/>
                </a:solidFill>
                <a:highlight>
                  <a:srgbClr val="FFFFFF"/>
                </a:highlight>
                <a:latin typeface="Arial"/>
                <a:ea typeface="Arial"/>
                <a:cs typeface="Arial"/>
                <a:sym typeface="Arial"/>
              </a:rPr>
              <a:t> التي تنتشر في مجتمعاتنا ولا ندري أن السمنة السبب في تلك الامراض إنها العدو الخفي الذي يحارب </a:t>
            </a:r>
            <a:r>
              <a:rPr lang="en-GB" sz="2500">
                <a:solidFill>
                  <a:srgbClr val="212529"/>
                </a:solidFill>
                <a:highlight>
                  <a:srgbClr val="FFFFFF"/>
                </a:highlight>
                <a:latin typeface="Arial"/>
                <a:ea typeface="Arial"/>
                <a:cs typeface="Arial"/>
                <a:sym typeface="Arial"/>
              </a:rPr>
              <a:t>الإنسان</a:t>
            </a:r>
            <a:r>
              <a:rPr lang="en-GB" sz="2500">
                <a:solidFill>
                  <a:srgbClr val="212529"/>
                </a:solidFill>
                <a:highlight>
                  <a:srgbClr val="FFFFFF"/>
                </a:highlight>
                <a:latin typeface="Arial"/>
                <a:ea typeface="Arial"/>
                <a:cs typeface="Arial"/>
                <a:sym typeface="Arial"/>
              </a:rPr>
              <a:t> دوما ويؤثر على حياته تأثيرا حادا وكاد يكون من المعوقات التي توقف </a:t>
            </a:r>
            <a:r>
              <a:rPr lang="en-GB" sz="2500">
                <a:solidFill>
                  <a:srgbClr val="212529"/>
                </a:solidFill>
                <a:highlight>
                  <a:srgbClr val="FFFFFF"/>
                </a:highlight>
                <a:latin typeface="Arial"/>
                <a:ea typeface="Arial"/>
                <a:cs typeface="Arial"/>
                <a:sym typeface="Arial"/>
              </a:rPr>
              <a:t>الإنسان</a:t>
            </a:r>
            <a:r>
              <a:rPr lang="en-GB" sz="2500">
                <a:solidFill>
                  <a:srgbClr val="212529"/>
                </a:solidFill>
                <a:highlight>
                  <a:srgbClr val="FFFFFF"/>
                </a:highlight>
                <a:latin typeface="Arial"/>
                <a:ea typeface="Arial"/>
                <a:cs typeface="Arial"/>
                <a:sym typeface="Arial"/>
              </a:rPr>
              <a:t> ولا تجعله يحقق أحلامه كباقي </a:t>
            </a:r>
            <a:r>
              <a:rPr lang="en-GB" sz="2500">
                <a:solidFill>
                  <a:srgbClr val="212529"/>
                </a:solidFill>
                <a:highlight>
                  <a:srgbClr val="FFFFFF"/>
                </a:highlight>
                <a:latin typeface="Arial"/>
                <a:ea typeface="Arial"/>
                <a:cs typeface="Arial"/>
                <a:sym typeface="Arial"/>
              </a:rPr>
              <a:t>الأفراد</a:t>
            </a:r>
            <a:endParaRPr sz="3100"/>
          </a:p>
        </p:txBody>
      </p:sp>
      <p:sp>
        <p:nvSpPr>
          <p:cNvPr id="146" name="Google Shape;146;p23"/>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L</a:t>
            </a:r>
            <a:endParaRPr sz="2000">
              <a:latin typeface="Open Sans"/>
              <a:ea typeface="Open Sans"/>
              <a:cs typeface="Open Sans"/>
              <a:sym typeface="Open Sans"/>
            </a:endParaRPr>
          </a:p>
        </p:txBody>
      </p:sp>
      <p:pic>
        <p:nvPicPr>
          <p:cNvPr id="147" name="Google Shape;147;p23"/>
          <p:cNvPicPr preferRelativeResize="0"/>
          <p:nvPr/>
        </p:nvPicPr>
        <p:blipFill>
          <a:blip r:embed="rId3">
            <a:alphaModFix/>
          </a:blip>
          <a:stretch>
            <a:fillRect/>
          </a:stretch>
        </p:blipFill>
        <p:spPr>
          <a:xfrm>
            <a:off x="564100" y="186750"/>
            <a:ext cx="2650000" cy="1863275"/>
          </a:xfrm>
          <a:prstGeom prst="rect">
            <a:avLst/>
          </a:prstGeom>
          <a:noFill/>
          <a:ln>
            <a:noFill/>
          </a:ln>
        </p:spPr>
      </p:pic>
      <p:pic>
        <p:nvPicPr>
          <p:cNvPr id="148" name="Google Shape;148;p23"/>
          <p:cNvPicPr preferRelativeResize="0"/>
          <p:nvPr/>
        </p:nvPicPr>
        <p:blipFill>
          <a:blip r:embed="rId4">
            <a:alphaModFix/>
          </a:blip>
          <a:stretch>
            <a:fillRect/>
          </a:stretch>
        </p:blipFill>
        <p:spPr>
          <a:xfrm>
            <a:off x="756813" y="2372525"/>
            <a:ext cx="2264575" cy="252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311700" y="545825"/>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20"/>
              <a:t>المصادر:</a:t>
            </a:r>
            <a:endParaRPr b="1" sz="4620"/>
          </a:p>
        </p:txBody>
      </p:sp>
      <p:sp>
        <p:nvSpPr>
          <p:cNvPr id="154" name="Google Shape;154;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GB" sz="2000" u="sng">
                <a:hlinkClick r:id="rId3"/>
              </a:rPr>
              <a:t>https://www.who.int/ar/health-topics/obesity#tab=tab_1</a:t>
            </a:r>
            <a:endParaRPr sz="2000"/>
          </a:p>
          <a:p>
            <a:pPr indent="-355600" lvl="0" marL="457200" rtl="0" algn="l">
              <a:spcBef>
                <a:spcPts val="0"/>
              </a:spcBef>
              <a:spcAft>
                <a:spcPts val="0"/>
              </a:spcAft>
              <a:buSzPts val="2000"/>
              <a:buChar char="●"/>
            </a:pPr>
            <a:r>
              <a:rPr lang="en-GB" sz="2000" u="sng">
                <a:hlinkClick r:id="rId4"/>
              </a:rPr>
              <a:t>https://www.moh.gov.sa/awarenessplateform/ChronicDisease/Pages/Obesity.aspx</a:t>
            </a:r>
            <a:endParaRPr sz="2000"/>
          </a:p>
          <a:p>
            <a:pPr indent="-355600" lvl="0" marL="457200" rtl="0" algn="l">
              <a:spcBef>
                <a:spcPts val="0"/>
              </a:spcBef>
              <a:spcAft>
                <a:spcPts val="0"/>
              </a:spcAft>
              <a:buSzPts val="2000"/>
              <a:buChar char="●"/>
            </a:pPr>
            <a:r>
              <a:rPr lang="en-GB" sz="2000" u="sng">
                <a:hlinkClick r:id="rId5"/>
              </a:rPr>
              <a:t>https://ar.wikipedia.org/wiki/</a:t>
            </a:r>
            <a:endParaRPr sz="2000"/>
          </a:p>
          <a:p>
            <a:pPr indent="0" lvl="0" marL="457200" rtl="0" algn="l">
              <a:spcBef>
                <a:spcPts val="1200"/>
              </a:spcBef>
              <a:spcAft>
                <a:spcPts val="1200"/>
              </a:spcAft>
              <a:buNone/>
            </a:pPr>
            <a:r>
              <a:t/>
            </a:r>
            <a:endParaRPr sz="2000"/>
          </a:p>
        </p:txBody>
      </p:sp>
      <p:pic>
        <p:nvPicPr>
          <p:cNvPr id="155" name="Google Shape;155;p24"/>
          <p:cNvPicPr preferRelativeResize="0"/>
          <p:nvPr/>
        </p:nvPicPr>
        <p:blipFill>
          <a:blip r:embed="rId6">
            <a:alphaModFix/>
          </a:blip>
          <a:stretch>
            <a:fillRect/>
          </a:stretch>
        </p:blipFill>
        <p:spPr>
          <a:xfrm>
            <a:off x="7231975" y="3355075"/>
            <a:ext cx="1533175" cy="153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209675" y="386750"/>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20"/>
              <a:t>مقدمة:</a:t>
            </a:r>
            <a:endParaRPr b="1" sz="4620"/>
          </a:p>
        </p:txBody>
      </p:sp>
      <p:sp>
        <p:nvSpPr>
          <p:cNvPr id="69" name="Google Shape;69;p14"/>
          <p:cNvSpPr txBox="1"/>
          <p:nvPr>
            <p:ph idx="1" type="body"/>
          </p:nvPr>
        </p:nvSpPr>
        <p:spPr>
          <a:xfrm>
            <a:off x="2511025" y="1044200"/>
            <a:ext cx="6466800" cy="3931500"/>
          </a:xfrm>
          <a:prstGeom prst="rect">
            <a:avLst/>
          </a:prstGeom>
        </p:spPr>
        <p:txBody>
          <a:bodyPr anchorCtr="0" anchor="t" bIns="91425" lIns="91425" spcFirstLastPara="1" rIns="91425" wrap="square" tIns="91425">
            <a:normAutofit/>
          </a:bodyPr>
          <a:lstStyle/>
          <a:p>
            <a:pPr indent="0" lvl="0" marL="0" marR="38100" rtl="1" algn="r">
              <a:lnSpc>
                <a:spcPct val="114285"/>
              </a:lnSpc>
              <a:spcBef>
                <a:spcPts val="0"/>
              </a:spcBef>
              <a:spcAft>
                <a:spcPts val="0"/>
              </a:spcAft>
              <a:buClr>
                <a:schemeClr val="dk1"/>
              </a:buClr>
              <a:buSzPts val="1100"/>
              <a:buFont typeface="Arial"/>
              <a:buNone/>
            </a:pPr>
            <a:r>
              <a:rPr b="1" lang="en-GB" sz="2200"/>
              <a:t>السمنة مشكلة طبية مقلقة للغاية ، ومع ذلك لا ينزعج معظم الناس بها على الإطلاق ، فالكثير من الناس يعانون من السمنة في هذا العالم ، وعندما يتوفر الكثير من الطعام ، يميل الناس إلى تناول طعام أكثر مما يحتاجه الجسم ، حوالي 2.8 مليون شخص يموت البالغون كل عام بسبب زيادة الوزن أو السمنة ، وأكثر من 70 مليون شخص يعانون من السمنة ، و 99 مليون شخص يعانون من زيادة الوزن في أمريكا وحدها. في جميع أنحاء العالم ، يعاني أكثر من مليار شخص من السمنة - 650 مليون بالغ ، و 340 مليون مراهق ، و 39 مليون طفل ، وفقًا لمنظمة الصحة العالمية.</a:t>
            </a:r>
            <a:endParaRPr b="1" sz="2200"/>
          </a:p>
          <a:p>
            <a:pPr indent="0" lvl="0" marL="0" rtl="0" algn="l">
              <a:spcBef>
                <a:spcPts val="0"/>
              </a:spcBef>
              <a:spcAft>
                <a:spcPts val="1200"/>
              </a:spcAft>
              <a:buNone/>
            </a:pPr>
            <a:r>
              <a:t/>
            </a:r>
            <a:endParaRPr/>
          </a:p>
        </p:txBody>
      </p:sp>
      <p:sp>
        <p:nvSpPr>
          <p:cNvPr id="70" name="Google Shape;70;p14"/>
          <p:cNvSpPr txBox="1"/>
          <p:nvPr/>
        </p:nvSpPr>
        <p:spPr>
          <a:xfrm>
            <a:off x="0" y="4482950"/>
            <a:ext cx="58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D</a:t>
            </a:r>
            <a:endParaRPr sz="2000">
              <a:latin typeface="Open Sans"/>
              <a:ea typeface="Open Sans"/>
              <a:cs typeface="Open Sans"/>
              <a:sym typeface="Open Sans"/>
            </a:endParaRPr>
          </a:p>
        </p:txBody>
      </p:sp>
      <p:pic>
        <p:nvPicPr>
          <p:cNvPr id="71" name="Google Shape;71;p14"/>
          <p:cNvPicPr preferRelativeResize="0"/>
          <p:nvPr/>
        </p:nvPicPr>
        <p:blipFill rotWithShape="1">
          <a:blip r:embed="rId3">
            <a:alphaModFix/>
          </a:blip>
          <a:srcRect b="7028" l="10320" r="17304" t="0"/>
          <a:stretch/>
        </p:blipFill>
        <p:spPr>
          <a:xfrm>
            <a:off x="69525" y="959450"/>
            <a:ext cx="2544450" cy="352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542475"/>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11"/>
              <a:t>ما هي السمنة؟</a:t>
            </a:r>
            <a:endParaRPr b="1" sz="4611"/>
          </a:p>
        </p:txBody>
      </p:sp>
      <p:sp>
        <p:nvSpPr>
          <p:cNvPr id="77" name="Google Shape;77;p15"/>
          <p:cNvSpPr txBox="1"/>
          <p:nvPr>
            <p:ph idx="1" type="body"/>
          </p:nvPr>
        </p:nvSpPr>
        <p:spPr>
          <a:xfrm>
            <a:off x="3086075" y="1149025"/>
            <a:ext cx="5974800" cy="3354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b="1" lang="en-GB" sz="2000"/>
              <a:t>توجهنا بهذا السؤال إلى الدكتور إميل معشر المتخصص في علم النفس و أفاد أن </a:t>
            </a:r>
            <a:r>
              <a:rPr b="1" lang="en-GB" sz="2000">
                <a:solidFill>
                  <a:srgbClr val="212529"/>
                </a:solidFill>
                <a:highlight>
                  <a:schemeClr val="lt1"/>
                </a:highlight>
              </a:rPr>
              <a:t>بالبداية يمكننا تعريف السمنة على أنها تراكم مفرط أو غير طبيعي للدهون والذي يلحق الضرر بصحة الفرد. تنتج السمنة عن طريق سوء التغذية و علميا هي تعرف 25 أو أكثر على مؤشر كتلة الجسم (BMI) و الذي يُحتسب بناءًا على طول و وزن الشخص. السُّمنة مشكلة متزايدة عند جميع الفئات العمرية حيث ازدادت نسبة السمنة عند الشباب من %4 إلى %18 منذ عام 1975 الى 2016. أصبحت السمنة احدى المشاكل الاجتماعية في عالمنا هذا حيث أنها تؤثر تأثيرا سلبيا على الحياة العملية والدراسية للأشخاص.</a:t>
            </a:r>
            <a:endParaRPr b="1" sz="2000">
              <a:solidFill>
                <a:srgbClr val="212529"/>
              </a:solidFill>
              <a:highlight>
                <a:schemeClr val="lt1"/>
              </a:highlight>
            </a:endParaRPr>
          </a:p>
          <a:p>
            <a:pPr indent="0" lvl="0" marL="0" rtl="1" algn="r">
              <a:spcBef>
                <a:spcPts val="1200"/>
              </a:spcBef>
              <a:spcAft>
                <a:spcPts val="1200"/>
              </a:spcAft>
              <a:buNone/>
            </a:pPr>
            <a:r>
              <a:t/>
            </a:r>
            <a:endParaRPr/>
          </a:p>
        </p:txBody>
      </p:sp>
      <p:pic>
        <p:nvPicPr>
          <p:cNvPr id="78" name="Google Shape;78;p15"/>
          <p:cNvPicPr preferRelativeResize="0"/>
          <p:nvPr/>
        </p:nvPicPr>
        <p:blipFill>
          <a:blip r:embed="rId3">
            <a:alphaModFix/>
          </a:blip>
          <a:stretch>
            <a:fillRect/>
          </a:stretch>
        </p:blipFill>
        <p:spPr>
          <a:xfrm>
            <a:off x="155750" y="310706"/>
            <a:ext cx="2857476" cy="1500175"/>
          </a:xfrm>
          <a:prstGeom prst="rect">
            <a:avLst/>
          </a:prstGeom>
          <a:noFill/>
          <a:ln>
            <a:noFill/>
          </a:ln>
        </p:spPr>
      </p:pic>
      <p:pic>
        <p:nvPicPr>
          <p:cNvPr id="79" name="Google Shape;79;p15"/>
          <p:cNvPicPr preferRelativeResize="0"/>
          <p:nvPr/>
        </p:nvPicPr>
        <p:blipFill rotWithShape="1">
          <a:blip r:embed="rId4">
            <a:alphaModFix/>
          </a:blip>
          <a:srcRect b="7295" l="0" r="68750" t="0"/>
          <a:stretch/>
        </p:blipFill>
        <p:spPr>
          <a:xfrm>
            <a:off x="693675" y="2028650"/>
            <a:ext cx="1781625" cy="2774874"/>
          </a:xfrm>
          <a:prstGeom prst="rect">
            <a:avLst/>
          </a:prstGeom>
          <a:noFill/>
          <a:ln>
            <a:noFill/>
          </a:ln>
        </p:spPr>
      </p:pic>
      <p:sp>
        <p:nvSpPr>
          <p:cNvPr id="80" name="Google Shape;80;p15"/>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C</a:t>
            </a:r>
            <a:endParaRPr sz="20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618700"/>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20"/>
              <a:t>ما أسباب السمنة؟</a:t>
            </a:r>
            <a:endParaRPr b="1" sz="4620"/>
          </a:p>
        </p:txBody>
      </p:sp>
      <p:sp>
        <p:nvSpPr>
          <p:cNvPr id="86" name="Google Shape;86;p16"/>
          <p:cNvSpPr txBox="1"/>
          <p:nvPr>
            <p:ph idx="1" type="body"/>
          </p:nvPr>
        </p:nvSpPr>
        <p:spPr>
          <a:xfrm>
            <a:off x="3822400" y="1377625"/>
            <a:ext cx="5010000" cy="33540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en-GB" sz="2000"/>
              <a:t>كما أضاف الدكتور اميل معشر ان هناك العديد من </a:t>
            </a:r>
            <a:r>
              <a:rPr lang="en-GB" sz="2000"/>
              <a:t>الأسباب</a:t>
            </a:r>
            <a:r>
              <a:rPr lang="en-GB" sz="2000"/>
              <a:t> </a:t>
            </a:r>
            <a:r>
              <a:rPr lang="en-GB" sz="2000"/>
              <a:t>السمنة</a:t>
            </a:r>
            <a:r>
              <a:rPr lang="en-GB" sz="2000"/>
              <a:t>  و منها</a:t>
            </a:r>
            <a:r>
              <a:rPr b="1" lang="en-GB" sz="2000">
                <a:solidFill>
                  <a:srgbClr val="595959"/>
                </a:solidFill>
              </a:rPr>
              <a:t>: </a:t>
            </a:r>
            <a:endParaRPr b="1" sz="2000">
              <a:solidFill>
                <a:srgbClr val="595959"/>
              </a:solidFill>
            </a:endParaRPr>
          </a:p>
          <a:p>
            <a:pPr indent="-355600" lvl="0" marL="457200" rtl="1" algn="r">
              <a:spcBef>
                <a:spcPts val="1200"/>
              </a:spcBef>
              <a:spcAft>
                <a:spcPts val="0"/>
              </a:spcAft>
              <a:buClr>
                <a:srgbClr val="595959"/>
              </a:buClr>
              <a:buSzPts val="2000"/>
              <a:buAutoNum type="arabicPeriod"/>
            </a:pPr>
            <a:r>
              <a:rPr b="1" lang="en-GB" sz="2000">
                <a:solidFill>
                  <a:srgbClr val="595959"/>
                </a:solidFill>
              </a:rPr>
              <a:t>الوجبات السريعة</a:t>
            </a:r>
            <a:endParaRPr b="1" sz="2000">
              <a:solidFill>
                <a:srgbClr val="595959"/>
              </a:solidFill>
            </a:endParaRPr>
          </a:p>
          <a:p>
            <a:pPr indent="-355600" lvl="0" marL="457200" rtl="1" algn="r">
              <a:spcBef>
                <a:spcPts val="0"/>
              </a:spcBef>
              <a:spcAft>
                <a:spcPts val="0"/>
              </a:spcAft>
              <a:buClr>
                <a:srgbClr val="595959"/>
              </a:buClr>
              <a:buSzPts val="2000"/>
              <a:buAutoNum type="arabicPeriod"/>
            </a:pPr>
            <a:r>
              <a:rPr b="1" lang="en-GB" sz="2000">
                <a:solidFill>
                  <a:srgbClr val="595959"/>
                </a:solidFill>
              </a:rPr>
              <a:t>الطعام المقلي </a:t>
            </a:r>
            <a:endParaRPr b="1" sz="2000">
              <a:solidFill>
                <a:srgbClr val="595959"/>
              </a:solidFill>
            </a:endParaRPr>
          </a:p>
          <a:p>
            <a:pPr indent="-355600" lvl="0" marL="457200" rtl="1" algn="r">
              <a:spcBef>
                <a:spcPts val="0"/>
              </a:spcBef>
              <a:spcAft>
                <a:spcPts val="0"/>
              </a:spcAft>
              <a:buClr>
                <a:srgbClr val="595959"/>
              </a:buClr>
              <a:buSzPts val="2000"/>
              <a:buAutoNum type="arabicPeriod"/>
            </a:pPr>
            <a:r>
              <a:rPr b="1" lang="en-GB" sz="2000">
                <a:solidFill>
                  <a:srgbClr val="595959"/>
                </a:solidFill>
              </a:rPr>
              <a:t>الأطعمة التي تحتوي كميات كبيرة من الكولسترول</a:t>
            </a:r>
            <a:endParaRPr b="1" sz="2000">
              <a:solidFill>
                <a:srgbClr val="595959"/>
              </a:solidFill>
            </a:endParaRPr>
          </a:p>
          <a:p>
            <a:pPr indent="-355600" lvl="0" marL="457200" rtl="1" algn="r">
              <a:spcBef>
                <a:spcPts val="0"/>
              </a:spcBef>
              <a:spcAft>
                <a:spcPts val="0"/>
              </a:spcAft>
              <a:buClr>
                <a:srgbClr val="595959"/>
              </a:buClr>
              <a:buSzPts val="2000"/>
              <a:buAutoNum type="arabicPeriod"/>
            </a:pPr>
            <a:r>
              <a:rPr b="1" lang="en-GB" sz="2000">
                <a:solidFill>
                  <a:srgbClr val="595959"/>
                </a:solidFill>
              </a:rPr>
              <a:t>العصائر المصنعة</a:t>
            </a:r>
            <a:endParaRPr b="1" sz="2000">
              <a:solidFill>
                <a:srgbClr val="595959"/>
              </a:solidFill>
            </a:endParaRPr>
          </a:p>
          <a:p>
            <a:pPr indent="-355600" lvl="0" marL="457200" rtl="1" algn="r">
              <a:spcBef>
                <a:spcPts val="0"/>
              </a:spcBef>
              <a:spcAft>
                <a:spcPts val="0"/>
              </a:spcAft>
              <a:buClr>
                <a:srgbClr val="595959"/>
              </a:buClr>
              <a:buSzPts val="2000"/>
              <a:buAutoNum type="arabicPeriod"/>
            </a:pPr>
            <a:r>
              <a:rPr b="1" lang="en-GB" sz="2000">
                <a:solidFill>
                  <a:srgbClr val="595959"/>
                </a:solidFill>
              </a:rPr>
              <a:t>المشروبات الغذائية</a:t>
            </a:r>
            <a:endParaRPr b="1" sz="2000">
              <a:solidFill>
                <a:srgbClr val="595959"/>
              </a:solidFill>
            </a:endParaRPr>
          </a:p>
          <a:p>
            <a:pPr indent="-355600" lvl="0" marL="457200" rtl="1" algn="r">
              <a:spcBef>
                <a:spcPts val="0"/>
              </a:spcBef>
              <a:spcAft>
                <a:spcPts val="0"/>
              </a:spcAft>
              <a:buClr>
                <a:srgbClr val="595959"/>
              </a:buClr>
              <a:buSzPts val="2000"/>
              <a:buFont typeface="Arial"/>
              <a:buAutoNum type="arabicPeriod"/>
            </a:pPr>
            <a:r>
              <a:rPr b="1" lang="en-GB" sz="2000">
                <a:solidFill>
                  <a:srgbClr val="595959"/>
                </a:solidFill>
              </a:rPr>
              <a:t>الأطعمة الغنية بالكربوهيدرات كالخبز و الأرز </a:t>
            </a:r>
            <a:r>
              <a:rPr b="1" lang="en-GB" sz="2000">
                <a:solidFill>
                  <a:srgbClr val="595959"/>
                </a:solidFill>
                <a:latin typeface="Arial"/>
                <a:ea typeface="Arial"/>
                <a:cs typeface="Arial"/>
                <a:sym typeface="Arial"/>
              </a:rPr>
              <a:t>  </a:t>
            </a:r>
            <a:endParaRPr b="1" sz="2000">
              <a:solidFill>
                <a:srgbClr val="595959"/>
              </a:solidFill>
              <a:latin typeface="Arial"/>
              <a:ea typeface="Arial"/>
              <a:cs typeface="Arial"/>
              <a:sym typeface="Arial"/>
            </a:endParaRPr>
          </a:p>
        </p:txBody>
      </p:sp>
      <p:sp>
        <p:nvSpPr>
          <p:cNvPr id="87" name="Google Shape;87;p16"/>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L</a:t>
            </a:r>
            <a:endParaRPr sz="2000">
              <a:latin typeface="Open Sans"/>
              <a:ea typeface="Open Sans"/>
              <a:cs typeface="Open Sans"/>
              <a:sym typeface="Open Sans"/>
            </a:endParaRPr>
          </a:p>
        </p:txBody>
      </p:sp>
      <p:pic>
        <p:nvPicPr>
          <p:cNvPr id="88" name="Google Shape;88;p16"/>
          <p:cNvPicPr preferRelativeResize="0"/>
          <p:nvPr/>
        </p:nvPicPr>
        <p:blipFill>
          <a:blip r:embed="rId3">
            <a:alphaModFix/>
          </a:blip>
          <a:stretch>
            <a:fillRect/>
          </a:stretch>
        </p:blipFill>
        <p:spPr>
          <a:xfrm>
            <a:off x="480825" y="1367200"/>
            <a:ext cx="2875300" cy="287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553725"/>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511"/>
              <a:t>ما المشاكل </a:t>
            </a:r>
            <a:r>
              <a:rPr b="1" lang="en-GB" sz="4511"/>
              <a:t>الاجتماعية</a:t>
            </a:r>
            <a:r>
              <a:rPr b="1" lang="en-GB" sz="4511"/>
              <a:t> التي تسببها السمنة؟</a:t>
            </a:r>
            <a:endParaRPr b="1" sz="4511"/>
          </a:p>
        </p:txBody>
      </p:sp>
      <p:sp>
        <p:nvSpPr>
          <p:cNvPr id="94" name="Google Shape;94;p17"/>
          <p:cNvSpPr txBox="1"/>
          <p:nvPr>
            <p:ph idx="1" type="body"/>
          </p:nvPr>
        </p:nvSpPr>
        <p:spPr>
          <a:xfrm>
            <a:off x="3501850" y="1377625"/>
            <a:ext cx="5330400" cy="3354000"/>
          </a:xfrm>
          <a:prstGeom prst="rect">
            <a:avLst/>
          </a:prstGeom>
        </p:spPr>
        <p:txBody>
          <a:bodyPr anchorCtr="0" anchor="t" bIns="91425" lIns="91425" spcFirstLastPara="1" rIns="91425" wrap="square" tIns="91425">
            <a:normAutofit fontScale="92500" lnSpcReduction="10000"/>
          </a:bodyPr>
          <a:lstStyle/>
          <a:p>
            <a:pPr indent="0" lvl="0" marL="0" rtl="1" algn="r">
              <a:spcBef>
                <a:spcPts val="0"/>
              </a:spcBef>
              <a:spcAft>
                <a:spcPts val="0"/>
              </a:spcAft>
              <a:buNone/>
            </a:pPr>
            <a:r>
              <a:rPr b="1" lang="en-GB" sz="2300"/>
              <a:t>و الان نتوجه بهذا السؤال الى الدكتور حسين الصمام  المتخصص في علم الاجتماع و يقول:</a:t>
            </a:r>
            <a:endParaRPr b="1" sz="2300"/>
          </a:p>
          <a:p>
            <a:pPr indent="0" lvl="0" marL="0" rtl="1" algn="r">
              <a:spcBef>
                <a:spcPts val="1200"/>
              </a:spcBef>
              <a:spcAft>
                <a:spcPts val="1200"/>
              </a:spcAft>
              <a:buClr>
                <a:schemeClr val="dk1"/>
              </a:buClr>
              <a:buSzPct val="45833"/>
              <a:buFont typeface="Arial"/>
              <a:buNone/>
            </a:pPr>
            <a:r>
              <a:rPr b="1" lang="en-GB" sz="2400">
                <a:solidFill>
                  <a:srgbClr val="595959"/>
                </a:solidFill>
                <a:latin typeface="Arial"/>
                <a:ea typeface="Arial"/>
                <a:cs typeface="Arial"/>
                <a:sym typeface="Arial"/>
              </a:rPr>
              <a:t>يشير التحيز ضد البدانة إلى الافتراض المسبق لخصائص الشخصية المبني على تقييم الشخص بأنه يعاني من زيادة الوزن أو السمنة. والمعروف أيضًا باسم (عار الدهون). يقول الناشطون المدافعون عن البدانة أنه يمكننا رؤية التحيز ضد البدانة في العديد من جوانب المجتمع، ويلوم البعض منهم وسائل الإعلام على انتشار هذه الظاهرة.v</a:t>
            </a:r>
            <a:endParaRPr b="1" sz="2900"/>
          </a:p>
        </p:txBody>
      </p:sp>
      <p:sp>
        <p:nvSpPr>
          <p:cNvPr id="95" name="Google Shape;95;p17"/>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L</a:t>
            </a:r>
            <a:endParaRPr sz="2000">
              <a:latin typeface="Open Sans"/>
              <a:ea typeface="Open Sans"/>
              <a:cs typeface="Open Sans"/>
              <a:sym typeface="Open Sans"/>
            </a:endParaRPr>
          </a:p>
        </p:txBody>
      </p:sp>
      <p:pic>
        <p:nvPicPr>
          <p:cNvPr id="96" name="Google Shape;96;p17"/>
          <p:cNvPicPr preferRelativeResize="0"/>
          <p:nvPr/>
        </p:nvPicPr>
        <p:blipFill>
          <a:blip r:embed="rId3">
            <a:alphaModFix/>
          </a:blip>
          <a:stretch>
            <a:fillRect/>
          </a:stretch>
        </p:blipFill>
        <p:spPr>
          <a:xfrm>
            <a:off x="631637" y="1346425"/>
            <a:ext cx="2573674"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11"/>
              <a:t>التنمر بسبب السمنة:</a:t>
            </a:r>
            <a:endParaRPr b="1" sz="4611"/>
          </a:p>
        </p:txBody>
      </p:sp>
      <p:sp>
        <p:nvSpPr>
          <p:cNvPr id="102" name="Google Shape;102;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marR="38100" rtl="1" algn="r">
              <a:lnSpc>
                <a:spcPct val="114285"/>
              </a:lnSpc>
              <a:spcBef>
                <a:spcPts val="0"/>
              </a:spcBef>
              <a:spcAft>
                <a:spcPts val="0"/>
              </a:spcAft>
              <a:buNone/>
            </a:pPr>
            <a:r>
              <a:rPr b="1" lang="en-GB" sz="2200"/>
              <a:t>يتعرض الكثير من الناس للتنمر بسبب اختلافاتهم. السمنة ليست مشكلة طبية فحسب ، بل يمكن أن تكون أيضًا مشكلة اجتماعية. عندما يتعرض الناس للتنمر لكونهم مختلفين ، فإنهم يشعرون بالخجل ويطور الكثير من الناس أفكارًا انتحارية إذا تعرضوا للتنمر. لا ينبغي أن يحدث التنمر في هذا العالم. يجب أن يفكر الناس قبل أن يقولوا أي شيء قد يؤذي مشاعر شخص آخر.</a:t>
            </a:r>
            <a:endParaRPr b="1" sz="2200"/>
          </a:p>
          <a:p>
            <a:pPr indent="0" lvl="0" marL="0" marR="38100" rtl="1" algn="r">
              <a:lnSpc>
                <a:spcPct val="114285"/>
              </a:lnSpc>
              <a:spcBef>
                <a:spcPts val="0"/>
              </a:spcBef>
              <a:spcAft>
                <a:spcPts val="0"/>
              </a:spcAft>
              <a:buClr>
                <a:schemeClr val="dk1"/>
              </a:buClr>
              <a:buSzPts val="1100"/>
              <a:buFont typeface="Arial"/>
              <a:buNone/>
            </a:pPr>
            <a:r>
              <a:t/>
            </a:r>
            <a:endParaRPr sz="2100">
              <a:latin typeface="Arial"/>
              <a:ea typeface="Arial"/>
              <a:cs typeface="Arial"/>
              <a:sym typeface="Arial"/>
            </a:endParaRPr>
          </a:p>
          <a:p>
            <a:pPr indent="0" lvl="0" marL="0" rtl="0" algn="l">
              <a:spcBef>
                <a:spcPts val="0"/>
              </a:spcBef>
              <a:spcAft>
                <a:spcPts val="1200"/>
              </a:spcAft>
              <a:buNone/>
            </a:pPr>
            <a:r>
              <a:t/>
            </a:r>
            <a:endParaRPr/>
          </a:p>
        </p:txBody>
      </p:sp>
      <p:sp>
        <p:nvSpPr>
          <p:cNvPr id="103" name="Google Shape;103;p18"/>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D</a:t>
            </a:r>
            <a:endParaRPr sz="2000">
              <a:latin typeface="Open Sans"/>
              <a:ea typeface="Open Sans"/>
              <a:cs typeface="Open Sans"/>
              <a:sym typeface="Open Sans"/>
            </a:endParaRPr>
          </a:p>
        </p:txBody>
      </p:sp>
      <p:pic>
        <p:nvPicPr>
          <p:cNvPr id="104" name="Google Shape;104;p18"/>
          <p:cNvPicPr preferRelativeResize="0"/>
          <p:nvPr/>
        </p:nvPicPr>
        <p:blipFill>
          <a:blip r:embed="rId3">
            <a:alphaModFix/>
          </a:blip>
          <a:stretch>
            <a:fillRect/>
          </a:stretch>
        </p:blipFill>
        <p:spPr>
          <a:xfrm>
            <a:off x="616850" y="2896400"/>
            <a:ext cx="3336551" cy="1999376"/>
          </a:xfrm>
          <a:prstGeom prst="rect">
            <a:avLst/>
          </a:prstGeom>
          <a:noFill/>
          <a:ln>
            <a:noFill/>
          </a:ln>
        </p:spPr>
      </p:pic>
      <p:pic>
        <p:nvPicPr>
          <p:cNvPr id="105" name="Google Shape;105;p18"/>
          <p:cNvPicPr preferRelativeResize="0"/>
          <p:nvPr/>
        </p:nvPicPr>
        <p:blipFill>
          <a:blip r:embed="rId4">
            <a:alphaModFix/>
          </a:blip>
          <a:stretch>
            <a:fillRect/>
          </a:stretch>
        </p:blipFill>
        <p:spPr>
          <a:xfrm>
            <a:off x="4740400" y="2834225"/>
            <a:ext cx="2451624" cy="2123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413700" y="553700"/>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11"/>
              <a:t>مقابلة عن نمط الحياة الصحية:</a:t>
            </a:r>
            <a:endParaRPr b="1" sz="4611"/>
          </a:p>
        </p:txBody>
      </p:sp>
      <p:sp>
        <p:nvSpPr>
          <p:cNvPr id="111" name="Google Shape;111;p19"/>
          <p:cNvSpPr txBox="1"/>
          <p:nvPr>
            <p:ph idx="1" type="body"/>
          </p:nvPr>
        </p:nvSpPr>
        <p:spPr>
          <a:xfrm>
            <a:off x="3225000" y="1295725"/>
            <a:ext cx="5840700" cy="3533700"/>
          </a:xfrm>
          <a:prstGeom prst="rect">
            <a:avLst/>
          </a:prstGeom>
        </p:spPr>
        <p:txBody>
          <a:bodyPr anchorCtr="0" anchor="t" bIns="91425" lIns="91425" spcFirstLastPara="1" rIns="91425" wrap="square" tIns="91425">
            <a:normAutofit/>
          </a:bodyPr>
          <a:lstStyle/>
          <a:p>
            <a:pPr indent="0" lvl="0" marL="0" rtl="1" algn="r">
              <a:spcBef>
                <a:spcPts val="0"/>
              </a:spcBef>
              <a:spcAft>
                <a:spcPts val="1200"/>
              </a:spcAft>
              <a:buNone/>
            </a:pPr>
            <a:r>
              <a:rPr b="1" lang="en-GB" sz="2000"/>
              <a:t>و قادني فضولي ان اتعرف عن مجال الإتيكيت فلذلك الآن سنلتقي مع الدكتورة ناتالي، طبيبة عامة. سألتها كيف يمكن للشخص أن يتجنب الوجبات السريعة والاستهلاك الكبير للطعام ، فأخبرتني أن الشخص الذي يعاني من السمنة أو زيادة الوزن يحتاج إلى الحفاظ على نظام غذائي صحي ، وللقيام بذلك ، يحتاج إلى تناول طعام صحي. يحتاجون إلى تناول الكثير من الفواكه والخضروات ، كما أنه إلزامي. أيضًا تجنب السكر والحلويات ، فتجنب السكر يجعل الشخص يفقد شهيته له ، كما أخبرتني أن الناس عادة ما يميلون إلى تناول كميات كثيرة أو بطريقة غير صحية لأنها أسهل من نمط الحياة الصحي.</a:t>
            </a:r>
            <a:endParaRPr sz="2300"/>
          </a:p>
        </p:txBody>
      </p:sp>
      <p:sp>
        <p:nvSpPr>
          <p:cNvPr id="112" name="Google Shape;112;p19"/>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D</a:t>
            </a:r>
            <a:endParaRPr sz="2000">
              <a:latin typeface="Open Sans"/>
              <a:ea typeface="Open Sans"/>
              <a:cs typeface="Open Sans"/>
              <a:sym typeface="Open Sans"/>
            </a:endParaRPr>
          </a:p>
        </p:txBody>
      </p:sp>
      <p:pic>
        <p:nvPicPr>
          <p:cNvPr id="113" name="Google Shape;113;p19"/>
          <p:cNvPicPr preferRelativeResize="0"/>
          <p:nvPr/>
        </p:nvPicPr>
        <p:blipFill>
          <a:blip r:embed="rId3">
            <a:alphaModFix/>
          </a:blip>
          <a:stretch>
            <a:fillRect/>
          </a:stretch>
        </p:blipFill>
        <p:spPr>
          <a:xfrm>
            <a:off x="210925" y="2468045"/>
            <a:ext cx="3015975" cy="2111180"/>
          </a:xfrm>
          <a:prstGeom prst="rect">
            <a:avLst/>
          </a:prstGeom>
          <a:noFill/>
          <a:ln>
            <a:noFill/>
          </a:ln>
        </p:spPr>
      </p:pic>
      <p:pic>
        <p:nvPicPr>
          <p:cNvPr id="114" name="Google Shape;114;p19"/>
          <p:cNvPicPr preferRelativeResize="0"/>
          <p:nvPr/>
        </p:nvPicPr>
        <p:blipFill>
          <a:blip r:embed="rId4">
            <a:alphaModFix/>
          </a:blip>
          <a:stretch>
            <a:fillRect/>
          </a:stretch>
        </p:blipFill>
        <p:spPr>
          <a:xfrm>
            <a:off x="360975" y="96500"/>
            <a:ext cx="2715875" cy="22731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22575"/>
            <a:ext cx="8520600" cy="5727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SzPts val="990"/>
              <a:buNone/>
            </a:pPr>
            <a:r>
              <a:rPr b="1" lang="en-GB" sz="4611"/>
              <a:t>مقابلة</a:t>
            </a:r>
            <a:r>
              <a:rPr b="1" lang="en-GB" sz="4611"/>
              <a:t> مع شخص كان سمين:</a:t>
            </a:r>
            <a:endParaRPr b="1" sz="4611"/>
          </a:p>
        </p:txBody>
      </p:sp>
      <p:sp>
        <p:nvSpPr>
          <p:cNvPr id="120" name="Google Shape;120;p20"/>
          <p:cNvSpPr txBox="1"/>
          <p:nvPr>
            <p:ph idx="1" type="body"/>
          </p:nvPr>
        </p:nvSpPr>
        <p:spPr>
          <a:xfrm>
            <a:off x="2569325" y="1225225"/>
            <a:ext cx="6263100" cy="3354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SzPts val="852"/>
              <a:buNone/>
            </a:pPr>
            <a:r>
              <a:rPr b="1" lang="en-GB" sz="2392" u="sng"/>
              <a:t>الاعلامي:</a:t>
            </a:r>
            <a:r>
              <a:rPr lang="en-GB" sz="2392"/>
              <a:t> ليس </a:t>
            </a:r>
            <a:r>
              <a:rPr lang="en-GB" sz="2392"/>
              <a:t>هناك</a:t>
            </a:r>
            <a:r>
              <a:rPr lang="en-GB" sz="2392"/>
              <a:t> من شخص ينقل الفكرة و كيف كان يشعر الا الشخص الذي عاش تلك التجربة. </a:t>
            </a:r>
            <a:r>
              <a:rPr lang="en-GB" sz="2392"/>
              <a:t>كيف تجاوزت تلك المرحلة؟</a:t>
            </a:r>
            <a:endParaRPr sz="2392"/>
          </a:p>
          <a:p>
            <a:pPr indent="0" lvl="0" marL="0" rtl="1" algn="r">
              <a:spcBef>
                <a:spcPts val="1200"/>
              </a:spcBef>
              <a:spcAft>
                <a:spcPts val="0"/>
              </a:spcAft>
              <a:buSzPts val="852"/>
              <a:buNone/>
            </a:pPr>
            <a:r>
              <a:rPr b="1" lang="en-GB" sz="2392" u="sng"/>
              <a:t>محمد الحسين: </a:t>
            </a:r>
            <a:r>
              <a:rPr lang="en-GB" sz="2392"/>
              <a:t>لقد كانت من أصعب الأشياء التي فعلتها في حياتي، أهم شيء هو الحافز و </a:t>
            </a:r>
            <a:r>
              <a:rPr lang="en-GB" sz="2392"/>
              <a:t>إجبار</a:t>
            </a:r>
            <a:r>
              <a:rPr lang="en-GB" sz="2392"/>
              <a:t> نفسك أن تكمل في الأيام التي تريد أن ترجع الى العادات السيئة السابقة. لقد تجاوزت تلك المرحلة في حياتي عن طريق اتباع نمط غذائي صحي و الالتزام بالتمارين الرياضية يوميا.</a:t>
            </a:r>
            <a:endParaRPr sz="2392"/>
          </a:p>
          <a:p>
            <a:pPr indent="0" lvl="0" marL="457200" rtl="1" algn="r">
              <a:spcBef>
                <a:spcPts val="1200"/>
              </a:spcBef>
              <a:spcAft>
                <a:spcPts val="0"/>
              </a:spcAft>
              <a:buSzPts val="852"/>
              <a:buNone/>
            </a:pPr>
            <a:r>
              <a:t/>
            </a:r>
            <a:endParaRPr sz="2392"/>
          </a:p>
          <a:p>
            <a:pPr indent="0" lvl="0" marL="457200" rtl="1" algn="r">
              <a:spcBef>
                <a:spcPts val="1200"/>
              </a:spcBef>
              <a:spcAft>
                <a:spcPts val="1200"/>
              </a:spcAft>
              <a:buSzPts val="852"/>
              <a:buNone/>
            </a:pPr>
            <a:r>
              <a:t/>
            </a:r>
            <a:endParaRPr sz="2092"/>
          </a:p>
        </p:txBody>
      </p:sp>
      <p:pic>
        <p:nvPicPr>
          <p:cNvPr id="121" name="Google Shape;121;p20"/>
          <p:cNvPicPr preferRelativeResize="0"/>
          <p:nvPr/>
        </p:nvPicPr>
        <p:blipFill>
          <a:blip r:embed="rId3">
            <a:alphaModFix/>
          </a:blip>
          <a:stretch>
            <a:fillRect/>
          </a:stretch>
        </p:blipFill>
        <p:spPr>
          <a:xfrm>
            <a:off x="235500" y="1792225"/>
            <a:ext cx="2511025" cy="1805312"/>
          </a:xfrm>
          <a:prstGeom prst="rect">
            <a:avLst/>
          </a:prstGeom>
          <a:noFill/>
          <a:ln>
            <a:noFill/>
          </a:ln>
        </p:spPr>
      </p:pic>
      <p:sp>
        <p:nvSpPr>
          <p:cNvPr id="122" name="Google Shape;122;p20"/>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C</a:t>
            </a:r>
            <a:endParaRPr sz="20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527925"/>
            <a:ext cx="8520600" cy="572700"/>
          </a:xfrm>
          <a:prstGeom prst="rect">
            <a:avLst/>
          </a:prstGeom>
        </p:spPr>
        <p:txBody>
          <a:bodyPr anchorCtr="0" anchor="b" bIns="91425" lIns="91425" spcFirstLastPara="1" rIns="91425" wrap="square" tIns="91425">
            <a:normAutofit fontScale="90000"/>
          </a:bodyPr>
          <a:lstStyle/>
          <a:p>
            <a:pPr indent="0" lvl="0" marL="0" rtl="1" algn="r">
              <a:spcBef>
                <a:spcPts val="0"/>
              </a:spcBef>
              <a:spcAft>
                <a:spcPts val="0"/>
              </a:spcAft>
              <a:buClr>
                <a:schemeClr val="dk1"/>
              </a:buClr>
              <a:buSzPts val="891"/>
              <a:buFont typeface="Arial"/>
              <a:buNone/>
            </a:pPr>
            <a:r>
              <a:rPr b="1" lang="en-GB" sz="4611"/>
              <a:t>مقابلة مع شخص كان سمين:</a:t>
            </a:r>
            <a:endParaRPr/>
          </a:p>
        </p:txBody>
      </p:sp>
      <p:sp>
        <p:nvSpPr>
          <p:cNvPr id="128" name="Google Shape;128;p21"/>
          <p:cNvSpPr txBox="1"/>
          <p:nvPr>
            <p:ph idx="1" type="body"/>
          </p:nvPr>
        </p:nvSpPr>
        <p:spPr>
          <a:xfrm>
            <a:off x="3013500" y="1453775"/>
            <a:ext cx="6090900" cy="3727200"/>
          </a:xfrm>
          <a:prstGeom prst="rect">
            <a:avLst/>
          </a:prstGeom>
        </p:spPr>
        <p:txBody>
          <a:bodyPr anchorCtr="0" anchor="t" bIns="91425" lIns="91425" spcFirstLastPara="1" rIns="91425" wrap="square" tIns="91425">
            <a:normAutofit lnSpcReduction="20000"/>
          </a:bodyPr>
          <a:lstStyle/>
          <a:p>
            <a:pPr indent="0" lvl="0" marL="0" rtl="1" algn="r">
              <a:spcBef>
                <a:spcPts val="0"/>
              </a:spcBef>
              <a:spcAft>
                <a:spcPts val="0"/>
              </a:spcAft>
              <a:buNone/>
            </a:pPr>
            <a:r>
              <a:rPr b="1" lang="en-GB" sz="2300" u="sng"/>
              <a:t>الاعلامي</a:t>
            </a:r>
            <a:r>
              <a:rPr lang="en-GB" sz="2300"/>
              <a:t>: و </a:t>
            </a:r>
            <a:r>
              <a:rPr lang="en-GB" sz="2300"/>
              <a:t>الآن</a:t>
            </a:r>
            <a:r>
              <a:rPr lang="en-GB" sz="2300"/>
              <a:t> نتوجه بالسؤال الثاني </a:t>
            </a:r>
            <a:r>
              <a:rPr lang="en-GB" sz="2300"/>
              <a:t>قارن بين شعورك الان و الفترة الماضية</a:t>
            </a:r>
            <a:endParaRPr sz="2300"/>
          </a:p>
          <a:p>
            <a:pPr indent="0" lvl="0" marL="0" rtl="1" algn="r">
              <a:spcBef>
                <a:spcPts val="1200"/>
              </a:spcBef>
              <a:spcAft>
                <a:spcPts val="0"/>
              </a:spcAft>
              <a:buNone/>
            </a:pPr>
            <a:r>
              <a:rPr b="1" lang="en-GB" sz="2300" u="sng"/>
              <a:t>محمد بالحسين: </a:t>
            </a:r>
            <a:r>
              <a:rPr lang="en-GB" sz="2300"/>
              <a:t> بالبداية كانت ثقتي بنفسي </a:t>
            </a:r>
            <a:r>
              <a:rPr lang="en-GB" sz="2300"/>
              <a:t>معدومة و كنت اخجل من مظهري واتجنب الخروج من المنزل والاختلاط مع الناس و عندما كنت أفعل أي جهد بدني قلل كمثل طلوع الدرج أو اللعب مع اولادي بالكرة كنت اتعب كثيرا اما الان فان ثقتي بنفسي تحسنت كثيرا و كونت الكثير من العلاقات الاجتماعية  و تحسنت حياتي و صحتي الى الافضل. </a:t>
            </a:r>
            <a:r>
              <a:rPr lang="en-GB" sz="2300"/>
              <a:t> </a:t>
            </a:r>
            <a:endParaRPr sz="2300"/>
          </a:p>
          <a:p>
            <a:pPr indent="0" lvl="0" marL="457200" rtl="1" algn="r">
              <a:spcBef>
                <a:spcPts val="1200"/>
              </a:spcBef>
              <a:spcAft>
                <a:spcPts val="1200"/>
              </a:spcAft>
              <a:buNone/>
            </a:pPr>
            <a:r>
              <a:t/>
            </a:r>
            <a:endParaRPr sz="2300"/>
          </a:p>
        </p:txBody>
      </p:sp>
      <p:sp>
        <p:nvSpPr>
          <p:cNvPr id="129" name="Google Shape;129;p21"/>
          <p:cNvSpPr txBox="1"/>
          <p:nvPr/>
        </p:nvSpPr>
        <p:spPr>
          <a:xfrm>
            <a:off x="0" y="4579225"/>
            <a:ext cx="335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Open Sans"/>
                <a:ea typeface="Open Sans"/>
                <a:cs typeface="Open Sans"/>
                <a:sym typeface="Open Sans"/>
              </a:rPr>
              <a:t>C</a:t>
            </a:r>
            <a:endParaRPr sz="2000">
              <a:latin typeface="Open Sans"/>
              <a:ea typeface="Open Sans"/>
              <a:cs typeface="Open Sans"/>
              <a:sym typeface="Open Sans"/>
            </a:endParaRPr>
          </a:p>
        </p:txBody>
      </p:sp>
      <p:pic>
        <p:nvPicPr>
          <p:cNvPr id="130" name="Google Shape;130;p21"/>
          <p:cNvPicPr preferRelativeResize="0"/>
          <p:nvPr/>
        </p:nvPicPr>
        <p:blipFill rotWithShape="1">
          <a:blip r:embed="rId3">
            <a:alphaModFix/>
          </a:blip>
          <a:srcRect b="8726" l="5916" r="5916" t="14112"/>
          <a:stretch/>
        </p:blipFill>
        <p:spPr>
          <a:xfrm>
            <a:off x="255875" y="469850"/>
            <a:ext cx="2584200" cy="1981101"/>
          </a:xfrm>
          <a:prstGeom prst="rect">
            <a:avLst/>
          </a:prstGeom>
          <a:noFill/>
          <a:ln>
            <a:noFill/>
          </a:ln>
        </p:spPr>
      </p:pic>
      <p:pic>
        <p:nvPicPr>
          <p:cNvPr id="131" name="Google Shape;131;p21"/>
          <p:cNvPicPr preferRelativeResize="0"/>
          <p:nvPr/>
        </p:nvPicPr>
        <p:blipFill rotWithShape="1">
          <a:blip r:embed="rId4">
            <a:alphaModFix/>
          </a:blip>
          <a:srcRect b="12349" l="0" r="0" t="0"/>
          <a:stretch/>
        </p:blipFill>
        <p:spPr>
          <a:xfrm>
            <a:off x="255875" y="2694575"/>
            <a:ext cx="2584200" cy="198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