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56327" y="3021788"/>
            <a:ext cx="7533447" cy="1628853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6327" y="4650640"/>
            <a:ext cx="7533448" cy="814427"/>
          </a:xfrm>
        </p:spPr>
        <p:txBody>
          <a:bodyPr>
            <a:normAutofit/>
          </a:bodyPr>
          <a:lstStyle>
            <a:lvl1pPr marL="0" indent="0" algn="r">
              <a:buNone/>
              <a:defRPr sz="3733" b="0" i="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36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0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9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43F3B095-0BDA-416D-BE69-CB6E164A5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24408" y="3101618"/>
            <a:ext cx="1951712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9518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620" y="985721"/>
            <a:ext cx="10994760" cy="814428"/>
          </a:xfrm>
        </p:spPr>
        <p:txBody>
          <a:bodyPr>
            <a:normAutofit/>
          </a:bodyPr>
          <a:lstStyle>
            <a:lvl1pPr algn="r">
              <a:defRPr sz="48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8293" y="1800146"/>
            <a:ext cx="8755088" cy="4682953"/>
          </a:xfrm>
        </p:spPr>
        <p:txBody>
          <a:bodyPr/>
          <a:lstStyle>
            <a:lvl1pPr algn="l">
              <a:defRPr sz="3733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2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9113" y="374899"/>
            <a:ext cx="8144267" cy="763525"/>
          </a:xfrm>
        </p:spPr>
        <p:txBody>
          <a:bodyPr>
            <a:normAutofit/>
          </a:bodyPr>
          <a:lstStyle>
            <a:lvl1pPr algn="l">
              <a:defRPr sz="48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9113" y="1392934"/>
            <a:ext cx="8144267" cy="4885021"/>
          </a:xfrm>
        </p:spPr>
        <p:txBody>
          <a:bodyPr/>
          <a:lstStyle>
            <a:lvl1pPr>
              <a:defRPr sz="3733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28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88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44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440" y="985720"/>
            <a:ext cx="10180333" cy="814427"/>
          </a:xfrm>
        </p:spPr>
        <p:txBody>
          <a:bodyPr>
            <a:normAutofit/>
          </a:bodyPr>
          <a:lstStyle>
            <a:lvl1pPr algn="r">
              <a:defRPr sz="48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5839" y="1984711"/>
            <a:ext cx="5386917" cy="639763"/>
          </a:xfrm>
        </p:spPr>
        <p:txBody>
          <a:bodyPr anchor="b"/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5839" y="2614573"/>
            <a:ext cx="5386917" cy="3035059"/>
          </a:xfrm>
        </p:spPr>
        <p:txBody>
          <a:bodyPr/>
          <a:lstStyle>
            <a:lvl1pPr algn="ctr">
              <a:defRPr sz="3200">
                <a:solidFill>
                  <a:schemeClr val="tx1"/>
                </a:solidFill>
              </a:defRPr>
            </a:lvl1pPr>
            <a:lvl2pPr algn="ctr">
              <a:defRPr sz="2667">
                <a:solidFill>
                  <a:schemeClr val="tx1"/>
                </a:solidFill>
              </a:defRPr>
            </a:lvl2pPr>
            <a:lvl3pPr algn="ctr">
              <a:defRPr sz="2400">
                <a:solidFill>
                  <a:schemeClr val="tx1"/>
                </a:solidFill>
              </a:defRPr>
            </a:lvl3pPr>
            <a:lvl4pPr algn="ctr">
              <a:defRPr sz="2133">
                <a:solidFill>
                  <a:schemeClr val="tx1"/>
                </a:solidFill>
              </a:defRPr>
            </a:lvl4pPr>
            <a:lvl5pPr algn="ctr">
              <a:defRPr sz="2133">
                <a:solidFill>
                  <a:schemeClr val="tx1"/>
                </a:solidFill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1" y="1984711"/>
            <a:ext cx="5389033" cy="639763"/>
          </a:xfrm>
        </p:spPr>
        <p:txBody>
          <a:bodyPr anchor="b"/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1" y="2614573"/>
            <a:ext cx="5389033" cy="3035059"/>
          </a:xfrm>
        </p:spPr>
        <p:txBody>
          <a:bodyPr/>
          <a:lstStyle>
            <a:lvl1pPr algn="ctr">
              <a:defRPr sz="3200">
                <a:solidFill>
                  <a:schemeClr val="tx1"/>
                </a:solidFill>
              </a:defRPr>
            </a:lvl1pPr>
            <a:lvl2pPr algn="ctr">
              <a:defRPr sz="2667">
                <a:solidFill>
                  <a:schemeClr val="tx1"/>
                </a:solidFill>
              </a:defRPr>
            </a:lvl2pPr>
            <a:lvl3pPr algn="ctr">
              <a:defRPr sz="2400">
                <a:solidFill>
                  <a:schemeClr val="tx1"/>
                </a:solidFill>
              </a:defRPr>
            </a:lvl3pPr>
            <a:lvl4pPr algn="ctr">
              <a:defRPr sz="2133">
                <a:solidFill>
                  <a:schemeClr val="tx1"/>
                </a:solidFill>
              </a:defRPr>
            </a:lvl4pPr>
            <a:lvl5pPr algn="ctr">
              <a:defRPr sz="2133">
                <a:solidFill>
                  <a:schemeClr val="tx1"/>
                </a:solidFill>
              </a:defRPr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2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78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5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28C57-756C-4CA0-984B-E8DA0D960FD2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D2A24-12E8-4F4E-AB2B-5006421261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F4DA501-9DC1-4289-8D4A-C0706780DD90}"/>
              </a:ext>
            </a:extLst>
          </p:cNvPr>
          <p:cNvSpPr txBox="1"/>
          <p:nvPr/>
        </p:nvSpPr>
        <p:spPr>
          <a:xfrm>
            <a:off x="-12200" y="6951663"/>
            <a:ext cx="11186167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67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867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4077244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الجوع والفقر في الوطن العربي 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ar-JO" sz="2800" b="1" dirty="0" smtClean="0"/>
              <a:t>عمل الطالبات:         الصف السابع ( أ ) </a:t>
            </a:r>
          </a:p>
          <a:p>
            <a:r>
              <a:rPr lang="ar-JO" sz="2800" b="1" dirty="0" smtClean="0"/>
              <a:t>نادين أبو دية</a:t>
            </a:r>
          </a:p>
          <a:p>
            <a:r>
              <a:rPr lang="ar-JO" sz="2800" b="1" dirty="0" smtClean="0"/>
              <a:t>انجيلينا للس</a:t>
            </a:r>
          </a:p>
          <a:p>
            <a:r>
              <a:rPr lang="ar-JO" sz="2800" b="1" dirty="0" smtClean="0"/>
              <a:t>ياسمين العسعس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1136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7264" y="1668541"/>
            <a:ext cx="9514208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JO" sz="2400" b="1" dirty="0" smtClean="0"/>
              <a:t>تتحدث جريدة الغد عن الفقر و الجوع.</a:t>
            </a:r>
          </a:p>
          <a:p>
            <a:pPr algn="r"/>
            <a:endParaRPr lang="ar-JO" sz="2400" b="1" dirty="0" smtClean="0"/>
          </a:p>
          <a:p>
            <a:pPr algn="r"/>
            <a:r>
              <a:rPr lang="ar-JO" sz="2400" b="1" dirty="0" smtClean="0"/>
              <a:t>تعيش معظم الدول العربية من مشرقها إلى مغربها في فقر شديد ، خصوصًا</a:t>
            </a:r>
          </a:p>
          <a:p>
            <a:pPr algn="r"/>
            <a:r>
              <a:rPr lang="ar-JO" sz="2400" b="1" dirty="0" smtClean="0"/>
              <a:t>  (لبنان، سوريا، الأردن، العراق، اليمن، مصر، السودان، الصومال، تونس، </a:t>
            </a:r>
          </a:p>
          <a:p>
            <a:pPr algn="r"/>
            <a:r>
              <a:rPr lang="ar-JO" sz="2400" b="1" dirty="0" smtClean="0"/>
              <a:t>الجزائر، المغرب، وموريتانيا). فتعمقت ظاهرة الفقر وأصبحت تنتشر في المجتماعات</a:t>
            </a:r>
          </a:p>
          <a:p>
            <a:pPr algn="r"/>
            <a:r>
              <a:rPr lang="ar-JO" sz="2400" b="1" dirty="0" smtClean="0"/>
              <a:t> وتساهم في نشر الكثير من الأمور السَّيئة مثل : الجوع، وسوء التغذية، والأمراض، والجهل.</a:t>
            </a:r>
          </a:p>
          <a:p>
            <a:pPr algn="r"/>
            <a:r>
              <a:rPr lang="ar-JO" sz="2400" b="1" dirty="0" smtClean="0"/>
              <a:t> يُعَدُّ الفقر من أكبر التحدّيات التي تُواجِه الدول العربية، ويُعَدُّ القضاء عليه، أو الحدّ منه ضرورة</a:t>
            </a:r>
          </a:p>
          <a:p>
            <a:pPr algn="r"/>
            <a:r>
              <a:rPr lang="ar-JO" sz="2400" b="1" dirty="0" smtClean="0"/>
              <a:t> اقتصادية واجتماعية وسياسية وأخلاقية.</a:t>
            </a:r>
          </a:p>
          <a:p>
            <a:pPr algn="r"/>
            <a:endParaRPr lang="ar-JO" dirty="0"/>
          </a:p>
          <a:p>
            <a:pPr algn="r"/>
            <a:endParaRPr lang="ar-JO" dirty="0" smtClean="0"/>
          </a:p>
          <a:p>
            <a:pPr algn="r"/>
            <a:endParaRPr lang="ar-JO" dirty="0" smtClean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6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3992" y="2304198"/>
            <a:ext cx="10527305" cy="4431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JO" sz="2400" b="1" dirty="0"/>
              <a:t>إ</a:t>
            </a:r>
            <a:r>
              <a:rPr lang="ar-SY" sz="2400" b="1" dirty="0" smtClean="0"/>
              <a:t>نَّ الفقر آفة فتّاكة وظاهرة عالميّة عرفتها وتعرفها شعوب الأرض كلّها، وقد لا تخلو منها دولة من الدول،</a:t>
            </a:r>
            <a:endParaRPr lang="ar-JO" sz="2400" b="1" dirty="0" smtClean="0"/>
          </a:p>
          <a:p>
            <a:pPr algn="r"/>
            <a:r>
              <a:rPr lang="ar-SY" sz="2400" b="1" dirty="0" smtClean="0"/>
              <a:t> ولا مدينة من المُدن. </a:t>
            </a:r>
            <a:endParaRPr lang="ar-JO" sz="2400" b="1" dirty="0" smtClean="0"/>
          </a:p>
          <a:p>
            <a:pPr algn="r"/>
            <a:r>
              <a:rPr lang="ar-JO" sz="2400" b="1" dirty="0" smtClean="0"/>
              <a:t>فيمكن تعريف الفقر على أنَّه : عدم مقدرة الفرد على توفير الدخل اللازم لتلبية الحاجات الأساسية المتمثلة</a:t>
            </a:r>
          </a:p>
          <a:p>
            <a:pPr algn="r"/>
            <a:r>
              <a:rPr lang="ar-JO" sz="2400" b="1" dirty="0" smtClean="0"/>
              <a:t> بالغذاء، والمأوى، والملبس، والتعليم، والصحة، والنقل، والتي تمكنه من أداء عمله بصورة مقبولة.</a:t>
            </a:r>
          </a:p>
          <a:p>
            <a:pPr algn="r"/>
            <a:endParaRPr lang="ar-JO" sz="2400" b="1" dirty="0" smtClean="0"/>
          </a:p>
          <a:p>
            <a:pPr algn="r"/>
            <a:r>
              <a:rPr lang="ar-JO" sz="2400" b="1" dirty="0" smtClean="0"/>
              <a:t>وهناك العديد من المشكلات التي تترتب على الفقر، ومنها:</a:t>
            </a:r>
          </a:p>
          <a:p>
            <a:pPr algn="r"/>
            <a:endParaRPr lang="ar-JO" sz="2400" b="1" dirty="0" smtClean="0"/>
          </a:p>
          <a:p>
            <a:pPr algn="r"/>
            <a:r>
              <a:rPr lang="ar-JO" sz="2400" b="1" dirty="0" smtClean="0"/>
              <a:t>ـ عدم الحصول على الرعاية الصحية الكاملة و بالتالي زيادة معدل انتشار الأمراض.</a:t>
            </a:r>
          </a:p>
          <a:p>
            <a:pPr algn="r"/>
            <a:r>
              <a:rPr lang="ar-JO" sz="2400" b="1" dirty="0" smtClean="0"/>
              <a:t>ـ التسرب من التعليم في المراحل الأساسية وزيادة الأمية في المجتمع.</a:t>
            </a:r>
          </a:p>
          <a:p>
            <a:pPr algn="r"/>
            <a:r>
              <a:rPr lang="ar-JO" sz="2400" b="1" dirty="0" smtClean="0"/>
              <a:t>ـ انتشار العنف الأسري وزيادة معدلات نسبة الطلاق.</a:t>
            </a:r>
          </a:p>
          <a:p>
            <a:pPr algn="r"/>
            <a:r>
              <a:rPr lang="ar-JO" sz="2400" b="1" dirty="0" smtClean="0"/>
              <a:t>ـ انتشار التطرف الديني والمجتمعي مما يؤدي إلى التفرقة والنزاعات.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0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9937" y="2460424"/>
            <a:ext cx="1065067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JO" sz="2400" b="1" dirty="0" smtClean="0"/>
              <a:t>بناءًعلى التقارير العالمية لوحظ</a:t>
            </a:r>
            <a:r>
              <a:rPr lang="ar-SY" sz="2400" b="1" dirty="0" smtClean="0"/>
              <a:t> ارتفاع الجوع في العالم العربي بأكثر من 90% في غضون 20 عام</a:t>
            </a:r>
            <a:r>
              <a:rPr lang="ar-JO" sz="2400" b="1" dirty="0" smtClean="0"/>
              <a:t>ً</a:t>
            </a:r>
            <a:r>
              <a:rPr lang="ar-SY" sz="2400" b="1" dirty="0" smtClean="0"/>
              <a:t>ا،</a:t>
            </a:r>
            <a:endParaRPr lang="ar-JO" sz="2400" b="1" dirty="0" smtClean="0"/>
          </a:p>
          <a:p>
            <a:pPr algn="r"/>
            <a:r>
              <a:rPr lang="ar-SY" sz="2400" b="1" dirty="0" smtClean="0"/>
              <a:t> ليبلغ عدد الجياع في المنطقة حوالي 69 مليون</a:t>
            </a:r>
            <a:r>
              <a:rPr lang="ar-JO" sz="2400" b="1" dirty="0" smtClean="0"/>
              <a:t> شخص في عام 2021 وهذا مؤشر خطير جدا .</a:t>
            </a:r>
          </a:p>
          <a:p>
            <a:pPr algn="r"/>
            <a:r>
              <a:rPr lang="ar-JO" sz="2400" b="1" dirty="0" smtClean="0"/>
              <a:t>وتعود أسباب هذه الأرقام لعدة أسباب من أهمها : الحروب ، التغيرات المناخية ونقص المياه،</a:t>
            </a:r>
          </a:p>
          <a:p>
            <a:pPr algn="r"/>
            <a:r>
              <a:rPr lang="ar-JO" sz="2400" b="1" dirty="0" smtClean="0"/>
              <a:t> والفقر وعدم المساوة بالاضافة الى جائحة كورونا وعدم توفر الموارد الطبيعية بشكل كافي.</a:t>
            </a:r>
          </a:p>
          <a:p>
            <a:pPr algn="r"/>
            <a:r>
              <a:rPr lang="ar-JO" sz="2400" b="1" dirty="0" smtClean="0"/>
              <a:t>وهذه الارقام الخطيرة ناتجة من سوء تنظيم الحكومات العربية وبالاضافة الى شح الموارد في معظم الدول .</a:t>
            </a:r>
          </a:p>
          <a:p>
            <a:pPr algn="r"/>
            <a:r>
              <a:rPr lang="ar-JO" sz="2400" b="1" dirty="0" smtClean="0"/>
              <a:t>هذا أمر يجب على كافة الدول والمؤسسات المسؤولة دراسته لتستطيع السيطرة عليه ووقف </a:t>
            </a:r>
          </a:p>
          <a:p>
            <a:pPr algn="r"/>
            <a:r>
              <a:rPr lang="ar-JO" sz="2400" b="1" dirty="0" smtClean="0"/>
              <a:t>هذه الظاهرة الخطيرة في مجتمعاتنا.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5935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3060" y="2125013"/>
            <a:ext cx="1066509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ar-JO" sz="2400" b="1" dirty="0" smtClean="0"/>
          </a:p>
          <a:p>
            <a:pPr algn="r"/>
            <a:r>
              <a:rPr lang="ar-JO" sz="2400" b="1" dirty="0" smtClean="0"/>
              <a:t>و أخيرا يجب التنويه بأن مكافحة الفقر هي عملية متكاملة، تبدأ أولا بإصالح</a:t>
            </a:r>
          </a:p>
          <a:p>
            <a:pPr algn="r"/>
            <a:r>
              <a:rPr lang="ar-JO" sz="2400" b="1" dirty="0" smtClean="0"/>
              <a:t>التعليم ثم الأنظمة. ثم وضع خطة عربية متكاملة تؤدي إلى تعاون اقتصادي</a:t>
            </a:r>
          </a:p>
          <a:p>
            <a:pPr algn="r"/>
            <a:r>
              <a:rPr lang="ar-JO" sz="2400" b="1" dirty="0" smtClean="0"/>
              <a:t>حقيقي بمستوى ما يتطلبه الوضع الحالي، ويثمرسياسات اجتماعية ناجحة لمكافحة الفقر وتشجيع</a:t>
            </a:r>
          </a:p>
          <a:p>
            <a:pPr algn="r"/>
            <a:r>
              <a:rPr lang="ar-JO" sz="2400" b="1" dirty="0" smtClean="0"/>
              <a:t>التنمية، تصون الحياة الكريمة والاستقرار والتكافل الجتماعي.</a:t>
            </a:r>
          </a:p>
          <a:p>
            <a:pPr algn="r"/>
            <a:r>
              <a:rPr lang="ar-JO" sz="2400" b="1" dirty="0" smtClean="0"/>
              <a:t>ومن بعض الحلول لمكافحة الفقر تقوية التعليم وزيادة المشاريع التنموية التي تقلل من نسبة البطالة </a:t>
            </a:r>
          </a:p>
          <a:p>
            <a:pPr algn="r"/>
            <a:r>
              <a:rPr lang="ar-JO" sz="2400" b="1" dirty="0" smtClean="0"/>
              <a:t>وبذلك تقل نسبة الفقر وهذا كله يحتاج الى مؤسسات تنظيمية قوية جدية تعمل للحصول على النتائج الجدية.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4326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96904" y="3083334"/>
            <a:ext cx="7533447" cy="1628853"/>
          </a:xfrm>
        </p:spPr>
        <p:txBody>
          <a:bodyPr/>
          <a:lstStyle/>
          <a:p>
            <a:r>
              <a:rPr lang="ar-JO" dirty="0" smtClean="0"/>
              <a:t>شكراً لحسن  </a:t>
            </a:r>
            <a:r>
              <a:rPr lang="ar-JO" sz="6000" dirty="0"/>
              <a:t>ا</a:t>
            </a:r>
            <a:r>
              <a:rPr lang="ar-JO" sz="6000" dirty="0" smtClean="0"/>
              <a:t>ستماعكم</a:t>
            </a:r>
            <a:r>
              <a:rPr lang="ar-JO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886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F52846EC-4F7F-4340-A999-0859FB06AEF4}" vid="{B330A7A9-0B17-445F-BC13-492FBB0868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52</TotalTime>
  <Words>430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Theme2</vt:lpstr>
      <vt:lpstr>الجوع والفقر في الوطن العربي  </vt:lpstr>
      <vt:lpstr>PowerPoint Presentation</vt:lpstr>
      <vt:lpstr>PowerPoint Presentation</vt:lpstr>
      <vt:lpstr>PowerPoint Presentation</vt:lpstr>
      <vt:lpstr>PowerPoint Presentation</vt:lpstr>
      <vt:lpstr>شكراً لحسن  استماعكم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الجوع والفقر في الوطن العربي</dc:title>
  <dc:creator>sameer</dc:creator>
  <cp:lastModifiedBy>sameer</cp:lastModifiedBy>
  <cp:revision>17</cp:revision>
  <dcterms:created xsi:type="dcterms:W3CDTF">2023-05-02T13:08:40Z</dcterms:created>
  <dcterms:modified xsi:type="dcterms:W3CDTF">2023-05-19T06:02:39Z</dcterms:modified>
</cp:coreProperties>
</file>