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66" r:id="rId3"/>
    <p:sldId id="267" r:id="rId4"/>
    <p:sldId id="268" r:id="rId5"/>
    <p:sldId id="269" r:id="rId6"/>
    <p:sldId id="262" r:id="rId7"/>
    <p:sldId id="263" r:id="rId8"/>
    <p:sldId id="264" r:id="rId9"/>
    <p:sldId id="270" r:id="rId10"/>
    <p:sldId id="257" r:id="rId11"/>
    <p:sldId id="260" r:id="rId12"/>
    <p:sldId id="261"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initials="N" lastIdx="0" clrIdx="0">
    <p:extLst>
      <p:ext uri="{19B8F6BF-5375-455C-9EA6-DF929625EA0E}">
        <p15:presenceInfo xmlns:p15="http://schemas.microsoft.com/office/powerpoint/2012/main" userId="Natal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5/19/2023</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5/19/2023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5/19/2023</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5/19/2023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5/19/2023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5/19/2023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5/19/2023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5/19/2023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5/19/2023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5/19/2023</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tmp"/><Relationship Id="rId4" Type="http://schemas.openxmlformats.org/officeDocument/2006/relationships/image" Target="../media/image22.tmp"/></Relationships>
</file>

<file path=ppt/slides/_rels/slide11.xml.rels><?xml version="1.0" encoding="UTF-8" standalone="yes"?>
<Relationships xmlns="http://schemas.openxmlformats.org/package/2006/relationships"><Relationship Id="rId3" Type="http://schemas.openxmlformats.org/officeDocument/2006/relationships/image" Target="../media/image25.tmp"/><Relationship Id="rId7" Type="http://schemas.openxmlformats.org/officeDocument/2006/relationships/image" Target="../media/image29.tmp"/><Relationship Id="rId2" Type="http://schemas.openxmlformats.org/officeDocument/2006/relationships/image" Target="../media/image24.tmp"/><Relationship Id="rId1" Type="http://schemas.openxmlformats.org/officeDocument/2006/relationships/slideLayout" Target="../slideLayouts/slideLayout2.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_rels/slide1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6.xml"/><Relationship Id="rId5" Type="http://schemas.openxmlformats.org/officeDocument/2006/relationships/image" Target="../media/image33.tmp"/><Relationship Id="rId4" Type="http://schemas.openxmlformats.org/officeDocument/2006/relationships/image" Target="../media/image32.tm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JO" dirty="0" smtClean="0"/>
              <a:t>البيئة</a:t>
            </a:r>
            <a:endParaRPr lang="en-US" dirty="0"/>
          </a:p>
        </p:txBody>
      </p:sp>
      <p:sp>
        <p:nvSpPr>
          <p:cNvPr id="3" name="Subtitle 2"/>
          <p:cNvSpPr>
            <a:spLocks noGrp="1"/>
          </p:cNvSpPr>
          <p:nvPr>
            <p:ph type="subTitle" idx="1"/>
          </p:nvPr>
        </p:nvSpPr>
        <p:spPr/>
        <p:txBody>
          <a:bodyPr/>
          <a:lstStyle/>
          <a:p>
            <a:r>
              <a:rPr lang="ar-JO" dirty="0" smtClean="0"/>
              <a:t>تيا حداد و نتلي ساحوري</a:t>
            </a:r>
            <a:endParaRPr lang="en-US" dirty="0"/>
          </a:p>
        </p:txBody>
      </p:sp>
    </p:spTree>
    <p:extLst>
      <p:ext uri="{BB962C8B-B14F-4D97-AF65-F5344CB8AC3E}">
        <p14:creationId xmlns:p14="http://schemas.microsoft.com/office/powerpoint/2010/main" val="657695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lt;strong&gt;Google Forms&lt;/strong&gt;: Not (Survey)Monkeying Around! | Quick Byt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24" y="242761"/>
            <a:ext cx="5314299" cy="1771433"/>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99" y="2270587"/>
            <a:ext cx="4265056" cy="4140833"/>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855" y="2270587"/>
            <a:ext cx="3925779" cy="4096740"/>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8391" y="2270588"/>
            <a:ext cx="3259535" cy="4241048"/>
          </a:xfrm>
          <a:prstGeom prst="rect">
            <a:avLst/>
          </a:prstGeom>
        </p:spPr>
      </p:pic>
    </p:spTree>
    <p:extLst>
      <p:ext uri="{BB962C8B-B14F-4D97-AF65-F5344CB8AC3E}">
        <p14:creationId xmlns:p14="http://schemas.microsoft.com/office/powerpoint/2010/main" val="418553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smtClean="0"/>
              <a:t>نتيجة البحث</a:t>
            </a:r>
            <a:endParaRPr lang="en-US" dirty="0"/>
          </a:p>
        </p:txBody>
      </p:sp>
      <p:pic>
        <p:nvPicPr>
          <p:cNvPr id="13" name="Content Placeholder 1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33" y="2660789"/>
            <a:ext cx="3217902" cy="2163762"/>
          </a:xfrm>
        </p:spPr>
      </p:pic>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445" y="2660789"/>
            <a:ext cx="2753112" cy="2163762"/>
          </a:xfrm>
          <a:prstGeom prst="rect">
            <a:avLst/>
          </a:prstGeom>
        </p:spPr>
      </p:pic>
      <p:pic>
        <p:nvPicPr>
          <p:cNvPr id="15" name="Picture 1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227" y="2695386"/>
            <a:ext cx="3204063" cy="2129165"/>
          </a:xfrm>
          <a:prstGeom prst="rect">
            <a:avLst/>
          </a:prstGeom>
        </p:spPr>
      </p:pic>
      <p:pic>
        <p:nvPicPr>
          <p:cNvPr id="16" name="Picture 1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6286" y="1645426"/>
            <a:ext cx="2761411" cy="968828"/>
          </a:xfrm>
          <a:prstGeom prst="rect">
            <a:avLst/>
          </a:prstGeom>
        </p:spPr>
      </p:pic>
      <p:pic>
        <p:nvPicPr>
          <p:cNvPr id="17" name="Picture 1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051" y="1922540"/>
            <a:ext cx="3097899" cy="719656"/>
          </a:xfrm>
          <a:prstGeom prst="rect">
            <a:avLst/>
          </a:prstGeom>
        </p:spPr>
      </p:pic>
      <p:pic>
        <p:nvPicPr>
          <p:cNvPr id="18" name="Picture 1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203" y="2075155"/>
            <a:ext cx="3456754" cy="574813"/>
          </a:xfrm>
          <a:prstGeom prst="rect">
            <a:avLst/>
          </a:prstGeom>
        </p:spPr>
      </p:pic>
      <p:sp>
        <p:nvSpPr>
          <p:cNvPr id="20" name="Rectangle 19"/>
          <p:cNvSpPr/>
          <p:nvPr/>
        </p:nvSpPr>
        <p:spPr>
          <a:xfrm>
            <a:off x="2450122" y="3341077"/>
            <a:ext cx="591429" cy="1993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JO" sz="800" dirty="0" smtClean="0"/>
              <a:t>أستخدام</a:t>
            </a:r>
            <a:endParaRPr lang="en-US" sz="800" dirty="0"/>
          </a:p>
        </p:txBody>
      </p:sp>
      <p:sp>
        <p:nvSpPr>
          <p:cNvPr id="21" name="Oval 20"/>
          <p:cNvSpPr/>
          <p:nvPr/>
        </p:nvSpPr>
        <p:spPr>
          <a:xfrm>
            <a:off x="3416086" y="3387981"/>
            <a:ext cx="102065" cy="1055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908453" y="1922540"/>
            <a:ext cx="2139649" cy="7196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JO" dirty="0"/>
              <a:t> </a:t>
            </a:r>
            <a:r>
              <a:rPr lang="ar-JO" dirty="0" smtClean="0"/>
              <a:t>تقوم بالمحافظة على البيئة؟</a:t>
            </a:r>
            <a:endParaRPr lang="en-US" dirty="0"/>
          </a:p>
        </p:txBody>
      </p:sp>
    </p:spTree>
    <p:extLst>
      <p:ext uri="{BB962C8B-B14F-4D97-AF65-F5344CB8AC3E}">
        <p14:creationId xmlns:p14="http://schemas.microsoft.com/office/powerpoint/2010/main" val="29383279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الأجوبة للسرفاي</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212" y="3523023"/>
            <a:ext cx="4134732" cy="2587491"/>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944" y="2155388"/>
            <a:ext cx="3715268" cy="1000265"/>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585" y="3371221"/>
            <a:ext cx="3814044" cy="2891094"/>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387865"/>
            <a:ext cx="4706007" cy="609685"/>
          </a:xfrm>
          <a:prstGeom prst="rect">
            <a:avLst/>
          </a:prstGeom>
        </p:spPr>
      </p:pic>
    </p:spTree>
    <p:extLst>
      <p:ext uri="{BB962C8B-B14F-4D97-AF65-F5344CB8AC3E}">
        <p14:creationId xmlns:p14="http://schemas.microsoft.com/office/powerpoint/2010/main" val="17334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JO" dirty="0" smtClean="0"/>
              <a:t>المراجع</a:t>
            </a:r>
            <a:endParaRPr lang="en-US" dirty="0"/>
          </a:p>
        </p:txBody>
      </p:sp>
      <p:sp>
        <p:nvSpPr>
          <p:cNvPr id="3" name="Content Placeholder 2"/>
          <p:cNvSpPr>
            <a:spLocks noGrp="1"/>
          </p:cNvSpPr>
          <p:nvPr>
            <p:ph idx="1"/>
          </p:nvPr>
        </p:nvSpPr>
        <p:spPr/>
        <p:txBody>
          <a:bodyPr/>
          <a:lstStyle/>
          <a:p>
            <a:pPr algn="ctr"/>
            <a:r>
              <a:rPr lang="en-US" dirty="0" smtClean="0"/>
              <a:t>Ar.wikipedia.org</a:t>
            </a:r>
          </a:p>
          <a:p>
            <a:pPr algn="ctr"/>
            <a:r>
              <a:rPr lang="en-US" dirty="0" smtClean="0"/>
              <a:t>Marefa.org</a:t>
            </a:r>
          </a:p>
          <a:p>
            <a:pPr algn="ctr"/>
            <a:endParaRPr lang="en-US" dirty="0"/>
          </a:p>
          <a:p>
            <a:pPr marL="0" indent="0" algn="ctr">
              <a:buNone/>
            </a:pPr>
            <a:r>
              <a:rPr lang="ar-JO" sz="4800" dirty="0" smtClean="0"/>
              <a:t>النَهاية</a:t>
            </a:r>
            <a:endParaRPr lang="en-US" sz="4800" dirty="0" smtClean="0"/>
          </a:p>
          <a:p>
            <a:pPr algn="ctr"/>
            <a:endParaRPr lang="en-US" dirty="0"/>
          </a:p>
          <a:p>
            <a:pPr marL="0" indent="0" algn="ctr">
              <a:buNone/>
            </a:pPr>
            <a:endParaRPr lang="en-US" dirty="0"/>
          </a:p>
        </p:txBody>
      </p:sp>
    </p:spTree>
    <p:extLst>
      <p:ext uri="{BB962C8B-B14F-4D97-AF65-F5344CB8AC3E}">
        <p14:creationId xmlns:p14="http://schemas.microsoft.com/office/powerpoint/2010/main" val="2915234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014194"/>
            <a:ext cx="10058400" cy="3931920"/>
          </a:xfrm>
        </p:spPr>
        <p:txBody>
          <a:bodyPr/>
          <a:lstStyle/>
          <a:p>
            <a:pPr marL="0" indent="0" algn="r">
              <a:buNone/>
            </a:pPr>
            <a:r>
              <a:rPr lang="ar-JO" dirty="0" smtClean="0"/>
              <a:t>ما هي البيئة؟؟</a:t>
            </a:r>
          </a:p>
          <a:p>
            <a:pPr marL="0" indent="0" algn="r">
              <a:buNone/>
            </a:pPr>
            <a:r>
              <a:rPr lang="ar-JO" dirty="0" smtClean="0"/>
              <a:t>البيئة هي مجموعة العناصر الاصطناعية و الطبيعية التي تحيط بالكائنات الحية ( الانسان،الحيوان و النباتات)</a:t>
            </a:r>
          </a:p>
          <a:p>
            <a:pPr marL="0" indent="0" algn="r">
              <a:buNone/>
            </a:pPr>
            <a:r>
              <a:rPr lang="ar-JO" dirty="0" smtClean="0"/>
              <a:t>و يجب علينا المحافظة على توازن النظام البيئي ،و ان من اكثر العوامل المؤثرة عللى البيئة هو الانسان</a:t>
            </a:r>
          </a:p>
          <a:p>
            <a:pPr marL="0" indent="0" algn="r">
              <a:buNone/>
            </a:pPr>
            <a:r>
              <a:rPr lang="ar-JO" dirty="0" smtClean="0"/>
              <a:t>من ناحية سوء استعمال موارد الارض و ايضا من خلال الثورة الصناعية</a:t>
            </a:r>
          </a:p>
          <a:p>
            <a:pPr marL="0" indent="0" algn="r">
              <a:buNone/>
            </a:pPr>
            <a:r>
              <a:rPr lang="ar-JO" dirty="0" smtClean="0"/>
              <a:t>و هنا سنحاول التطرق الى كيفية المحافظة على البيئة من خلال الحفاظ على مواردها و الاعتناء بها</a:t>
            </a:r>
          </a:p>
          <a:p>
            <a:pPr marL="0" indent="0" algn="r">
              <a:buNone/>
            </a:pPr>
            <a:endParaRPr lang="ar-JO" dirty="0" smtClean="0"/>
          </a:p>
        </p:txBody>
      </p:sp>
      <p:pic>
        <p:nvPicPr>
          <p:cNvPr id="4" name="Picture 3" descr="جمعية حماية &lt;strong&gt;البيئة&lt;/strong&gt; السورية - ويكيبيديا، الموسوعة الحرة"/>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040" y="457294"/>
            <a:ext cx="1399255" cy="13892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Natural &lt;strong&gt;environment&lt;/strong&gt;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071594"/>
            <a:ext cx="3063240" cy="20421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2820848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103120"/>
            <a:ext cx="10058400" cy="3931920"/>
          </a:xfrm>
        </p:spPr>
        <p:txBody>
          <a:bodyPr>
            <a:normAutofit fontScale="92500" lnSpcReduction="10000"/>
          </a:bodyPr>
          <a:lstStyle/>
          <a:p>
            <a:pPr marL="0" indent="0" algn="r">
              <a:buNone/>
            </a:pPr>
            <a:r>
              <a:rPr lang="ar-JO" dirty="0" smtClean="0"/>
              <a:t>من خلال </a:t>
            </a:r>
          </a:p>
          <a:p>
            <a:pPr marL="0" indent="0" algn="r">
              <a:buNone/>
            </a:pPr>
            <a:r>
              <a:rPr lang="ar-JO" dirty="0" smtClean="0"/>
              <a:t>- التربة</a:t>
            </a:r>
          </a:p>
          <a:p>
            <a:pPr marL="0" indent="0" algn="r">
              <a:buNone/>
            </a:pPr>
            <a:r>
              <a:rPr lang="ar-JO" dirty="0" smtClean="0"/>
              <a:t>الانسان و الحيوان يعتمدون بشكل كبير بالغذاء على النباتات و المحاصيل الزراعية</a:t>
            </a:r>
          </a:p>
          <a:p>
            <a:pPr marL="0" indent="0" algn="r">
              <a:buNone/>
            </a:pPr>
            <a:r>
              <a:rPr lang="ar-JO" dirty="0" smtClean="0"/>
              <a:t>و تعتمد </a:t>
            </a:r>
            <a:r>
              <a:rPr lang="ar-JO" dirty="0"/>
              <a:t>الزراعة على صحة </a:t>
            </a:r>
            <a:r>
              <a:rPr lang="ar-JO" dirty="0" smtClean="0"/>
              <a:t>التربة</a:t>
            </a:r>
          </a:p>
          <a:p>
            <a:pPr marL="0" indent="0" algn="r">
              <a:buNone/>
            </a:pPr>
            <a:r>
              <a:rPr lang="ar-JO" dirty="0" smtClean="0"/>
              <a:t>و عليه يجب المحافظة على التربة من التلوث</a:t>
            </a:r>
          </a:p>
          <a:p>
            <a:pPr marL="0" indent="0" algn="r">
              <a:buNone/>
            </a:pPr>
            <a:r>
              <a:rPr lang="ar-JO" dirty="0" smtClean="0"/>
              <a:t>و تلوث التربة يعني دخول مواد غريبة الذي يؤدي الى التغير في تركيب التربة </a:t>
            </a:r>
          </a:p>
          <a:p>
            <a:pPr marL="0" indent="0" algn="r">
              <a:buNone/>
            </a:pPr>
            <a:r>
              <a:rPr lang="ar-JO" dirty="0" smtClean="0"/>
              <a:t>و المقصود بالمواد الغريبة مثل المبيدات, اسمدة كيميائية, امطار حمضية, نفايات</a:t>
            </a:r>
          </a:p>
          <a:p>
            <a:pPr marL="0" indent="0" algn="r">
              <a:buNone/>
            </a:pPr>
            <a:endParaRPr lang="ar-JO" dirty="0" smtClean="0"/>
          </a:p>
          <a:p>
            <a:pPr marL="0" indent="0" algn="r">
              <a:buNone/>
            </a:pPr>
            <a:r>
              <a:rPr lang="ar-JO" dirty="0" smtClean="0"/>
              <a:t>و من طرق المحافظة على التربة</a:t>
            </a:r>
          </a:p>
          <a:p>
            <a:pPr marL="0" indent="0" algn="r">
              <a:buNone/>
            </a:pPr>
            <a:r>
              <a:rPr lang="ar-JO" dirty="0" smtClean="0"/>
              <a:t>استخدام السماد العضوي بدل من الكيميائي</a:t>
            </a:r>
          </a:p>
          <a:p>
            <a:pPr marL="0" indent="0" algn="r">
              <a:buNone/>
            </a:pPr>
            <a:r>
              <a:rPr lang="ar-JO" dirty="0" smtClean="0"/>
              <a:t>عدم القاء النفايات و مخلفات المصانع</a:t>
            </a:r>
          </a:p>
          <a:p>
            <a:pPr marL="0" indent="0" algn="r">
              <a:buNone/>
            </a:pPr>
            <a:endParaRPr lang="ar-JO" dirty="0" smtClean="0"/>
          </a:p>
          <a:p>
            <a:pPr marL="0" indent="0" algn="r">
              <a:buNone/>
            </a:pPr>
            <a:endParaRPr lang="en-US" dirty="0"/>
          </a:p>
        </p:txBody>
      </p:sp>
      <p:pic>
        <p:nvPicPr>
          <p:cNvPr id="6" name="Picture 5" descr="Soil &lt;strong&gt;pollution&lt;/strong&gt; at the Brukunga - CSIRO Science Image - CSIRO Science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25" y="4069080"/>
            <a:ext cx="3744462" cy="24285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lt;strong&gt;Pollution&lt;/strong&gt; | UNIT: THE EARTH I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04" y="736628"/>
            <a:ext cx="3538903" cy="23494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8401713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r">
              <a:buNone/>
            </a:pPr>
            <a:r>
              <a:rPr lang="ar-JO" dirty="0" smtClean="0"/>
              <a:t>- الماء</a:t>
            </a:r>
          </a:p>
          <a:p>
            <a:pPr marL="0" indent="0" algn="r">
              <a:buNone/>
            </a:pPr>
            <a:r>
              <a:rPr lang="ar-JO" dirty="0" smtClean="0"/>
              <a:t>تلوث الماء له تاثير كبير في </a:t>
            </a:r>
            <a:r>
              <a:rPr lang="ar-JO" dirty="0"/>
              <a:t>ح</a:t>
            </a:r>
            <a:r>
              <a:rPr lang="ar-JO" dirty="0" smtClean="0"/>
              <a:t>ياة الانسان و الحيوان و النباتات</a:t>
            </a:r>
          </a:p>
          <a:p>
            <a:pPr marL="0" indent="0" algn="r">
              <a:buNone/>
            </a:pPr>
            <a:r>
              <a:rPr lang="ar-JO" dirty="0" smtClean="0"/>
              <a:t>و ينتج التلوث المائي من خلال</a:t>
            </a:r>
          </a:p>
          <a:p>
            <a:pPr marL="0" indent="0" algn="r">
              <a:buNone/>
            </a:pPr>
            <a:r>
              <a:rPr lang="ar-JO" dirty="0" smtClean="0"/>
              <a:t>القاء النفاثيات و المخلفات الصناعية في البحار و الانهار</a:t>
            </a:r>
          </a:p>
          <a:p>
            <a:pPr marL="0" indent="0" algn="r">
              <a:buNone/>
            </a:pPr>
            <a:r>
              <a:rPr lang="ar-JO" dirty="0" smtClean="0"/>
              <a:t>و من خلال القاء مياه الصرف الصحي</a:t>
            </a:r>
          </a:p>
          <a:p>
            <a:pPr marL="0" indent="0" algn="r">
              <a:buNone/>
            </a:pPr>
            <a:r>
              <a:rPr lang="ar-JO" dirty="0" smtClean="0"/>
              <a:t>و من الطرق للحفاظ على نظافة المياه</a:t>
            </a:r>
          </a:p>
          <a:p>
            <a:pPr marL="0" indent="0" algn="r">
              <a:buNone/>
            </a:pPr>
            <a:r>
              <a:rPr lang="ar-JO" dirty="0" smtClean="0"/>
              <a:t>معالجة مياه الصرف الصحي </a:t>
            </a:r>
          </a:p>
          <a:p>
            <a:pPr marL="0" indent="0" algn="r">
              <a:buNone/>
            </a:pPr>
            <a:r>
              <a:rPr lang="ar-JO" dirty="0" smtClean="0"/>
              <a:t>اعادة التدوير بعض نفايات المصانع</a:t>
            </a:r>
            <a:endParaRPr lang="en-US" dirty="0"/>
          </a:p>
        </p:txBody>
      </p:sp>
      <p:pic>
        <p:nvPicPr>
          <p:cNvPr id="5" name="Picture 4" descr="GM-free Scotland: Toxic regul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46" y="858148"/>
            <a:ext cx="4003639" cy="2694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4940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r">
              <a:buNone/>
            </a:pPr>
            <a:r>
              <a:rPr lang="ar-JO" dirty="0" smtClean="0"/>
              <a:t>- الهواء</a:t>
            </a:r>
          </a:p>
          <a:p>
            <a:pPr marL="0" indent="0" algn="r">
              <a:buNone/>
            </a:pPr>
            <a:r>
              <a:rPr lang="ar-JO" dirty="0" smtClean="0"/>
              <a:t>تلوث الهواء هو احتفاظ الهواء على مواد تعتبر مضرة لصحة الانسان و الكائنات الحية و تسبب ايضا اضرارا للمناخ</a:t>
            </a:r>
          </a:p>
          <a:p>
            <a:pPr marL="0" indent="0" algn="r">
              <a:buNone/>
            </a:pPr>
            <a:r>
              <a:rPr lang="ar-JO" dirty="0" smtClean="0"/>
              <a:t>و من ضمن هذه المواد ( الامونيا و اول اكسيد الكربون و غيرها)</a:t>
            </a:r>
          </a:p>
          <a:p>
            <a:pPr marL="0" indent="0" algn="r">
              <a:buNone/>
            </a:pPr>
            <a:r>
              <a:rPr lang="ar-JO" dirty="0" smtClean="0"/>
              <a:t>و يمكن ان يسبب تلوث الهواء الى الاصابة بالامراض مثل الربو و الحساسية</a:t>
            </a:r>
          </a:p>
          <a:p>
            <a:pPr marL="0" indent="0" algn="r">
              <a:buNone/>
            </a:pPr>
            <a:r>
              <a:rPr lang="ar-JO" dirty="0" smtClean="0"/>
              <a:t>و من اسباب تلوث الهواء</a:t>
            </a:r>
          </a:p>
          <a:p>
            <a:pPr marL="0" indent="0" algn="r">
              <a:buNone/>
            </a:pPr>
            <a:r>
              <a:rPr lang="ar-JO" dirty="0" smtClean="0"/>
              <a:t>الدخان الصادر من المصانع و السيارات </a:t>
            </a:r>
          </a:p>
          <a:p>
            <a:pPr marL="0" indent="0" algn="r">
              <a:buNone/>
            </a:pPr>
            <a:r>
              <a:rPr lang="ar-JO" dirty="0" smtClean="0"/>
              <a:t>التدخين</a:t>
            </a:r>
          </a:p>
          <a:p>
            <a:pPr marL="0" indent="0" algn="r">
              <a:buNone/>
            </a:pPr>
            <a:r>
              <a:rPr lang="ar-JO" dirty="0" smtClean="0"/>
              <a:t>و من طرق المحافظة على نظافة الهواء</a:t>
            </a:r>
          </a:p>
          <a:p>
            <a:pPr marL="0" indent="0" algn="r">
              <a:buNone/>
            </a:pPr>
            <a:r>
              <a:rPr lang="ar-JO" dirty="0" smtClean="0"/>
              <a:t>القيام بصيانة السيارات بشكل دائم </a:t>
            </a:r>
          </a:p>
          <a:p>
            <a:pPr marL="0" indent="0" algn="r">
              <a:buNone/>
            </a:pPr>
            <a:r>
              <a:rPr lang="ar-JO" dirty="0" smtClean="0"/>
              <a:t>نشر الوعي للتوقف عن التدخين </a:t>
            </a:r>
            <a:endParaRPr lang="en-US" dirty="0"/>
          </a:p>
        </p:txBody>
      </p:sp>
      <p:pic>
        <p:nvPicPr>
          <p:cNvPr id="4" name="Picture 3" descr="&lt;strong&gt;Air pollution&lt;/strong&gt; — European Environment Agenc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356779"/>
            <a:ext cx="3661954" cy="20598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lt;strong&gt;Smoking&lt;/strong&gt; - Wikitrav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796835" y="4733108"/>
            <a:ext cx="6191794" cy="1547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78874296"/>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smtClean="0"/>
              <a:t>الحيوانات و تاثير التلوث البيئي عليها</a:t>
            </a:r>
            <a:endParaRPr lang="en-US" dirty="0"/>
          </a:p>
        </p:txBody>
      </p:sp>
      <p:pic>
        <p:nvPicPr>
          <p:cNvPr id="13" name="Picture 12" descr="Free Images : nature, white, &lt;strong&gt;animal&lt;/strong&gt;, love, &lt;strong&gt;pet&lt;/strong&gt;, &lt;strong&gt;cat&lt;/strong&gt;, black, &lt;strong&gt;cats&lt;/strong&gt;, nos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116" y="3042968"/>
            <a:ext cx="1618895" cy="2429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Pileated &lt;strong&gt;Woodpecker&lt;/strong&gt; Free Stock Photo - Public Domain Pict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258" y="1976635"/>
            <a:ext cx="2874193" cy="19161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descr="&lt;strong&gt;Panda&lt;/strong&gt; Bear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980" y="3952843"/>
            <a:ext cx="2078401" cy="19681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descr="&lt;strong&gt;Whale&lt;/strong&gt; Free Stock Photo - Public Domain Pictur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184" y="2051621"/>
            <a:ext cx="2974041" cy="19826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descr="Greater flamingo - Wikipedi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3047" y="3515571"/>
            <a:ext cx="2245659" cy="24054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24336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smtClean="0"/>
              <a:t> </a:t>
            </a:r>
            <a:r>
              <a:rPr lang="ar-JO" dirty="0" smtClean="0">
                <a:solidFill>
                  <a:schemeClr val="tx2"/>
                </a:solidFill>
              </a:rPr>
              <a:t>تأثير البيئة على الحيوانات؟</a:t>
            </a:r>
            <a:endParaRPr lang="en-US" dirty="0">
              <a:solidFill>
                <a:schemeClr val="tx2"/>
              </a:solidFill>
            </a:endParaRPr>
          </a:p>
        </p:txBody>
      </p:sp>
      <p:sp>
        <p:nvSpPr>
          <p:cNvPr id="9" name="Content Placeholder 8"/>
          <p:cNvSpPr>
            <a:spLocks noGrp="1"/>
          </p:cNvSpPr>
          <p:nvPr>
            <p:ph idx="1"/>
          </p:nvPr>
        </p:nvSpPr>
        <p:spPr>
          <a:xfrm>
            <a:off x="1066800" y="2103120"/>
            <a:ext cx="10058400" cy="4140926"/>
          </a:xfrm>
        </p:spPr>
        <p:txBody>
          <a:bodyPr>
            <a:noAutofit/>
          </a:bodyPr>
          <a:lstStyle/>
          <a:p>
            <a:pPr marL="0" indent="0">
              <a:buNone/>
            </a:pPr>
            <a:r>
              <a:rPr lang="ar-JO" sz="2000" b="1" dirty="0" smtClean="0">
                <a:solidFill>
                  <a:schemeClr val="tx2"/>
                </a:solidFill>
              </a:rPr>
              <a:t>يعتبر التلوث البيئي من أهم المشاكل التي تواجه الكائنات الحية، حيث يؤثر سلبًا على الحيوانات والنباتات والإنسان. وتؤذي الملوثات المختلفة إلى تغير في خصائص البيئة الطبيعية، مما يؤذي إلى تغير في نمط حياة الحيوانات والنباتات.وفيما يلي بعض التأثيرات السلبية للتلوث البيئي على الحيوانات:</a:t>
            </a:r>
          </a:p>
          <a:p>
            <a:pPr marL="0" indent="0">
              <a:buNone/>
            </a:pPr>
            <a:r>
              <a:rPr lang="ar-JO" sz="2000" b="1" dirty="0" smtClean="0">
                <a:solidFill>
                  <a:schemeClr val="tx2"/>
                </a:solidFill>
              </a:rPr>
              <a:t>التلوث الهوائي: يؤدي التلوث الهوائي إلى تدهور جودة الهواء، مما يؤدي إلى ظهور أمراض التنفس لدى الحيوانات،مثل الربو والتهاب الشعب الهوائية. كما يؤدي إلى تدهور صحة الحيوانات وضعف جهاز المناعة لديها</a:t>
            </a:r>
          </a:p>
          <a:p>
            <a:pPr marL="0" indent="0">
              <a:buNone/>
            </a:pPr>
            <a:r>
              <a:rPr lang="ar-JO" sz="2000" b="1" dirty="0" smtClean="0">
                <a:solidFill>
                  <a:schemeClr val="tx2"/>
                </a:solidFill>
              </a:rPr>
              <a:t>التلوث المائي: يؤدي التلوث المائي إلى تدهور جودة الماء، مما يؤدي إلى تأثير سلبي على صحة الحيوانات المائية، مثل الأسماك والقشريات. كما يؤدي إلى تدهور بيئة الماء وتدمير المصادر المائية، مما يؤدي إلى نقص في مصادر غذاء هذه الحيوانات</a:t>
            </a:r>
          </a:p>
          <a:p>
            <a:pPr marL="0" indent="0">
              <a:buNone/>
            </a:pPr>
            <a:r>
              <a:rPr lang="ar-JO" sz="2000" b="1" dirty="0" smtClean="0">
                <a:solidFill>
                  <a:schemeClr val="tx2"/>
                </a:solidFill>
              </a:rPr>
              <a:t>التلوث التربي: يؤدي التلوث التربي إلى تدهور جودة التربة، مما يؤدي إلى تأثير سلبي على صحة الحيوانات التي تعتمد على هذه التربة للعيش والتغذية</a:t>
            </a:r>
            <a:endParaRPr lang="en-US" sz="2000" b="1" dirty="0">
              <a:solidFill>
                <a:schemeClr val="tx2"/>
              </a:solidFill>
            </a:endParaRPr>
          </a:p>
        </p:txBody>
      </p:sp>
      <p:pic>
        <p:nvPicPr>
          <p:cNvPr id="12" name="Picture 11" descr="Free stock photo of &lt;strong&gt;animals&lt;/strong&gt;, chicks, close t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776" y="255495"/>
            <a:ext cx="2484202" cy="16536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668443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smtClean="0">
                <a:solidFill>
                  <a:schemeClr val="tx2"/>
                </a:solidFill>
              </a:rPr>
              <a:t>تأثير البيئة </a:t>
            </a:r>
            <a:r>
              <a:rPr lang="ar-JO" dirty="0">
                <a:solidFill>
                  <a:schemeClr val="tx2"/>
                </a:solidFill>
              </a:rPr>
              <a:t>على </a:t>
            </a:r>
            <a:r>
              <a:rPr lang="ar-JO" dirty="0" smtClean="0">
                <a:solidFill>
                  <a:schemeClr val="tx2"/>
                </a:solidFill>
              </a:rPr>
              <a:t>الحيوانات؟</a:t>
            </a:r>
            <a:endParaRPr lang="en-US" dirty="0">
              <a:solidFill>
                <a:schemeClr val="tx2"/>
              </a:solidFill>
            </a:endParaRPr>
          </a:p>
        </p:txBody>
      </p:sp>
      <p:sp>
        <p:nvSpPr>
          <p:cNvPr id="3" name="Content Placeholder 2"/>
          <p:cNvSpPr>
            <a:spLocks noGrp="1"/>
          </p:cNvSpPr>
          <p:nvPr>
            <p:ph idx="1"/>
          </p:nvPr>
        </p:nvSpPr>
        <p:spPr/>
        <p:txBody>
          <a:bodyPr>
            <a:normAutofit/>
          </a:bodyPr>
          <a:lstStyle/>
          <a:p>
            <a:pPr marL="0" indent="0">
              <a:buNone/>
            </a:pPr>
            <a:r>
              <a:rPr lang="ar-JO" b="1" dirty="0" smtClean="0">
                <a:solidFill>
                  <a:schemeClr val="tx2"/>
                </a:solidFill>
              </a:rPr>
              <a:t>كما </a:t>
            </a:r>
            <a:r>
              <a:rPr lang="ar-JO" b="1" dirty="0">
                <a:solidFill>
                  <a:schemeClr val="tx2"/>
                </a:solidFill>
              </a:rPr>
              <a:t>يؤدي إلى انتقال الملوثات من التربة إلى نظام غذاء هذه الحيوانات، مما يؤدي إلى تأثير سلبي على </a:t>
            </a:r>
            <a:r>
              <a:rPr lang="ar-JO" b="1" dirty="0" smtClean="0">
                <a:solidFill>
                  <a:schemeClr val="tx2"/>
                </a:solidFill>
              </a:rPr>
              <a:t>صحتها</a:t>
            </a:r>
          </a:p>
          <a:p>
            <a:pPr marL="0" indent="0">
              <a:buNone/>
            </a:pPr>
            <a:r>
              <a:rPr lang="ar-JO" b="1" dirty="0" smtClean="0">
                <a:solidFill>
                  <a:schemeClr val="tx2"/>
                </a:solidFill>
              </a:rPr>
              <a:t>التغير </a:t>
            </a:r>
            <a:r>
              <a:rPr lang="ar-JO" b="1" dirty="0">
                <a:solidFill>
                  <a:schemeClr val="tx2"/>
                </a:solidFill>
              </a:rPr>
              <a:t>المناخي: يؤدي التغير المناخي إلى تغير في درجات الحرارة والأنماط المناخية، مما يؤدي إلى تأثير سلبي على بعض أنواع الحيوانات، خصوصًا تلك التي تعتمد على بعض المصادر للطعام والشراب. كما يؤدي إلى انقراض بعض أنواع الحيوانات بسبب فقدان بعض المصادر الطبيعية لهذه الحيوانات</a:t>
            </a:r>
            <a:r>
              <a:rPr lang="ar-JO" b="1" dirty="0" smtClean="0">
                <a:solidFill>
                  <a:schemeClr val="tx2"/>
                </a:solidFill>
              </a:rPr>
              <a:t>. </a:t>
            </a:r>
          </a:p>
          <a:p>
            <a:pPr marL="0" indent="0">
              <a:buNone/>
            </a:pPr>
            <a:r>
              <a:rPr lang="ar-JO" b="1" dirty="0" smtClean="0">
                <a:solidFill>
                  <a:schemeClr val="tx2"/>
                </a:solidFill>
              </a:rPr>
              <a:t>فقدان </a:t>
            </a:r>
            <a:r>
              <a:rPr lang="ar-JO" b="1" dirty="0">
                <a:solidFill>
                  <a:schemeClr val="tx2"/>
                </a:solidFill>
              </a:rPr>
              <a:t>التنوع الحيواني: يؤدي التلوث البيئي إلى فقدان التنوع الحيواني، حيث يتأثر نظام غذاء بعض أنواع الحيوانات بسبب فقدان بعض المصادر للطعام والشراب. كما يؤدي إلى انقراض بعض أنواع الحيوانات بسبب فقدان بعض المص ادر الطبيعية لهذه الحيوانات، مما يؤدي إلى تأثير سلبي على النظام البيئي بشكل عام</a:t>
            </a:r>
            <a:r>
              <a:rPr lang="ar-JO" b="1" dirty="0" smtClean="0">
                <a:solidFill>
                  <a:schemeClr val="tx2"/>
                </a:solidFill>
              </a:rPr>
              <a:t>. وبالتالي</a:t>
            </a:r>
            <a:r>
              <a:rPr lang="ar-JO" b="1" dirty="0">
                <a:solidFill>
                  <a:schemeClr val="tx2"/>
                </a:solidFill>
              </a:rPr>
              <a:t>، يمكن القول إن التلوث البيئي يؤثر سلبًا على الحيوانات وصحتها، ويؤدي إلى تدهور بيئتها الطبيعية وفقدان بعض المصادر الطبيعية للطعام والشراب. ولذلك، يجب علينا اتخاذ خطوات للحد من التلوث البيئي وحماية البيئة لصالح جميع الكائنات الحية على كوكب الأرض</a:t>
            </a:r>
            <a:endParaRPr lang="en-US" dirty="0">
              <a:solidFill>
                <a:schemeClr val="tx2"/>
              </a:solidFill>
            </a:endParaRPr>
          </a:p>
        </p:txBody>
      </p:sp>
      <p:pic>
        <p:nvPicPr>
          <p:cNvPr id="4" name="Picture 3" descr="&lt;strong&gt;Animals&lt;/strong&gt; Free Stock Photo - Public Domain Pict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637" y="412153"/>
            <a:ext cx="1978510" cy="1483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The Habitat Advocate » Blog Archive » Australian Koalas threatened b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62" y="5459771"/>
            <a:ext cx="1628773" cy="1150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2974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1589" y="574764"/>
            <a:ext cx="3666308" cy="5388055"/>
          </a:xfrm>
          <a:prstGeom prst="rect">
            <a:avLst/>
          </a:prstGeom>
        </p:spPr>
      </p:pic>
    </p:spTree>
    <p:extLst>
      <p:ext uri="{BB962C8B-B14F-4D97-AF65-F5344CB8AC3E}">
        <p14:creationId xmlns:p14="http://schemas.microsoft.com/office/powerpoint/2010/main" val="25197880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3059</TotalTime>
  <Words>480</Words>
  <Application>Microsoft Office PowerPoint</Application>
  <PresentationFormat>Widescreen</PresentationFormat>
  <Paragraphs>55</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Century Gothic</vt:lpstr>
      <vt:lpstr>Garamond</vt:lpstr>
      <vt:lpstr>Tahoma</vt:lpstr>
      <vt:lpstr>Savon</vt:lpstr>
      <vt:lpstr>البيئة</vt:lpstr>
      <vt:lpstr>PowerPoint Presentation</vt:lpstr>
      <vt:lpstr>PowerPoint Presentation</vt:lpstr>
      <vt:lpstr>PowerPoint Presentation</vt:lpstr>
      <vt:lpstr>PowerPoint Presentation</vt:lpstr>
      <vt:lpstr>الحيوانات و تاثير التلوث البيئي عليها</vt:lpstr>
      <vt:lpstr> تأثير البيئة على الحيوانات؟</vt:lpstr>
      <vt:lpstr>تأثير البيئة على الحيوانات؟</vt:lpstr>
      <vt:lpstr>PowerPoint Presentation</vt:lpstr>
      <vt:lpstr>PowerPoint Presentation</vt:lpstr>
      <vt:lpstr>نتيجة البحث</vt:lpstr>
      <vt:lpstr>الأجوبة للسرفاي</vt:lpstr>
      <vt:lpstr>المراجع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البيئة</dc:title>
  <dc:creator>Natalie</dc:creator>
  <cp:lastModifiedBy>Natalie</cp:lastModifiedBy>
  <cp:revision>59</cp:revision>
  <dcterms:created xsi:type="dcterms:W3CDTF">2023-05-14T12:37:41Z</dcterms:created>
  <dcterms:modified xsi:type="dcterms:W3CDTF">2023-05-19T17:58:11Z</dcterms:modified>
</cp:coreProperties>
</file>