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notesMasterIdLst>
    <p:notesMasterId r:id="rId12"/>
  </p:notesMasterIdLst>
  <p:sldIdLst>
    <p:sldId id="256" r:id="rId2"/>
    <p:sldId id="257" r:id="rId3"/>
    <p:sldId id="260" r:id="rId4"/>
    <p:sldId id="261" r:id="rId5"/>
    <p:sldId id="258" r:id="rId6"/>
    <p:sldId id="259" r:id="rId7"/>
    <p:sldId id="262" r:id="rId8"/>
    <p:sldId id="263" r:id="rId9"/>
    <p:sldId id="264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5" autoAdjust="0"/>
    <p:restoredTop sz="94660"/>
  </p:normalViewPr>
  <p:slideViewPr>
    <p:cSldViewPr snapToGrid="0">
      <p:cViewPr varScale="1">
        <p:scale>
          <a:sx n="73" d="100"/>
          <a:sy n="73" d="100"/>
        </p:scale>
        <p:origin x="-58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awan\Desktop\Tayseer%20work_N.O.S\6th%20Grade\Arabic\Second%20Semester\Third%20Arabic%20Assessment\Environmental%20Awareness%20%20(Responses)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awan\Desktop\Tayseer%20work_N.O.S\6th%20Grade\Arabic\Second%20Semester\Third%20Arabic%20Assessment\Environmental%20Awareness%20%20(Responses)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awan\Desktop\Tayseer%20work_N.O.S\6th%20Grade\Arabic\Second%20Semester\Third%20Arabic%20Assessment\Environmental%20Awareness%20%20(Responses)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awan\Desktop\Tayseer%20work_N.O.S\6th%20Grade\Arabic\Second%20Semester\Third%20Arabic%20Assessment\Environmental%20Awareness%20%20(Responses)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awan\Desktop\Tayseer%20work_N.O.S\6th%20Grade\Arabic\Second%20Semester\Third%20Arabic%20Assessment\Environmental%20Awareness%20%20(Responses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Gender</a:t>
            </a:r>
          </a:p>
        </c:rich>
      </c:tx>
      <c:layout/>
    </c:title>
    <c:plotArea>
      <c:layout/>
      <c:pieChart>
        <c:varyColors val="1"/>
        <c:ser>
          <c:idx val="0"/>
          <c:order val="0"/>
          <c:dLbls>
            <c:showPercent val="1"/>
            <c:showLeaderLines val="1"/>
          </c:dLbls>
          <c:cat>
            <c:strRef>
              <c:f>Sheet1!$C$5:$C$6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Sheet1!$D$5:$D$6</c:f>
              <c:numCache>
                <c:formatCode>General</c:formatCode>
                <c:ptCount val="2"/>
                <c:pt idx="0">
                  <c:v>11</c:v>
                </c:pt>
                <c:pt idx="1">
                  <c:v>19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t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Age</a:t>
            </a:r>
          </a:p>
        </c:rich>
      </c:tx>
      <c:layout/>
    </c:title>
    <c:plotArea>
      <c:layout/>
      <c:pieChart>
        <c:varyColors val="1"/>
        <c:ser>
          <c:idx val="0"/>
          <c:order val="0"/>
          <c:dLbls>
            <c:showPercent val="1"/>
            <c:showLeaderLines val="1"/>
          </c:dLbls>
          <c:cat>
            <c:strRef>
              <c:f>Sheet2!$C$5:$C$7</c:f>
              <c:strCache>
                <c:ptCount val="3"/>
                <c:pt idx="0">
                  <c:v>above 45</c:v>
                </c:pt>
                <c:pt idx="1">
                  <c:v>below 20</c:v>
                </c:pt>
                <c:pt idx="2">
                  <c:v>between 20-45</c:v>
                </c:pt>
              </c:strCache>
            </c:strRef>
          </c:cat>
          <c:val>
            <c:numRef>
              <c:f>Sheet2!$D$5:$D$7</c:f>
              <c:numCache>
                <c:formatCode>General</c:formatCode>
                <c:ptCount val="3"/>
                <c:pt idx="0">
                  <c:v>5</c:v>
                </c:pt>
                <c:pt idx="1">
                  <c:v>5</c:v>
                </c:pt>
                <c:pt idx="2">
                  <c:v>20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t"/>
      <c:layout/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 sz="1200"/>
              <a:t>How frequently do you recycle products in your home?</a:t>
            </a:r>
          </a:p>
        </c:rich>
      </c:tx>
      <c:layout/>
    </c:title>
    <c:plotArea>
      <c:layout/>
      <c:pieChart>
        <c:varyColors val="1"/>
        <c:ser>
          <c:idx val="0"/>
          <c:order val="0"/>
          <c:dLbls>
            <c:showPercent val="1"/>
            <c:showLeaderLines val="1"/>
          </c:dLbls>
          <c:cat>
            <c:strRef>
              <c:f>Sheet6!$B$4:$B$6</c:f>
              <c:strCache>
                <c:ptCount val="3"/>
                <c:pt idx="0">
                  <c:v>Sometimes</c:v>
                </c:pt>
                <c:pt idx="1">
                  <c:v>Never</c:v>
                </c:pt>
                <c:pt idx="2">
                  <c:v>Always</c:v>
                </c:pt>
              </c:strCache>
            </c:strRef>
          </c:cat>
          <c:val>
            <c:numRef>
              <c:f>Sheet6!$C$4:$C$6</c:f>
              <c:numCache>
                <c:formatCode>General</c:formatCode>
                <c:ptCount val="3"/>
                <c:pt idx="0">
                  <c:v>18</c:v>
                </c:pt>
                <c:pt idx="1">
                  <c:v>8</c:v>
                </c:pt>
                <c:pt idx="2">
                  <c:v>4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t"/>
      <c:layout/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 sz="1200"/>
              <a:t>Which kind of transportation do you often use for nearby places?</a:t>
            </a:r>
          </a:p>
        </c:rich>
      </c:tx>
      <c:layout/>
    </c:title>
    <c:plotArea>
      <c:layout/>
      <c:pieChart>
        <c:varyColors val="1"/>
        <c:ser>
          <c:idx val="0"/>
          <c:order val="0"/>
          <c:dLbls>
            <c:showPercent val="1"/>
            <c:showLeaderLines val="1"/>
          </c:dLbls>
          <c:cat>
            <c:strRef>
              <c:f>Sheet4!$C$5:$C$6</c:f>
              <c:strCache>
                <c:ptCount val="2"/>
                <c:pt idx="0">
                  <c:v>on foot</c:v>
                </c:pt>
                <c:pt idx="1">
                  <c:v>car</c:v>
                </c:pt>
              </c:strCache>
            </c:strRef>
          </c:cat>
          <c:val>
            <c:numRef>
              <c:f>Sheet4!$D$5:$D$6</c:f>
              <c:numCache>
                <c:formatCode>General</c:formatCode>
                <c:ptCount val="2"/>
                <c:pt idx="0">
                  <c:v>12</c:v>
                </c:pt>
                <c:pt idx="1">
                  <c:v>18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t"/>
      <c:layout/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 sz="1200"/>
              <a:t>Are you aware of the health implications that resulting from air or water pollution?</a:t>
            </a:r>
          </a:p>
        </c:rich>
      </c:tx>
      <c:layout/>
    </c:title>
    <c:plotArea>
      <c:layout/>
      <c:pieChart>
        <c:varyColors val="1"/>
        <c:ser>
          <c:idx val="0"/>
          <c:order val="0"/>
          <c:dLbls>
            <c:showPercent val="1"/>
            <c:showLeaderLines val="1"/>
          </c:dLbls>
          <c:cat>
            <c:strRef>
              <c:f>Sheet5!$C$6:$C$7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Sheet5!$D$6:$D$7</c:f>
              <c:numCache>
                <c:formatCode>General</c:formatCode>
                <c:ptCount val="2"/>
                <c:pt idx="0">
                  <c:v>26</c:v>
                </c:pt>
                <c:pt idx="1">
                  <c:v>4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t"/>
      <c:layout/>
    </c:legend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B1A883-299F-4D78-8598-353E80D7D8C0}" type="datetimeFigureOut">
              <a:rPr lang="en-US" smtClean="0"/>
              <a:pPr/>
              <a:t>5/19/2023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E7744F-B8B8-4227-9640-41A5C24FA8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236510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69057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91682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845028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763292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15967184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150199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240825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85413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19477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27976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84373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5/19/2023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13720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5/19/2023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836487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5/19/2023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57805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37810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11927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5/19/2023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55096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3903" y="2150491"/>
            <a:ext cx="5895975" cy="35433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13953" y="201726"/>
            <a:ext cx="7007353" cy="1665033"/>
          </a:xfrm>
        </p:spPr>
        <p:txBody>
          <a:bodyPr/>
          <a:lstStyle/>
          <a:p>
            <a:pPr algn="ctr"/>
            <a:r>
              <a:rPr lang="ar-JO" dirty="0"/>
              <a:t>مشروع المحافظة على البيئة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596743" y="2521131"/>
            <a:ext cx="306977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sz="3200" dirty="0" smtClean="0">
                <a:latin typeface="Arial Rounded MT Bold" pitchFamily="34" charset="0"/>
              </a:rPr>
              <a:t>إعداد </a:t>
            </a:r>
            <a:r>
              <a:rPr lang="ar-JO" sz="3200" dirty="0" smtClean="0">
                <a:latin typeface="Arial Rounded MT Bold" pitchFamily="34" charset="0"/>
              </a:rPr>
              <a:t>الطلاب:</a:t>
            </a:r>
          </a:p>
          <a:p>
            <a:pPr algn="r"/>
            <a:endParaRPr lang="ar-JO" sz="3200" dirty="0" smtClean="0">
              <a:latin typeface="Arial Rounded MT Bold" pitchFamily="34" charset="0"/>
            </a:endParaRPr>
          </a:p>
          <a:p>
            <a:pPr algn="r"/>
            <a:r>
              <a:rPr lang="ar-JO" sz="3200" dirty="0" smtClean="0">
                <a:latin typeface="Arial Rounded MT Bold" pitchFamily="34" charset="0"/>
              </a:rPr>
              <a:t>تيسير العودات</a:t>
            </a:r>
          </a:p>
          <a:p>
            <a:pPr algn="r"/>
            <a:r>
              <a:rPr lang="ar-JO" sz="3200" dirty="0" smtClean="0">
                <a:latin typeface="Arial Rounded MT Bold" pitchFamily="34" charset="0"/>
              </a:rPr>
              <a:t>راشد طنوس</a:t>
            </a:r>
          </a:p>
          <a:p>
            <a:pPr algn="r"/>
            <a:r>
              <a:rPr lang="ar-JO" sz="3200" dirty="0" smtClean="0">
                <a:latin typeface="Arial Rounded MT Bold" pitchFamily="34" charset="0"/>
              </a:rPr>
              <a:t>زيد برغوث</a:t>
            </a:r>
            <a:endParaRPr lang="en-US" sz="3200" dirty="0"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493289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20089" y="2373087"/>
            <a:ext cx="8596668" cy="2460170"/>
          </a:xfrm>
        </p:spPr>
        <p:txBody>
          <a:bodyPr>
            <a:normAutofit/>
          </a:bodyPr>
          <a:lstStyle/>
          <a:p>
            <a:r>
              <a:rPr lang="en-US" sz="8000" dirty="0" smtClean="0">
                <a:latin typeface="Algerian" pitchFamily="82" charset="0"/>
              </a:rPr>
              <a:t>Thank You</a:t>
            </a:r>
            <a:endParaRPr lang="en-US" sz="8000" dirty="0">
              <a:latin typeface="Algerian" pitchFamily="8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/>
              <a:t>البيئة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1AB1935-4C8B-1DE1-F05E-22B22085C2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1251" y="1565165"/>
            <a:ext cx="8596668" cy="3880773"/>
          </a:xfrm>
        </p:spPr>
        <p:txBody>
          <a:bodyPr>
            <a:normAutofit fontScale="92500" lnSpcReduction="20000"/>
          </a:bodyPr>
          <a:lstStyle/>
          <a:p>
            <a:pPr marL="0" indent="0" algn="r" rtl="1">
              <a:buNone/>
            </a:pPr>
            <a:r>
              <a:rPr lang="ar-JO" sz="1800" b="1" dirty="0">
                <a:solidFill>
                  <a:schemeClr val="tx1"/>
                </a:solidFill>
              </a:rPr>
              <a:t>ما هي البيئة ؟</a:t>
            </a:r>
          </a:p>
          <a:p>
            <a:pPr marL="0" indent="0" algn="r" rtl="1">
              <a:buNone/>
            </a:pPr>
            <a:r>
              <a:rPr lang="ar-SA" sz="1800" dirty="0">
                <a:solidFill>
                  <a:schemeClr val="tx1"/>
                </a:solidFill>
              </a:rPr>
              <a:t>هي كل ما يُحيط بالإنسان ويشمل ذلك </a:t>
            </a:r>
            <a:r>
              <a:rPr lang="ar-SA" sz="1800" dirty="0">
                <a:solidFill>
                  <a:srgbClr val="A74040"/>
                </a:solidFill>
              </a:rPr>
              <a:t>الهواء، والمياه، والنباتات، والحيوانات</a:t>
            </a:r>
            <a:endParaRPr lang="ar-JO" sz="1800" dirty="0">
              <a:solidFill>
                <a:srgbClr val="A74040"/>
              </a:solidFill>
            </a:endParaRPr>
          </a:p>
          <a:p>
            <a:pPr marL="0" indent="0" algn="r" rtl="1">
              <a:buNone/>
            </a:pPr>
            <a:endParaRPr lang="ar-JO" dirty="0">
              <a:solidFill>
                <a:srgbClr val="A74040"/>
              </a:solidFill>
            </a:endParaRPr>
          </a:p>
          <a:p>
            <a:pPr marL="0" indent="0" algn="r" rtl="1">
              <a:buNone/>
            </a:pPr>
            <a:r>
              <a:rPr lang="ar-JO" b="1" dirty="0">
                <a:solidFill>
                  <a:schemeClr val="tx1"/>
                </a:solidFill>
              </a:rPr>
              <a:t>ما هي الموارد البيئية ؟</a:t>
            </a:r>
          </a:p>
          <a:p>
            <a:pPr algn="r" rtl="1">
              <a:buFont typeface="+mj-lt"/>
              <a:buAutoNum type="arabicPeriod"/>
            </a:pPr>
            <a:r>
              <a:rPr lang="ar-JO" sz="1800" dirty="0">
                <a:solidFill>
                  <a:srgbClr val="A74040"/>
                </a:solidFill>
              </a:rPr>
              <a:t>الموارد البيئية المتجددة </a:t>
            </a:r>
            <a:r>
              <a:rPr lang="ar-JO" sz="1800" dirty="0">
                <a:solidFill>
                  <a:schemeClr val="tx1"/>
                </a:solidFill>
              </a:rPr>
              <a:t>من أمثلتها المصادر النباتية والحيوانية.</a:t>
            </a:r>
            <a:endParaRPr lang="ar-SA" sz="1800" dirty="0">
              <a:solidFill>
                <a:schemeClr val="tx1"/>
              </a:solidFill>
            </a:endParaRPr>
          </a:p>
          <a:p>
            <a:pPr algn="r" rtl="1">
              <a:buFont typeface="+mj-lt"/>
              <a:buAutoNum type="arabicPeriod"/>
            </a:pPr>
            <a:r>
              <a:rPr lang="ar-JO" sz="1800" dirty="0">
                <a:solidFill>
                  <a:srgbClr val="A74040"/>
                </a:solidFill>
              </a:rPr>
              <a:t>الموارد البيئية غير المتجددة</a:t>
            </a:r>
            <a:r>
              <a:rPr lang="ar-JO" sz="1800" dirty="0">
                <a:solidFill>
                  <a:schemeClr val="tx1"/>
                </a:solidFill>
              </a:rPr>
              <a:t> مثل الفحم والنفط والغاز الطبيعي والمعادن</a:t>
            </a:r>
            <a:endParaRPr lang="ar-SA" sz="1800" dirty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r>
              <a:rPr lang="ar-JO" b="1" dirty="0">
                <a:solidFill>
                  <a:schemeClr val="tx1"/>
                </a:solidFill>
              </a:rPr>
              <a:t>ما هي انواع الموارد البيئية ؟</a:t>
            </a:r>
          </a:p>
          <a:p>
            <a:pPr algn="r" rtl="1">
              <a:buFont typeface="+mj-lt"/>
              <a:buAutoNum type="arabicPeriod"/>
            </a:pPr>
            <a:r>
              <a:rPr lang="ar-JO" sz="1800" dirty="0">
                <a:solidFill>
                  <a:srgbClr val="A74040"/>
                </a:solidFill>
              </a:rPr>
              <a:t>الموارد غير الحية:</a:t>
            </a:r>
            <a:r>
              <a:rPr lang="ar-JO" b="1" dirty="0">
                <a:solidFill>
                  <a:srgbClr val="A74040"/>
                </a:solidFill>
              </a:rPr>
              <a:t> </a:t>
            </a:r>
            <a:r>
              <a:rPr lang="ar-JO" sz="1800" dirty="0">
                <a:solidFill>
                  <a:schemeClr val="tx1"/>
                </a:solidFill>
              </a:rPr>
              <a:t>تتضمن الماء والهواء والتربة وطاقة الشمس والمعادن ومصادر الطاقة مثل الفحم والنفط والغاز الطبيعي.</a:t>
            </a:r>
          </a:p>
          <a:p>
            <a:pPr algn="r" rtl="1">
              <a:buFont typeface="+mj-lt"/>
              <a:buAutoNum type="arabicPeriod"/>
            </a:pPr>
            <a:r>
              <a:rPr lang="ar-JO" sz="1800" dirty="0">
                <a:solidFill>
                  <a:srgbClr val="A74040"/>
                </a:solidFill>
              </a:rPr>
              <a:t>مجموعة الموارد الحية: </a:t>
            </a:r>
            <a:r>
              <a:rPr lang="ar-JO" sz="1800" dirty="0">
                <a:solidFill>
                  <a:schemeClr val="tx1"/>
                </a:solidFill>
              </a:rPr>
              <a:t>تتضمن كلاّ ً من النباتات الطبيعية والحيوانات البرية و الأحياء المائية (النباتية والحيوانية) </a:t>
            </a:r>
          </a:p>
          <a:p>
            <a:pPr marL="0" indent="0" algn="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996621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/>
              <a:t>كيف يتسبب الانسان بالأذى للبيئة؟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Font typeface="Wingdings" panose="05000000000000000000" pitchFamily="2" charset="2"/>
              <a:buChar char="ü"/>
            </a:pPr>
            <a:r>
              <a:rPr lang="ar-JO" dirty="0"/>
              <a:t>الصيد الجائر</a:t>
            </a:r>
          </a:p>
          <a:p>
            <a:pPr algn="r" rtl="1">
              <a:buFont typeface="Wingdings" panose="05000000000000000000" pitchFamily="2" charset="2"/>
              <a:buChar char="ü"/>
            </a:pPr>
            <a:r>
              <a:rPr lang="ar-JO" dirty="0"/>
              <a:t>قطع الاشجار</a:t>
            </a:r>
          </a:p>
          <a:p>
            <a:pPr algn="r" rtl="1">
              <a:buFont typeface="Wingdings" panose="05000000000000000000" pitchFamily="2" charset="2"/>
              <a:buChar char="ü"/>
            </a:pPr>
            <a:r>
              <a:rPr lang="ar-JO" dirty="0"/>
              <a:t>اشعال الحرائق بالغابات</a:t>
            </a:r>
          </a:p>
          <a:p>
            <a:pPr algn="r" rtl="1">
              <a:buFont typeface="Wingdings" panose="05000000000000000000" pitchFamily="2" charset="2"/>
              <a:buChar char="ü"/>
            </a:pPr>
            <a:r>
              <a:rPr lang="ar-JO" dirty="0"/>
              <a:t>التلوث نتيجة انشاء المصانع بجانب المدن</a:t>
            </a:r>
          </a:p>
          <a:p>
            <a:pPr algn="r" rtl="1">
              <a:buFont typeface="Wingdings" panose="05000000000000000000" pitchFamily="2" charset="2"/>
              <a:buChar char="ü"/>
            </a:pPr>
            <a:r>
              <a:rPr lang="ar-JO" dirty="0"/>
              <a:t>هدر الموارد</a:t>
            </a:r>
          </a:p>
          <a:p>
            <a:pPr algn="r" rtl="1">
              <a:buFont typeface="Wingdings" panose="05000000000000000000" pitchFamily="2" charset="2"/>
              <a:buChar char="ü"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581" y="4427273"/>
            <a:ext cx="2562730" cy="184427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4812" y="4423701"/>
            <a:ext cx="2187005" cy="18478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1077" y="4423701"/>
            <a:ext cx="2322260" cy="184785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21835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/>
              <a:t>المحافظة على البيئة ؟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Font typeface="Wingdings" panose="05000000000000000000" pitchFamily="2" charset="2"/>
              <a:buChar char="ü"/>
            </a:pPr>
            <a:r>
              <a:rPr lang="ar-JO" dirty="0">
                <a:effectLst/>
              </a:rPr>
              <a:t>الإجراءات التي يتم اتخاذها لحماية كوكبنا والحفاظ على موارده الطبيعية من التلوث</a:t>
            </a:r>
          </a:p>
          <a:p>
            <a:pPr algn="r" rtl="1">
              <a:buFont typeface="Wingdings" panose="05000000000000000000" pitchFamily="2" charset="2"/>
              <a:buChar char="ü"/>
            </a:pPr>
            <a:endParaRPr lang="ar-JO" dirty="0">
              <a:effectLst/>
            </a:endParaRPr>
          </a:p>
          <a:p>
            <a:pPr algn="r" rtl="1">
              <a:buFont typeface="Wingdings" panose="05000000000000000000" pitchFamily="2" charset="2"/>
              <a:buChar char="ü"/>
            </a:pPr>
            <a:r>
              <a:rPr lang="ar-JO" dirty="0">
                <a:effectLst/>
              </a:rPr>
              <a:t>العناية بالموارد وحمايتها بحيث تستمر للأجيال القادمة، فالحفاظ على البيئة هو أمر حيوي لإنقاذ الحيوانات والأشجار لأننا جميعنا نعتمد عليها للبقاء على قيد الحياة، بحيث نضمن بقائنا.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897306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/>
              <a:t>فوائد المحفاظة على البيئة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Font typeface="Wingdings" panose="05000000000000000000" pitchFamily="2" charset="2"/>
              <a:buChar char="ü"/>
            </a:pPr>
            <a:r>
              <a:rPr lang="ar-JO" dirty="0">
                <a:effectLst/>
              </a:rPr>
              <a:t>المحافظة على صحة الإنسان</a:t>
            </a:r>
          </a:p>
          <a:p>
            <a:pPr algn="r" rtl="1">
              <a:buFont typeface="Wingdings" panose="05000000000000000000" pitchFamily="2" charset="2"/>
              <a:buChar char="ü"/>
            </a:pPr>
            <a:r>
              <a:rPr lang="ar-JO" dirty="0">
                <a:effectLst/>
              </a:rPr>
              <a:t>الحد من تغيرات المناخ</a:t>
            </a:r>
          </a:p>
          <a:p>
            <a:pPr algn="r" rtl="1">
              <a:buFont typeface="Wingdings" panose="05000000000000000000" pitchFamily="2" charset="2"/>
              <a:buChar char="ü"/>
            </a:pPr>
            <a:r>
              <a:rPr lang="ar-JO" dirty="0">
                <a:effectLst/>
              </a:rPr>
              <a:t>الحفاظ على الموارد</a:t>
            </a:r>
          </a:p>
          <a:p>
            <a:pPr algn="r" rtl="1">
              <a:buFont typeface="Wingdings" panose="05000000000000000000" pitchFamily="2" charset="2"/>
              <a:buChar char="ü"/>
            </a:pPr>
            <a:r>
              <a:rPr lang="ar-JO" dirty="0">
                <a:effectLst/>
              </a:rPr>
              <a:t>المحافظة على النظام البيئي</a:t>
            </a:r>
          </a:p>
          <a:p>
            <a:pPr algn="r" rtl="1">
              <a:buFont typeface="Wingdings" panose="05000000000000000000" pitchFamily="2" charset="2"/>
              <a:buChar char="ü"/>
            </a:pPr>
            <a:r>
              <a:rPr lang="ar-JO" dirty="0">
                <a:effectLst/>
              </a:rPr>
              <a:t>تحسين جودة الحياة</a:t>
            </a:r>
          </a:p>
          <a:p>
            <a:pPr algn="r" rtl="1">
              <a:buFont typeface="Wingdings" panose="05000000000000000000" pitchFamily="2" charset="2"/>
              <a:buChar char="ü"/>
            </a:pPr>
            <a:r>
              <a:rPr lang="ar-JO" dirty="0">
                <a:effectLst/>
              </a:rPr>
              <a:t>حماية الحيوانات المهددة بالانقراض</a:t>
            </a:r>
          </a:p>
          <a:p>
            <a:pPr algn="r" rtl="1">
              <a:buFont typeface="Wingdings" panose="05000000000000000000" pitchFamily="2" charset="2"/>
              <a:buChar char="ü"/>
            </a:pPr>
            <a:r>
              <a:rPr lang="ar-JO" dirty="0">
                <a:effectLst/>
              </a:rPr>
              <a:t>التقليل من الكوارث الطبيعية</a:t>
            </a:r>
            <a:endParaRPr lang="en-US" dirty="0"/>
          </a:p>
        </p:txBody>
      </p:sp>
      <p:pic>
        <p:nvPicPr>
          <p:cNvPr id="7" name="Picture 6" descr="A picture containing sky, sphere, cloud, painting&#10;&#10;Description automatically generated">
            <a:extLst>
              <a:ext uri="{FF2B5EF4-FFF2-40B4-BE49-F238E27FC236}">
                <a16:creationId xmlns="" xmlns:a16="http://schemas.microsoft.com/office/drawing/2014/main" id="{4E7DE8E5-E8C2-AFB8-4C02-34A7757D64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890" y="2160589"/>
            <a:ext cx="5200650" cy="291433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664846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/>
              <a:t>كيف نحمي البيئة؟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0" y="2160589"/>
            <a:ext cx="3526917" cy="3447047"/>
          </a:xfrm>
        </p:spPr>
        <p:txBody>
          <a:bodyPr>
            <a:normAutofit/>
          </a:bodyPr>
          <a:lstStyle/>
          <a:p>
            <a:pPr algn="r" rtl="1">
              <a:buFont typeface="Wingdings" panose="05000000000000000000" pitchFamily="2" charset="2"/>
              <a:buChar char="ü"/>
            </a:pPr>
            <a:r>
              <a:rPr lang="ar-JO" dirty="0"/>
              <a:t>تقليل حجم النفايات</a:t>
            </a:r>
          </a:p>
          <a:p>
            <a:pPr algn="r" rtl="1">
              <a:buFont typeface="Wingdings" panose="05000000000000000000" pitchFamily="2" charset="2"/>
              <a:buChar char="ü"/>
            </a:pPr>
            <a:r>
              <a:rPr lang="ar-JO" dirty="0"/>
              <a:t>إعادة الاستخدام</a:t>
            </a:r>
          </a:p>
          <a:p>
            <a:pPr algn="r" rtl="1">
              <a:buFont typeface="Wingdings" panose="05000000000000000000" pitchFamily="2" charset="2"/>
              <a:buChar char="ü"/>
            </a:pPr>
            <a:r>
              <a:rPr lang="ar-JO" dirty="0"/>
              <a:t> إعادة التدوير</a:t>
            </a:r>
          </a:p>
          <a:p>
            <a:pPr algn="r" rtl="1">
              <a:buFont typeface="Wingdings" panose="05000000000000000000" pitchFamily="2" charset="2"/>
              <a:buChar char="ü"/>
            </a:pPr>
            <a:r>
              <a:rPr lang="ar-JO" dirty="0"/>
              <a:t>الحفاظ على المياه</a:t>
            </a:r>
          </a:p>
          <a:p>
            <a:pPr algn="r" rtl="1">
              <a:buFont typeface="Wingdings" panose="05000000000000000000" pitchFamily="2" charset="2"/>
              <a:buChar char="ü"/>
            </a:pPr>
            <a:r>
              <a:rPr lang="ar-JO" dirty="0"/>
              <a:t>المشي اكثر</a:t>
            </a:r>
          </a:p>
          <a:p>
            <a:pPr algn="r" rtl="1">
              <a:buFont typeface="Wingdings" panose="05000000000000000000" pitchFamily="2" charset="2"/>
              <a:buChar char="ü"/>
            </a:pPr>
            <a:r>
              <a:rPr lang="ar-JO" dirty="0"/>
              <a:t>زراعة الاشجار</a:t>
            </a:r>
          </a:p>
          <a:p>
            <a:pPr algn="r" rtl="1">
              <a:buFont typeface="Wingdings" panose="05000000000000000000" pitchFamily="2" charset="2"/>
              <a:buChar char="ü"/>
            </a:pPr>
            <a:r>
              <a:rPr lang="ar-JO" dirty="0"/>
              <a:t>استخدام مصادر الطاقة المتجددة</a:t>
            </a:r>
            <a:endParaRPr lang="en-US" dirty="0"/>
          </a:p>
        </p:txBody>
      </p:sp>
      <p:pic>
        <p:nvPicPr>
          <p:cNvPr id="19" name="Picture 18" descr="A hand holding a green land with windmills&#10;&#10;Description automatically generated with low confidence">
            <a:extLst>
              <a:ext uri="{FF2B5EF4-FFF2-40B4-BE49-F238E27FC236}">
                <a16:creationId xmlns="" xmlns:a16="http://schemas.microsoft.com/office/drawing/2014/main" id="{C99C2F74-5927-E7CD-D8FB-7EA7C50416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298" y="2160590"/>
            <a:ext cx="5482891" cy="276701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639313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ar-JO" sz="4000" b="1" u="sng" dirty="0" smtClean="0"/>
              <a:t>نتائج الاستبانه</a:t>
            </a:r>
            <a:endParaRPr lang="en-US" sz="4000" b="1" u="sng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-468765" y="1347788"/>
          <a:ext cx="5403623" cy="55102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/>
          <p:nvPr/>
        </p:nvGraphicFramePr>
        <p:xfrm>
          <a:off x="4136573" y="1349828"/>
          <a:ext cx="7576456" cy="50364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328263" y="914400"/>
            <a:ext cx="14369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b="1" dirty="0" smtClean="0"/>
              <a:t>العمر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849086" y="783771"/>
            <a:ext cx="14761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b="1" dirty="0" smtClean="0"/>
              <a:t>الجنس</a:t>
            </a:r>
            <a:endParaRPr lang="en-US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1059542" y="0"/>
          <a:ext cx="12192001" cy="43397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/>
          <p:nvPr/>
        </p:nvGraphicFramePr>
        <p:xfrm>
          <a:off x="-2360832" y="2061029"/>
          <a:ext cx="11045371" cy="47969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190564" y="4975412"/>
            <a:ext cx="4410635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sz="2000" b="1" dirty="0" smtClean="0"/>
              <a:t>ما نوع المواصلات الذي تستخدمه </a:t>
            </a:r>
            <a:r>
              <a:rPr lang="ar-JO" b="1" dirty="0" smtClean="0"/>
              <a:t>غالبًا للأماكن المجاورة؟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062318" y="376517"/>
            <a:ext cx="31197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sz="2000" b="1" dirty="0" smtClean="0"/>
              <a:t>كم مرة تعيد تدوير المنتجات في منزلك؟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/>
          <p:nvPr/>
        </p:nvGraphicFramePr>
        <p:xfrm>
          <a:off x="287383" y="496389"/>
          <a:ext cx="9078685" cy="5303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040880" y="2377440"/>
            <a:ext cx="296526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sz="2400" b="1" dirty="0" smtClean="0"/>
              <a:t>هل أنت على معرفة بالآثار الصحية الناتجة عن تلوث الهواء أو الماء؟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501</TotalTime>
  <Words>262</Words>
  <Application>Microsoft Office PowerPoint</Application>
  <PresentationFormat>Custom</PresentationFormat>
  <Paragraphs>55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Facet</vt:lpstr>
      <vt:lpstr>مشروع المحافظة على البيئة</vt:lpstr>
      <vt:lpstr>البيئة</vt:lpstr>
      <vt:lpstr>كيف يتسبب الانسان بالأذى للبيئة؟</vt:lpstr>
      <vt:lpstr>المحافظة على البيئة ؟</vt:lpstr>
      <vt:lpstr>فوائد المحفاظة على البيئة</vt:lpstr>
      <vt:lpstr>كيف نحمي البيئة؟</vt:lpstr>
      <vt:lpstr>نتائج الاستبانه</vt:lpstr>
      <vt:lpstr>Slide 8</vt:lpstr>
      <vt:lpstr>Slide 9</vt:lpstr>
      <vt:lpstr>Thank You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Heba Massarweh</dc:creator>
  <cp:lastModifiedBy>rawan</cp:lastModifiedBy>
  <cp:revision>18</cp:revision>
  <dcterms:created xsi:type="dcterms:W3CDTF">2023-05-12T14:02:01Z</dcterms:created>
  <dcterms:modified xsi:type="dcterms:W3CDTF">2023-05-19T17:33:39Z</dcterms:modified>
</cp:coreProperties>
</file>