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7"/>
    <p:restoredTop sz="94621"/>
  </p:normalViewPr>
  <p:slideViewPr>
    <p:cSldViewPr snapToGrid="0">
      <p:cViewPr varScale="1">
        <p:scale>
          <a:sx n="52" d="100"/>
          <a:sy n="52" d="100"/>
        </p:scale>
        <p:origin x="200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154922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3023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8296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3542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68778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7173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71567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1098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J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46925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344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C3C7247-F984-2240-8871-E98367C8E009}" type="datetimeFigureOut">
              <a:rPr lang="en-JO" smtClean="0"/>
              <a:t>19/05/2023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9E8A49E-C1C1-434E-A39F-27242704446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14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obesity/symptoms-causes/syc-20375742" TargetMode="External"/><Relationship Id="rId3" Type="http://schemas.openxmlformats.org/officeDocument/2006/relationships/hyperlink" Target="https://www.hsph.harvard.edu/obesity-prevention-source/obesity-causes/#:~:text=Many%20factors%20influence%20body%20weight,food%20and%20physical%20activity%20environment" TargetMode="External"/><Relationship Id="rId7" Type="http://schemas.openxmlformats.org/officeDocument/2006/relationships/hyperlink" Target="https://obesitymedicine.org/why-is-obesity-a-disease/#:~:text=Obesity%20is%20a%20chronic%20disease,%2C%20joint%20diseases%2C%20and%20more" TargetMode="External"/><Relationship Id="rId2" Type="http://schemas.openxmlformats.org/officeDocument/2006/relationships/hyperlink" Target="https://www.who.int/health-topics/obesity#tab=tab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swell.co.uk/health-news/there-are-six-different-types-of-obesity-study-argues" TargetMode="External"/><Relationship Id="rId5" Type="http://schemas.openxmlformats.org/officeDocument/2006/relationships/hyperlink" Target="https://www.cdc.gov/genomics/resources/diseases/obesity/obesedit.htm#:~:text=One%20gene%20or%20many%3F,encodes%20the%20melanocortin%204%20receptor" TargetMode="External"/><Relationship Id="rId4" Type="http://schemas.openxmlformats.org/officeDocument/2006/relationships/hyperlink" Target="https://www.nhs.uk/conditions/obesity/caus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95DF-3644-73A5-ED9B-149505C2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JO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D5B3E-59E4-E5A2-7375-A4BE01823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JO" dirty="0"/>
              <a:t>y : Jana,Thalia,Sinthya,Gianna </a:t>
            </a:r>
          </a:p>
        </p:txBody>
      </p:sp>
    </p:spTree>
    <p:extLst>
      <p:ext uri="{BB962C8B-B14F-4D97-AF65-F5344CB8AC3E}">
        <p14:creationId xmlns:p14="http://schemas.microsoft.com/office/powerpoint/2010/main" val="35714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D1AA-4CB8-6CC4-CF10-9D581BB6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O" sz="4800" b="1" dirty="0"/>
              <a:t>What is Obisety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A4FB2-30BA-9FC3-AFC5-BDD14988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7" y="2574249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Obesity is a complicated condition which involves an excess of body fat. </a:t>
            </a:r>
          </a:p>
          <a:p>
            <a:r>
              <a:rPr lang="en-US" sz="3200" dirty="0"/>
              <a:t>obesity is more than simply a physical issue. It is a medical condition that raises the risk of developing other diseases and health issues, such as heart, disease, diabetes, high blood, pressure, and some malignancies.</a:t>
            </a:r>
          </a:p>
          <a:p>
            <a:endParaRPr lang="en-JO" dirty="0"/>
          </a:p>
        </p:txBody>
      </p:sp>
      <p:pic>
        <p:nvPicPr>
          <p:cNvPr id="1026" name="Picture 2" descr="Obesity - Wikipedia">
            <a:extLst>
              <a:ext uri="{FF2B5EF4-FFF2-40B4-BE49-F238E27FC236}">
                <a16:creationId xmlns:a16="http://schemas.microsoft.com/office/drawing/2014/main" id="{635B7AB0-BA31-D30F-99ED-4E5F36DA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79" y="3062177"/>
            <a:ext cx="3578419" cy="24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9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8290-88CE-9983-7C58-DE755B0A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How/why obesity happens:</a:t>
            </a:r>
            <a:endParaRPr lang="en-JO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6E79E-00A9-7F9D-EE2C-24651BFB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1" y="2453527"/>
            <a:ext cx="6678947" cy="31019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Obesity is typically created by overeating and inactivity. If you ingest a lot of energy, especially fat and carbohydrates, but don't burn it off through exercise and physical activity, your body will store a majority of it as fat.</a:t>
            </a:r>
            <a:endParaRPr lang="en-JO" sz="3200" dirty="0"/>
          </a:p>
        </p:txBody>
      </p:sp>
      <p:pic>
        <p:nvPicPr>
          <p:cNvPr id="4098" name="Picture 2" descr="Obesity: Causes, Symptoms and Treatment">
            <a:extLst>
              <a:ext uri="{FF2B5EF4-FFF2-40B4-BE49-F238E27FC236}">
                <a16:creationId xmlns:a16="http://schemas.microsoft.com/office/drawing/2014/main" id="{F0E13AEE-EF89-05A2-D301-D68DA58A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08" y="2453526"/>
            <a:ext cx="5135192" cy="28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6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841A-589E-4D1A-71C5-F925AC0F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642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Consequences of obesity:</a:t>
            </a:r>
            <a:endParaRPr lang="en-JO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01510-D78C-5BAA-ED1C-6337A4FF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7113181" cy="36957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Carrying excess fat has major health consequences including cardiovascular illness (mainly heart disease and strokes), type 2 diabetes, joint disorders such as cartilage damage, and multiple cancers . </a:t>
            </a:r>
          </a:p>
          <a:p>
            <a:r>
              <a:rPr lang="en-US" sz="3200" dirty="0"/>
              <a:t>These conditions cause premature death and significant disability.</a:t>
            </a:r>
            <a:endParaRPr lang="en-JO" sz="3200" dirty="0"/>
          </a:p>
        </p:txBody>
      </p:sp>
      <p:pic>
        <p:nvPicPr>
          <p:cNvPr id="5122" name="Picture 2" descr="Know about Symptoms, Causes, Tests and Treatments of Obesity">
            <a:extLst>
              <a:ext uri="{FF2B5EF4-FFF2-40B4-BE49-F238E27FC236}">
                <a16:creationId xmlns:a16="http://schemas.microsoft.com/office/drawing/2014/main" id="{33C63527-17BD-1319-ADC9-5E4BA039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30" y="2527308"/>
            <a:ext cx="3707770" cy="33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6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C8E3-6FBC-0CCC-6492-2AAFE013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How to cure obesity </a:t>
            </a:r>
            <a:endParaRPr lang="en-JO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E0CA-FF1C-1CF8-F300-ECFA69EA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61" y="2562448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Obesity is best treated by eating a low-calorie diet and exercising regularly. </a:t>
            </a:r>
          </a:p>
          <a:p>
            <a:r>
              <a:rPr lang="en-US" sz="3200" dirty="0"/>
              <a:t>To accomplish this, you should follow the advice of your doctor or a weight loss control health expert (such as a nutritionist).</a:t>
            </a:r>
            <a:endParaRPr lang="en-JO" sz="3200" dirty="0"/>
          </a:p>
        </p:txBody>
      </p:sp>
      <p:pic>
        <p:nvPicPr>
          <p:cNvPr id="3074" name="Picture 2" descr="Special Report — How to tackle Australia's obesity epidemic: Coca-Cola  Amatil, Fonterra and Nestlé have their say">
            <a:extLst>
              <a:ext uri="{FF2B5EF4-FFF2-40B4-BE49-F238E27FC236}">
                <a16:creationId xmlns:a16="http://schemas.microsoft.com/office/drawing/2014/main" id="{982DAE03-415C-330E-3D7A-D42AA77C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97" y="2562448"/>
            <a:ext cx="4130934" cy="25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0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6861-9558-2C9F-ABDB-0B1538C8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effects of obesity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981B-B602-8867-CD2E-4930434A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72" y="2519981"/>
            <a:ext cx="6674154" cy="3101983"/>
          </a:xfrm>
        </p:spPr>
        <p:txBody>
          <a:bodyPr>
            <a:noAutofit/>
          </a:bodyPr>
          <a:lstStyle/>
          <a:p>
            <a:r>
              <a:rPr lang="en-US" sz="3200" dirty="0"/>
              <a:t>likely to encounter discrimination and bias more frequently in some contexts (such as the workplace, travel, education, healthcare, retail, etc.)</a:t>
            </a:r>
          </a:p>
          <a:p>
            <a:r>
              <a:rPr lang="en-US" sz="3200" dirty="0"/>
              <a:t>less friends. </a:t>
            </a:r>
          </a:p>
          <a:p>
            <a:r>
              <a:rPr lang="en-US" sz="3200" dirty="0"/>
              <a:t>lower level of education. </a:t>
            </a:r>
          </a:p>
          <a:p>
            <a:r>
              <a:rPr lang="en-US" sz="3200" dirty="0"/>
              <a:t>lower employment.</a:t>
            </a:r>
            <a:endParaRPr lang="en-JO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B02C-2ECD-8148-E3C9-D0E3A685085E}"/>
              </a:ext>
            </a:extLst>
          </p:cNvPr>
          <p:cNvSpPr txBox="1"/>
          <p:nvPr/>
        </p:nvSpPr>
        <p:spPr>
          <a:xfrm>
            <a:off x="12112117" y="5917019"/>
            <a:ext cx="7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JO" dirty="0"/>
          </a:p>
        </p:txBody>
      </p:sp>
      <p:pic>
        <p:nvPicPr>
          <p:cNvPr id="8194" name="Picture 2" descr="Psychological Effects of Tween Obesity">
            <a:extLst>
              <a:ext uri="{FF2B5EF4-FFF2-40B4-BE49-F238E27FC236}">
                <a16:creationId xmlns:a16="http://schemas.microsoft.com/office/drawing/2014/main" id="{C73585F9-4B29-4860-5473-FF1ACB59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21" y="3194727"/>
            <a:ext cx="5022237" cy="34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3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0089-9A70-96CE-A6C7-F650C204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1872"/>
            <a:ext cx="7729728" cy="1188720"/>
          </a:xfrm>
        </p:spPr>
        <p:txBody>
          <a:bodyPr/>
          <a:lstStyle/>
          <a:p>
            <a:r>
              <a:rPr lang="en-US" dirty="0"/>
              <a:t>effects of obesity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A4B21-7D22-DFEF-CF96-A955F811C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" y="1919496"/>
            <a:ext cx="9769478" cy="3101983"/>
          </a:xfrm>
        </p:spPr>
        <p:txBody>
          <a:bodyPr>
            <a:noAutofit/>
          </a:bodyPr>
          <a:lstStyle/>
          <a:p>
            <a:r>
              <a:rPr lang="en-US" sz="3200" dirty="0"/>
              <a:t>Death from all causes (mortality).</a:t>
            </a:r>
          </a:p>
          <a:p>
            <a:r>
              <a:rPr lang="en-US" sz="3200" dirty="0"/>
              <a:t>Hypertension is a term for high blood pressure.</a:t>
            </a:r>
          </a:p>
          <a:p>
            <a:r>
              <a:rPr lang="en-US" sz="3200" dirty="0"/>
              <a:t>High triglyceride levels, low HDL cholesterol, or high LDL cholesterol (dyslipidemia).</a:t>
            </a:r>
          </a:p>
          <a:p>
            <a:r>
              <a:rPr lang="en-US" sz="3200" dirty="0"/>
              <a:t>diabetes type 2.</a:t>
            </a:r>
          </a:p>
          <a:p>
            <a:r>
              <a:rPr lang="en-US" sz="3200" dirty="0"/>
              <a:t>cardiovascular disease.</a:t>
            </a:r>
          </a:p>
          <a:p>
            <a:r>
              <a:rPr lang="en-US" sz="3200" dirty="0"/>
              <a:t>Stroke.</a:t>
            </a:r>
          </a:p>
          <a:p>
            <a:r>
              <a:rPr lang="en-US" sz="3200" dirty="0"/>
              <a:t>gallbladder illness.</a:t>
            </a:r>
            <a:endParaRPr lang="en-JO" sz="3200" dirty="0"/>
          </a:p>
        </p:txBody>
      </p:sp>
      <p:pic>
        <p:nvPicPr>
          <p:cNvPr id="7170" name="Picture 2" descr="How Obesity Impacts your Health | Best Gastro Surgeon Ahmedabad, Best  Gatroenterologist Ahmedabad, Best Liver Surgeon Ahmedabad, Liver Surgery  Ahmedabad, Best Liver Surgeon Ahmedabad, Weight Loss Clinic Ahmedabad, Best  Weight Loss Clinic">
            <a:extLst>
              <a:ext uri="{FF2B5EF4-FFF2-40B4-BE49-F238E27FC236}">
                <a16:creationId xmlns:a16="http://schemas.microsoft.com/office/drawing/2014/main" id="{A91F604B-45D5-F47C-0727-939CF3A1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28" y="4106088"/>
            <a:ext cx="4541432" cy="25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0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8D8B-1463-3C23-6F57-DC141BD5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8934"/>
            <a:ext cx="7729728" cy="118872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JO" dirty="0"/>
              <a:t>ow to prevent Obisity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68D3-9F78-0FF6-C52B-270A9E5A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2207634"/>
            <a:ext cx="8085983" cy="3414103"/>
          </a:xfrm>
        </p:spPr>
        <p:txBody>
          <a:bodyPr>
            <a:noAutofit/>
          </a:bodyPr>
          <a:lstStyle/>
          <a:p>
            <a:r>
              <a:rPr lang="en-US" sz="2400" dirty="0"/>
              <a:t>Making healthier food and drink choices, (such as whole grains, fruits, vegetables, healthy fats, and sources of protein.)</a:t>
            </a:r>
          </a:p>
          <a:p>
            <a:r>
              <a:rPr lang="en-US" sz="2400" dirty="0"/>
              <a:t> Limiting unhealthy foods (red meat, processed meat, potatoes, refined grains, and sweets) and liquids (sugary drinks) </a:t>
            </a:r>
          </a:p>
          <a:p>
            <a:r>
              <a:rPr lang="en-US" sz="2400" dirty="0"/>
              <a:t>raising the level of exercise. limiting one's exposure to screens, </a:t>
            </a:r>
          </a:p>
          <a:p>
            <a:r>
              <a:rPr lang="en-US" sz="2400" dirty="0"/>
              <a:t>television, and other "sit time”</a:t>
            </a:r>
          </a:p>
          <a:p>
            <a:r>
              <a:rPr lang="en-US" sz="2400" dirty="0"/>
              <a:t>Getting rid of bad </a:t>
            </a:r>
            <a:r>
              <a:rPr lang="en-US" sz="2400" dirty="0" err="1"/>
              <a:t>habbits</a:t>
            </a:r>
            <a:endParaRPr lang="en-US" sz="2400" dirty="0"/>
          </a:p>
          <a:p>
            <a:r>
              <a:rPr lang="en-US" sz="2400" dirty="0"/>
              <a:t>Avoiding stress</a:t>
            </a:r>
            <a:endParaRPr lang="en-JO" sz="2400" dirty="0"/>
          </a:p>
        </p:txBody>
      </p:sp>
      <p:pic>
        <p:nvPicPr>
          <p:cNvPr id="2050" name="Picture 2" descr="Obesity Cannot Be Cured With Diet and Exercise">
            <a:extLst>
              <a:ext uri="{FF2B5EF4-FFF2-40B4-BE49-F238E27FC236}">
                <a16:creationId xmlns:a16="http://schemas.microsoft.com/office/drawing/2014/main" id="{FB978BA5-13B3-6678-BE83-D15D233E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53" y="2486137"/>
            <a:ext cx="3611747" cy="31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8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9BB8-700D-1CD2-7C46-B87E309B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C066-07EE-81D6-D6F7-0A048D33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https://www.who.int/health-topics/obesity#tab=tab_1</a:t>
            </a:r>
            <a:endParaRPr lang="en-US" dirty="0"/>
          </a:p>
          <a:p>
            <a:r>
              <a:rPr lang="en-US" dirty="0">
                <a:hlinkClick r:id="rId3"/>
              </a:rPr>
              <a:t>https://www.hsph.harvard.edu/obesity-prevention-source/obesity-causes/#:~:text=Many%20factors%20influence%20body%20weight,food%20and%20physical%20activity%20environment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>https://www.nhs.uk/conditions/obesity/causes/</a:t>
            </a:r>
            <a:endParaRPr lang="en-US" dirty="0"/>
          </a:p>
          <a:p>
            <a:r>
              <a:rPr lang="en-US" dirty="0">
                <a:hlinkClick r:id="rId5"/>
              </a:rPr>
              <a:t>https://www.cdc.gov/genomics/resources/diseases/obesity/obesedit.htm#:~:text=One%20gene%20or%20many%3F,encodes%20the%20melanocortin%204%20receptor</a:t>
            </a:r>
            <a:r>
              <a:rPr lang="en-US" dirty="0"/>
              <a:t>.</a:t>
            </a:r>
          </a:p>
          <a:p>
            <a:r>
              <a:rPr lang="en-US" dirty="0">
                <a:hlinkClick r:id="rId6"/>
              </a:rPr>
              <a:t>https://www.nicswell.co.uk/health-news/there-are-six-different-types-of-obesity-study-argues</a:t>
            </a:r>
            <a:endParaRPr lang="en-US" dirty="0"/>
          </a:p>
          <a:p>
            <a:r>
              <a:rPr lang="en-US" dirty="0">
                <a:hlinkClick r:id="rId7"/>
              </a:rPr>
              <a:t>https://obesitymedicine.org/why-is-obesity-a-disease/#:~:text=Obesity%20is%20a%20chronic%20disease,%2C%20joint%20diseases%2C%20and%20more</a:t>
            </a:r>
            <a:r>
              <a:rPr lang="en-US" dirty="0"/>
              <a:t>.</a:t>
            </a:r>
          </a:p>
          <a:p>
            <a:r>
              <a:rPr lang="en-US" dirty="0">
                <a:hlinkClick r:id="rId8"/>
              </a:rPr>
              <a:t>https://www.mayoclinic.org/diseases-conditions/obesity/symptoms-causes/syc-20375742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01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{B837EE45-0D9D-4349-BDF9-6E52916897C7}tf10001120</Template>
  <TotalTime>70</TotalTime>
  <Words>546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Obesity</vt:lpstr>
      <vt:lpstr>What is Obisety ?</vt:lpstr>
      <vt:lpstr>How/why obesity happens:</vt:lpstr>
      <vt:lpstr>Consequences of obesity:</vt:lpstr>
      <vt:lpstr>How to cure obesity </vt:lpstr>
      <vt:lpstr>social effects of obesity</vt:lpstr>
      <vt:lpstr>effects of obesity</vt:lpstr>
      <vt:lpstr>How to prevent Obisity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Jana Haddad</dc:creator>
  <cp:lastModifiedBy>Jana Haddad</cp:lastModifiedBy>
  <cp:revision>5</cp:revision>
  <dcterms:created xsi:type="dcterms:W3CDTF">2023-05-09T11:25:50Z</dcterms:created>
  <dcterms:modified xsi:type="dcterms:W3CDTF">2023-05-19T16:10:04Z</dcterms:modified>
</cp:coreProperties>
</file>