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3" r:id="rId2"/>
    <p:sldId id="364" r:id="rId3"/>
    <p:sldId id="3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sz="2400" dirty="0"/>
              <a:t> التنمر عام 2015</a:t>
            </a:r>
          </a:p>
        </c:rich>
      </c:tx>
      <c:layout>
        <c:manualLayout>
          <c:xMode val="edge"/>
          <c:yMode val="edge"/>
          <c:x val="0.32766875000756684"/>
          <c:y val="4.396551425702455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Sheet1!$B$6</c:f>
              <c:strCache>
                <c:ptCount val="1"/>
                <c:pt idx="0">
                  <c:v> النسبة المئوية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93-4262-9818-99657F41EA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93-4262-9818-99657F41EA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93-4262-9818-99657F41EA29}"/>
              </c:ext>
            </c:extLst>
          </c:dPt>
          <c:dLbls>
            <c:dLbl>
              <c:idx val="0"/>
              <c:layout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93-4262-9818-99657F41EA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Sheet1!$A$7:$A$9</c:f>
              <c:strCache>
                <c:ptCount val="3"/>
                <c:pt idx="0">
                  <c:v>التنمر في مصر </c:v>
                </c:pt>
                <c:pt idx="1">
                  <c:v>التنمر في الاردن</c:v>
                </c:pt>
                <c:pt idx="2">
                  <c:v>التنمر في السعودية</c:v>
                </c:pt>
              </c:strCache>
            </c:strRef>
          </c:cat>
          <c:val>
            <c:numRef>
              <c:f>Sheet1!$B$7:$B$9</c:f>
              <c:numCache>
                <c:formatCode>0.0%</c:formatCode>
                <c:ptCount val="3"/>
                <c:pt idx="0" formatCode="0%">
                  <c:v>0.34</c:v>
                </c:pt>
                <c:pt idx="1">
                  <c:v>0.42299999999999999</c:v>
                </c:pt>
                <c:pt idx="2">
                  <c:v>0.25800000000000001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E93-4262-9818-99657F41E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405083334576152"/>
          <c:y val="0.90204711498458356"/>
          <c:w val="0.45883592327325484"/>
          <c:h val="8.24356446894077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sz="2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التنمر عام 2020</a:t>
            </a:r>
            <a:endParaRPr lang="ar-JO" sz="2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Sheet1!$B$17</c:f>
              <c:strCache>
                <c:ptCount val="1"/>
                <c:pt idx="0">
                  <c:v> النسبة المئوية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FD9-4FFC-AC14-F3ADEEA20D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FD9-4FFC-AC14-F3ADEEA20D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FD9-4FFC-AC14-F3ADEEA20D29}"/>
              </c:ext>
            </c:extLst>
          </c:dPt>
          <c:cat>
            <c:strRef>
              <c:f>Sheet1!$A$18:$A$20</c:f>
              <c:strCache>
                <c:ptCount val="3"/>
                <c:pt idx="0">
                  <c:v>التنمر في مصر</c:v>
                </c:pt>
                <c:pt idx="1">
                  <c:v>التنمر في الاردن</c:v>
                </c:pt>
                <c:pt idx="2">
                  <c:v>التنمر في السعودية</c:v>
                </c:pt>
              </c:strCache>
            </c:strRef>
          </c:cat>
          <c:val>
            <c:numRef>
              <c:f>Sheet1!$B$18:$B$20</c:f>
              <c:numCache>
                <c:formatCode>0%</c:formatCode>
                <c:ptCount val="3"/>
                <c:pt idx="0">
                  <c:v>0.3</c:v>
                </c:pt>
                <c:pt idx="1">
                  <c:v>0.8</c:v>
                </c:pt>
                <c:pt idx="2" formatCode="0.00%">
                  <c:v>0.19800000000000001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FD9-4FFC-AC14-F3ADEEA20D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sz="2400" baseline="0"/>
              <a:t>مقارنة بين عام2015&amp;2020</a:t>
            </a:r>
            <a:endParaRPr lang="en-US" sz="2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Sheet1!$B$25</c:f>
              <c:strCache>
                <c:ptCount val="1"/>
                <c:pt idx="0">
                  <c:v> النسبة المئويةعام 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Sheet1!$A$26:$A$28</c:f>
              <c:strCache>
                <c:ptCount val="3"/>
                <c:pt idx="0">
                  <c:v>التنمر في مصر </c:v>
                </c:pt>
                <c:pt idx="1">
                  <c:v>التنمر في الاردن</c:v>
                </c:pt>
                <c:pt idx="2">
                  <c:v>التنمر في السعودية</c:v>
                </c:pt>
              </c:strCache>
            </c:strRef>
          </c:cat>
          <c:val>
            <c:numRef>
              <c:f>Sheet1!$B$26:$B$28</c:f>
              <c:numCache>
                <c:formatCode>0.0%</c:formatCode>
                <c:ptCount val="3"/>
                <c:pt idx="0" formatCode="0%">
                  <c:v>0.34</c:v>
                </c:pt>
                <c:pt idx="1">
                  <c:v>0.42299999999999999</c:v>
                </c:pt>
                <c:pt idx="2">
                  <c:v>0.25800000000000001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39-48CC-AE3C-6FA3FFAD5003}"/>
            </c:ext>
          </c:extLst>
        </c:ser>
        <c:ser>
          <c:idx val="1"/>
          <c:order val="1"/>
          <c:tx>
            <c:strRef>
              <c:f>Sheet1!$C$25</c:f>
              <c:strCache>
                <c:ptCount val="1"/>
                <c:pt idx="0">
                  <c:v> النسبة المئويةعام2020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Sheet1!$A$26:$A$28</c:f>
              <c:strCache>
                <c:ptCount val="3"/>
                <c:pt idx="0">
                  <c:v>التنمر في مصر </c:v>
                </c:pt>
                <c:pt idx="1">
                  <c:v>التنمر في الاردن</c:v>
                </c:pt>
                <c:pt idx="2">
                  <c:v>التنمر في السعودية</c:v>
                </c:pt>
              </c:strCache>
            </c:strRef>
          </c:cat>
          <c:val>
            <c:numRef>
              <c:f>Sheet1!$C$26:$C$28</c:f>
              <c:numCache>
                <c:formatCode>0%</c:formatCode>
                <c:ptCount val="3"/>
                <c:pt idx="0">
                  <c:v>0.3</c:v>
                </c:pt>
                <c:pt idx="1">
                  <c:v>0.8</c:v>
                </c:pt>
                <c:pt idx="2" formatCode="0.0%">
                  <c:v>0.19800000000000001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039-48CC-AE3C-6FA3FFAD50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9300992"/>
        <c:axId val="219302528"/>
      </c:barChart>
      <c:catAx>
        <c:axId val="21930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9302528"/>
        <c:crosses val="autoZero"/>
        <c:auto val="1"/>
        <c:lblAlgn val="ctr"/>
        <c:lblOffset val="100"/>
        <c:noMultiLvlLbl val="0"/>
      </c:catAx>
      <c:valAx>
        <c:axId val="219302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9300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2E2D28-D3FE-C91D-3C7C-5121C22AA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73368D5-BE88-8498-B562-A7F9726560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C4188B-7419-D74B-F463-1F56B0FD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3C29-B8EA-40CD-9476-CD7003BEFD69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72CB86-33BD-F642-A449-131322CB6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908E39-5ECC-80CC-0120-61C4AE0B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72DD-CD41-4A6B-AB87-6657AD5D3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1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F10A37-194E-D0BD-7FAC-D8E9C24A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E1290FD-41F7-A4E5-5E09-775FD50F5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B684DF-FB07-860D-ED21-5E4223651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3C29-B8EA-40CD-9476-CD7003BEFD69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522455-A9B2-F709-9964-6DDE25CEC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85AE93-CD69-D117-B3CB-7E4682531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72DD-CD41-4A6B-AB87-6657AD5D3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2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CCA1FA0-FD95-27B2-CCCF-1D5191A375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20D7048-7CC8-8B04-559E-B97051D44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8B2D8F-4E2D-521C-A566-DFC17499B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3C29-B8EA-40CD-9476-CD7003BEFD69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3BB472-143C-5F3A-2D68-485A2BF3B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010C3D-1B6F-76C0-A681-89F5156C6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72DD-CD41-4A6B-AB87-6657AD5D3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4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17348B-8474-BDA0-C2B3-0B74D3B43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9B5FC1-AC3B-FDAA-839E-3016CBB2F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B44144-B612-D465-B2D5-D3EA3459B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3C29-B8EA-40CD-9476-CD7003BEFD69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A05983-5A1F-AE10-8685-833562F07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086EB1-0D7E-440C-5935-D31BD8094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72DD-CD41-4A6B-AB87-6657AD5D3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B03381-7C1E-34E8-2DA0-0CC8E865F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72B6CF9-F517-CC37-31A0-F4B3CFEE1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93D219-E660-CBEA-D975-BDA18D611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3C29-B8EA-40CD-9476-CD7003BEFD69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15EDFD-CB3B-16EF-A34A-31D397749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40087F-08BF-9929-54DD-76336192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72DD-CD41-4A6B-AB87-6657AD5D3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3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9F2BB4-F11C-F052-0D00-40E42557B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A7D476-A09E-35E9-E230-0277D7DFF2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7FA25F5-AB2A-418F-2C33-7CC530FA5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017BD8C-FE64-9ADD-5E19-414F6294E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3C29-B8EA-40CD-9476-CD7003BEFD69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247EA2-21DA-B62C-0856-DE74E8E73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C7A4DE5-0AA0-01CC-C3A4-8A37DEC0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72DD-CD41-4A6B-AB87-6657AD5D3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16E766-E3DC-0FC0-ABAF-1AACC92EA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C7058C9-04DD-B42E-9F39-6F18036ED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E5DC404-72D5-F942-4C3F-D89DC8282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7B822BF-EEAE-BBDD-1580-D103E6AD73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9562ECD-F670-0396-FA08-93173E7ADB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9E7379B-1337-B187-6C35-8BDC3022C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3C29-B8EA-40CD-9476-CD7003BEFD69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D3E7C0D-936E-ADD6-6091-699895476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8161BFD-D38F-3CCA-DF14-AE20EA5EC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72DD-CD41-4A6B-AB87-6657AD5D3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9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0D211-CFAE-22EE-F9B1-F828FC91A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D7BC0A8-59C5-E79E-6680-76AF6CD26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3C29-B8EA-40CD-9476-CD7003BEFD69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450AD35-F602-4831-7C0D-B1C1029CA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67A9C64-7743-C4F7-85ED-DABE21EC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72DD-CD41-4A6B-AB87-6657AD5D3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6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5E8EEC5-9054-3FF9-C22D-611125371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3C29-B8EA-40CD-9476-CD7003BEFD69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15E78A2-BE79-DFF7-94FA-68145A61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C32DD10-06CB-73C1-7BC6-9A8903F6D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72DD-CD41-4A6B-AB87-6657AD5D3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7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EA7607-BAE3-0CB2-E648-3BCB52D0A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ED0B2A-AD55-7518-6A26-789C1F5D0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916FF74-86D1-73DE-723A-ED1EACB73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6F767ED-66AE-CA78-674B-372B579B5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3C29-B8EA-40CD-9476-CD7003BEFD69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D6B311-501C-6008-9530-AE6B4176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8624C1-F5FB-2E82-7672-837C6B9C3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72DD-CD41-4A6B-AB87-6657AD5D3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6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81A34D-1D67-883B-3241-4AFC29547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0A30BC4-E435-8540-9B0E-DE3B3587A5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8E6435-0956-A099-1EFE-B542CC5EE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6A0A57-E298-D39D-606A-C2118A37D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3C29-B8EA-40CD-9476-CD7003BEFD69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58847FE-1C75-5166-68E2-0A07D2A5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E33903-9E85-602B-279E-8E21FE48E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72DD-CD41-4A6B-AB87-6657AD5D3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0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E772A91-3202-B75C-C453-E5D1831C4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F19B06-F5DD-04DE-C5CD-824AF8DD0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47A8C7-17B5-6096-B083-A5FA3126A1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F3C29-B8EA-40CD-9476-CD7003BEFD69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474C52-30BB-21DE-624C-12DB38506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F27747-A5AC-E1B3-7A42-10BF1FA34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072DD-CD41-4A6B-AB87-6657AD5D3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9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xmlns="" id="{DB4467CF-387E-85B3-FD50-C95D5F161450}"/>
              </a:ext>
            </a:extLst>
          </p:cNvPr>
          <p:cNvGraphicFramePr>
            <a:graphicFrameLocks/>
          </p:cNvGraphicFramePr>
          <p:nvPr/>
        </p:nvGraphicFramePr>
        <p:xfrm>
          <a:off x="6491111" y="1128889"/>
          <a:ext cx="4955822" cy="4910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Table 22">
            <a:extLst>
              <a:ext uri="{FF2B5EF4-FFF2-40B4-BE49-F238E27FC236}">
                <a16:creationId xmlns:a16="http://schemas.microsoft.com/office/drawing/2014/main" xmlns="" id="{09B1B532-5550-0212-A98B-59D7BEAD653B}"/>
              </a:ext>
            </a:extLst>
          </p:cNvPr>
          <p:cNvGraphicFramePr>
            <a:graphicFrameLocks noGrp="1"/>
          </p:cNvGraphicFramePr>
          <p:nvPr/>
        </p:nvGraphicFramePr>
        <p:xfrm>
          <a:off x="372533" y="719665"/>
          <a:ext cx="6118580" cy="500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9645">
                  <a:extLst>
                    <a:ext uri="{9D8B030D-6E8A-4147-A177-3AD203B41FA5}">
                      <a16:colId xmlns:a16="http://schemas.microsoft.com/office/drawing/2014/main" xmlns="" val="726768197"/>
                    </a:ext>
                  </a:extLst>
                </a:gridCol>
                <a:gridCol w="1529645">
                  <a:extLst>
                    <a:ext uri="{9D8B030D-6E8A-4147-A177-3AD203B41FA5}">
                      <a16:colId xmlns:a16="http://schemas.microsoft.com/office/drawing/2014/main" xmlns="" val="4202276136"/>
                    </a:ext>
                  </a:extLst>
                </a:gridCol>
                <a:gridCol w="1529645">
                  <a:extLst>
                    <a:ext uri="{9D8B030D-6E8A-4147-A177-3AD203B41FA5}">
                      <a16:colId xmlns:a16="http://schemas.microsoft.com/office/drawing/2014/main" xmlns="" val="2438408280"/>
                    </a:ext>
                  </a:extLst>
                </a:gridCol>
                <a:gridCol w="1529645">
                  <a:extLst>
                    <a:ext uri="{9D8B030D-6E8A-4147-A177-3AD203B41FA5}">
                      <a16:colId xmlns:a16="http://schemas.microsoft.com/office/drawing/2014/main" xmlns="" val="1855321679"/>
                    </a:ext>
                  </a:extLst>
                </a:gridCol>
              </a:tblGrid>
              <a:tr h="8349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997762"/>
                  </a:ext>
                </a:extLst>
              </a:tr>
              <a:tr h="834908"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012205869"/>
                  </a:ext>
                </a:extLst>
              </a:tr>
              <a:tr h="834908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مواضيع الدراسة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النسبة المئوية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كسر عادي بأبسط صورة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كسر عشري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020723974"/>
                  </a:ext>
                </a:extLst>
              </a:tr>
              <a:tr h="834908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التنمر في مصر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34/100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427188009"/>
                  </a:ext>
                </a:extLst>
              </a:tr>
              <a:tr h="834908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التنمر في الاردن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42.3/100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229959715"/>
                  </a:ext>
                </a:extLst>
              </a:tr>
              <a:tr h="834908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التنمر في السعودية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25.8/100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196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7630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800" advClick="0" advTm="13000">
        <p159:morph option="byObject"/>
      </p:transition>
    </mc:Choice>
    <mc:Fallback>
      <p:transition spd="slow" advClick="0" advTm="1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2B3D205-C9A2-6736-A92C-EACBEE58D91E}"/>
              </a:ext>
            </a:extLst>
          </p:cNvPr>
          <p:cNvSpPr txBox="1"/>
          <p:nvPr/>
        </p:nvSpPr>
        <p:spPr>
          <a:xfrm>
            <a:off x="27518" y="453672"/>
            <a:ext cx="1200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2020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1488ACC0-A170-7902-12D5-AF73980739E0}"/>
              </a:ext>
            </a:extLst>
          </p:cNvPr>
          <p:cNvGraphicFramePr>
            <a:graphicFrameLocks noGrp="1"/>
          </p:cNvGraphicFramePr>
          <p:nvPr/>
        </p:nvGraphicFramePr>
        <p:xfrm>
          <a:off x="169333" y="1783644"/>
          <a:ext cx="6028268" cy="3747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4021">
                  <a:extLst>
                    <a:ext uri="{9D8B030D-6E8A-4147-A177-3AD203B41FA5}">
                      <a16:colId xmlns:a16="http://schemas.microsoft.com/office/drawing/2014/main" xmlns="" val="328719341"/>
                    </a:ext>
                  </a:extLst>
                </a:gridCol>
                <a:gridCol w="1375382">
                  <a:extLst>
                    <a:ext uri="{9D8B030D-6E8A-4147-A177-3AD203B41FA5}">
                      <a16:colId xmlns:a16="http://schemas.microsoft.com/office/drawing/2014/main" xmlns="" val="2641854994"/>
                    </a:ext>
                  </a:extLst>
                </a:gridCol>
                <a:gridCol w="1536330">
                  <a:extLst>
                    <a:ext uri="{9D8B030D-6E8A-4147-A177-3AD203B41FA5}">
                      <a16:colId xmlns:a16="http://schemas.microsoft.com/office/drawing/2014/main" xmlns="" val="2867333370"/>
                    </a:ext>
                  </a:extLst>
                </a:gridCol>
                <a:gridCol w="892535">
                  <a:extLst>
                    <a:ext uri="{9D8B030D-6E8A-4147-A177-3AD203B41FA5}">
                      <a16:colId xmlns:a16="http://schemas.microsoft.com/office/drawing/2014/main" xmlns="" val="1975735049"/>
                    </a:ext>
                  </a:extLst>
                </a:gridCol>
              </a:tblGrid>
              <a:tr h="908585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u="none" strike="noStrike">
                          <a:effectLst/>
                        </a:rPr>
                        <a:t> مواضيع الدراسة</a:t>
                      </a:r>
                      <a:endParaRPr lang="ar-JO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u="none" strike="noStrike">
                          <a:effectLst/>
                        </a:rPr>
                        <a:t> النسبة المئوية</a:t>
                      </a:r>
                      <a:endParaRPr lang="ar-JO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u="none" strike="noStrike">
                          <a:effectLst/>
                        </a:rPr>
                        <a:t>كسر عادي بأبسط صورة</a:t>
                      </a:r>
                      <a:endParaRPr lang="ar-JO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u="none" strike="noStrike">
                          <a:effectLst/>
                        </a:rPr>
                        <a:t>كسر عشري </a:t>
                      </a:r>
                      <a:endParaRPr lang="ar-JO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402462917"/>
                  </a:ext>
                </a:extLst>
              </a:tr>
              <a:tr h="946442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u="none" strike="noStrike">
                          <a:effectLst/>
                        </a:rPr>
                        <a:t>التنمر في مصر</a:t>
                      </a:r>
                      <a:endParaRPr lang="ar-J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30%</a:t>
                      </a:r>
                      <a:endParaRPr lang="en-US" sz="2400" b="0" i="0" u="none" strike="noStrike">
                        <a:solidFill>
                          <a:srgbClr val="374151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30/100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962597703"/>
                  </a:ext>
                </a:extLst>
              </a:tr>
              <a:tr h="946442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u="none" strike="noStrike">
                          <a:effectLst/>
                        </a:rPr>
                        <a:t>التنمر في الاردن</a:t>
                      </a:r>
                      <a:endParaRPr lang="ar-J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80%</a:t>
                      </a:r>
                      <a:endParaRPr lang="en-US" sz="2400" b="0" i="0" u="none" strike="noStrike">
                        <a:solidFill>
                          <a:srgbClr val="374151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80/100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896171487"/>
                  </a:ext>
                </a:extLst>
              </a:tr>
              <a:tr h="946442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400" u="none" strike="noStrike">
                          <a:effectLst/>
                        </a:rPr>
                        <a:t>التنمر في السعودية</a:t>
                      </a:r>
                      <a:endParaRPr lang="ar-J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19.80%</a:t>
                      </a:r>
                      <a:endParaRPr lang="en-US" sz="2400" b="0" i="0" u="none" strike="noStrike">
                        <a:solidFill>
                          <a:srgbClr val="374151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19.8/100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0.198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611201109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472FC0B5-BB3B-8241-0AAA-0ECA6A196176}"/>
              </a:ext>
            </a:extLst>
          </p:cNvPr>
          <p:cNvGraphicFramePr>
            <a:graphicFrameLocks/>
          </p:cNvGraphicFramePr>
          <p:nvPr/>
        </p:nvGraphicFramePr>
        <p:xfrm>
          <a:off x="6856024" y="1693475"/>
          <a:ext cx="4703797" cy="402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12638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800" advClick="0" advTm="13000">
        <p159:morph option="byObject"/>
      </p:transition>
    </mc:Choice>
    <mc:Fallback>
      <p:transition spd="slow" advClick="0" advTm="13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2B3D205-C9A2-6736-A92C-EACBEE58D91E}"/>
              </a:ext>
            </a:extLst>
          </p:cNvPr>
          <p:cNvSpPr txBox="1"/>
          <p:nvPr/>
        </p:nvSpPr>
        <p:spPr>
          <a:xfrm>
            <a:off x="0" y="476250"/>
            <a:ext cx="1200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Physical bullying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F3755E22-667A-8DBD-C5EA-645BF85CF911}"/>
              </a:ext>
            </a:extLst>
          </p:cNvPr>
          <p:cNvGraphicFramePr>
            <a:graphicFrameLocks noGrp="1"/>
          </p:cNvGraphicFramePr>
          <p:nvPr/>
        </p:nvGraphicFramePr>
        <p:xfrm>
          <a:off x="214489" y="688622"/>
          <a:ext cx="6333067" cy="5384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9189">
                  <a:extLst>
                    <a:ext uri="{9D8B030D-6E8A-4147-A177-3AD203B41FA5}">
                      <a16:colId xmlns:a16="http://schemas.microsoft.com/office/drawing/2014/main" xmlns="" val="2706349743"/>
                    </a:ext>
                  </a:extLst>
                </a:gridCol>
                <a:gridCol w="1836939">
                  <a:extLst>
                    <a:ext uri="{9D8B030D-6E8A-4147-A177-3AD203B41FA5}">
                      <a16:colId xmlns:a16="http://schemas.microsoft.com/office/drawing/2014/main" xmlns="" val="1842423757"/>
                    </a:ext>
                  </a:extLst>
                </a:gridCol>
                <a:gridCol w="1836939">
                  <a:extLst>
                    <a:ext uri="{9D8B030D-6E8A-4147-A177-3AD203B41FA5}">
                      <a16:colId xmlns:a16="http://schemas.microsoft.com/office/drawing/2014/main" xmlns="" val="1350096231"/>
                    </a:ext>
                  </a:extLst>
                </a:gridCol>
              </a:tblGrid>
              <a:tr h="1698314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800" u="none" strike="noStrike" dirty="0">
                          <a:effectLst/>
                        </a:rPr>
                        <a:t> موضيع الدراسة</a:t>
                      </a:r>
                      <a:endParaRPr lang="ar-JO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800" u="none" strike="noStrike" dirty="0">
                          <a:effectLst/>
                        </a:rPr>
                        <a:t> النسبة المئوية</a:t>
                      </a:r>
                      <a:endParaRPr lang="en-US" sz="2800" u="none" strike="noStrike" dirty="0">
                        <a:effectLst/>
                      </a:endParaRPr>
                    </a:p>
                    <a:p>
                      <a:pPr algn="r" rtl="1" fontAlgn="b"/>
                      <a:r>
                        <a:rPr lang="ar-JO" sz="2800" u="none" strike="noStrike" dirty="0">
                          <a:effectLst/>
                        </a:rPr>
                        <a:t>عام 2015</a:t>
                      </a:r>
                      <a:endParaRPr lang="ar-JO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800" u="none" strike="noStrike" dirty="0">
                          <a:effectLst/>
                        </a:rPr>
                        <a:t> النسبة المئوية</a:t>
                      </a:r>
                      <a:endParaRPr lang="en-US" sz="2800" u="none" strike="noStrike" dirty="0">
                        <a:effectLst/>
                      </a:endParaRPr>
                    </a:p>
                    <a:p>
                      <a:pPr algn="r" rtl="1" fontAlgn="b"/>
                      <a:r>
                        <a:rPr lang="ar-JO" sz="2800" u="none" strike="noStrike" dirty="0">
                          <a:effectLst/>
                        </a:rPr>
                        <a:t>عام2020</a:t>
                      </a:r>
                      <a:endParaRPr lang="ar-JO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67062176"/>
                  </a:ext>
                </a:extLst>
              </a:tr>
              <a:tr h="1228829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800" u="none" strike="noStrike">
                          <a:effectLst/>
                        </a:rPr>
                        <a:t>التنمر في مصر </a:t>
                      </a:r>
                      <a:endParaRPr lang="ar-JO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34%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30%</a:t>
                      </a:r>
                      <a:endParaRPr lang="en-US" sz="2800" b="0" i="0" u="none" strike="noStrike">
                        <a:solidFill>
                          <a:srgbClr val="374151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788986870"/>
                  </a:ext>
                </a:extLst>
              </a:tr>
              <a:tr h="1228829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800" u="none" strike="noStrike">
                          <a:effectLst/>
                        </a:rPr>
                        <a:t>التنمر في الاردن</a:t>
                      </a:r>
                      <a:endParaRPr lang="ar-JO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42.3%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80%</a:t>
                      </a:r>
                      <a:endParaRPr lang="en-US" sz="2800" b="0" i="0" u="none" strike="noStrike">
                        <a:solidFill>
                          <a:srgbClr val="374151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765598324"/>
                  </a:ext>
                </a:extLst>
              </a:tr>
              <a:tr h="1228829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2800" u="none" strike="noStrike">
                          <a:effectLst/>
                        </a:rPr>
                        <a:t>التنمر في السعودية</a:t>
                      </a:r>
                      <a:endParaRPr lang="ar-JO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25.8%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19.8%</a:t>
                      </a:r>
                      <a:endParaRPr lang="en-US" sz="2800" b="0" i="0" u="none" strike="noStrike" dirty="0">
                        <a:solidFill>
                          <a:srgbClr val="374151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3643114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A21F20FA-CF96-5C8E-3A5A-7E4D01F7E606}"/>
              </a:ext>
            </a:extLst>
          </p:cNvPr>
          <p:cNvGraphicFramePr>
            <a:graphicFrameLocks/>
          </p:cNvGraphicFramePr>
          <p:nvPr/>
        </p:nvGraphicFramePr>
        <p:xfrm>
          <a:off x="6714349" y="1336605"/>
          <a:ext cx="5003518" cy="4014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20294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800" advClick="0" advTm="13000">
        <p159:morph option="byObject"/>
      </p:transition>
    </mc:Choice>
    <mc:Fallback>
      <p:transition spd="slow" advClick="0" advTm="13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116</Words>
  <Application>Microsoft Office PowerPoint</Application>
  <PresentationFormat>Custom</PresentationFormat>
  <Paragraphs>53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Omar</dc:creator>
  <cp:lastModifiedBy>Administrator</cp:lastModifiedBy>
  <cp:revision>2</cp:revision>
  <dcterms:created xsi:type="dcterms:W3CDTF">2023-05-19T14:50:15Z</dcterms:created>
  <dcterms:modified xsi:type="dcterms:W3CDTF">2023-05-19T15:14:24Z</dcterms:modified>
</cp:coreProperties>
</file>