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78" r:id="rId2"/>
    <p:sldId id="279" r:id="rId3"/>
    <p:sldId id="285" r:id="rId4"/>
    <p:sldId id="302" r:id="rId5"/>
    <p:sldId id="299" r:id="rId6"/>
    <p:sldId id="301" r:id="rId7"/>
    <p:sldId id="298" r:id="rId8"/>
    <p:sldId id="284" r:id="rId9"/>
    <p:sldId id="294" r:id="rId10"/>
    <p:sldId id="281" r:id="rId11"/>
    <p:sldId id="296" r:id="rId12"/>
    <p:sldId id="293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09" autoAdjust="0"/>
  </p:normalViewPr>
  <p:slideViewPr>
    <p:cSldViewPr snapToGrid="0" snapToObjects="1">
      <p:cViewPr varScale="1">
        <p:scale>
          <a:sx n="72" d="100"/>
          <a:sy n="72" d="100"/>
        </p:scale>
        <p:origin x="570" y="7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B9-4D52-8F60-3ECCD19417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B9-4D52-8F60-3ECCD19417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B9-4D52-8F60-3ECCD19417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B9-4D52-8F60-3ECCD1941702}"/>
              </c:ext>
            </c:extLst>
          </c:dPt>
          <c:dLbls>
            <c:dLbl>
              <c:idx val="2"/>
              <c:layout>
                <c:manualLayout>
                  <c:x val="4.5429242787263825E-2"/>
                  <c:y val="0.156374033432182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B9-4D52-8F60-3ECCD1941702}"/>
                </c:ext>
              </c:extLst>
            </c:dLbl>
            <c:dLbl>
              <c:idx val="3"/>
              <c:layout>
                <c:manualLayout>
                  <c:x val="9.7746355276333938E-3"/>
                  <c:y val="0.112458886798623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B9-4D52-8F60-3ECCD1941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 year  2000</c:v>
                </c:pt>
                <c:pt idx="1">
                  <c:v>year 2005</c:v>
                </c:pt>
                <c:pt idx="2">
                  <c:v>year 2015</c:v>
                </c:pt>
                <c:pt idx="3">
                  <c:v>year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5.3</c:v>
                </c:pt>
                <c:pt idx="2">
                  <c:v>5.3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9-4D52-8F60-3ECCD19417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CB-4398-8C41-CF5873DA4A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CB-4398-8C41-CF5873DA4A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CB-4398-8C41-CF5873DA4A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CB-4398-8C41-CF5873DA4A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Sheet1!$A$2:$B$5</c:f>
              <c:multiLvlStrCache>
                <c:ptCount val="4"/>
                <c:lvl>
                  <c:pt idx="0">
                    <c:v>year2000-2020</c:v>
                  </c:pt>
                  <c:pt idx="1">
                    <c:v>year 2000-2020</c:v>
                  </c:pt>
                  <c:pt idx="2">
                    <c:v>year2000-2020</c:v>
                  </c:pt>
                  <c:pt idx="3">
                    <c:v>year2000-2020</c:v>
                  </c:pt>
                </c:lvl>
                <c:lvl>
                  <c:pt idx="0">
                    <c:v>usa</c:v>
                  </c:pt>
                  <c:pt idx="1">
                    <c:v>japan</c:v>
                  </c:pt>
                  <c:pt idx="2">
                    <c:v>saudi arabia</c:v>
                  </c:pt>
                  <c:pt idx="3">
                    <c:v>palastine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44.6</c:v>
                </c:pt>
                <c:pt idx="1">
                  <c:v>49.2</c:v>
                </c:pt>
                <c:pt idx="2">
                  <c:v>41.1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CB-4398-8C41-CF5873DA4A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 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3FB2575-147E-B054-13E0-E58956B83853}"/>
              </a:ext>
            </a:extLst>
          </p:cNvPr>
          <p:cNvSpPr txBox="1">
            <a:spLocks/>
          </p:cNvSpPr>
          <p:nvPr/>
        </p:nvSpPr>
        <p:spPr>
          <a:xfrm>
            <a:off x="3595978" y="2870156"/>
            <a:ext cx="5000043" cy="11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Done By: George Barjeel/Saif Haddad/Rami Hamarneh</a:t>
            </a:r>
            <a:endParaRPr lang="ar-JO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5" y="695742"/>
            <a:ext cx="8603674" cy="768096"/>
          </a:xfrm>
        </p:spPr>
        <p:txBody>
          <a:bodyPr/>
          <a:lstStyle/>
          <a:p>
            <a: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percentage of bullying in countries</a:t>
            </a:r>
            <a:b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br>
              <a:rPr lang="en-US" sz="32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US" sz="32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15E0D10-8DE0-0056-EDF2-BDBEAB72F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06638"/>
                  </p:ext>
                </p:extLst>
              </p:nvPr>
            </p:nvGraphicFramePr>
            <p:xfrm>
              <a:off x="1122218" y="2694239"/>
              <a:ext cx="9640955" cy="3444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355">
                      <a:extLst>
                        <a:ext uri="{9D8B030D-6E8A-4147-A177-3AD203B41FA5}">
                          <a16:colId xmlns:a16="http://schemas.microsoft.com/office/drawing/2014/main" val="4173147055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753258968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20055883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39597374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852883093"/>
                        </a:ext>
                      </a:extLst>
                    </a:gridCol>
                  </a:tblGrid>
                  <a:tr h="101742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Percentage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969994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44.6%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44.6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8175330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49.2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357986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Saudi Arabia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41.1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0514879"/>
                      </a:ext>
                    </a:extLst>
                  </a:tr>
                  <a:tr h="58945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Palestine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6245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15E0D10-8DE0-0056-EDF2-BDBEAB72F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06638"/>
                  </p:ext>
                </p:extLst>
              </p:nvPr>
            </p:nvGraphicFramePr>
            <p:xfrm>
              <a:off x="1122218" y="2694239"/>
              <a:ext cx="9640955" cy="3444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2355">
                      <a:extLst>
                        <a:ext uri="{9D8B030D-6E8A-4147-A177-3AD203B41FA5}">
                          <a16:colId xmlns:a16="http://schemas.microsoft.com/office/drawing/2014/main" val="4173147055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753258968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20055883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1739597374"/>
                        </a:ext>
                      </a:extLst>
                    </a:gridCol>
                    <a:gridCol w="2034650">
                      <a:extLst>
                        <a:ext uri="{9D8B030D-6E8A-4147-A177-3AD203B41FA5}">
                          <a16:colId xmlns:a16="http://schemas.microsoft.com/office/drawing/2014/main" val="3852883093"/>
                        </a:ext>
                      </a:extLst>
                    </a:gridCol>
                  </a:tblGrid>
                  <a:tr h="101742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country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Percentage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969994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44.6%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172000" r="-1198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817533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Japan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49.2%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272000" r="-1198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35798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Saudi Arabia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41.1%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372000" r="-1198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0514879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Palestine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2000-2020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952" t="-472000" r="-1198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2456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C6EDFC-B0C9-75F5-8FB6-BAA8917CF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775546"/>
              </p:ext>
            </p:extLst>
          </p:nvPr>
        </p:nvGraphicFramePr>
        <p:xfrm>
          <a:off x="289646" y="617826"/>
          <a:ext cx="8798936" cy="54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10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59" y="2007108"/>
            <a:ext cx="10240882" cy="667512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https://youtu.be/w6FfxnhRssw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 It Rude, Is It Mean, or Is It Bullying? Distinguishing Problem Behaviors  at Camp | American Camp Association">
            <a:extLst>
              <a:ext uri="{FF2B5EF4-FFF2-40B4-BE49-F238E27FC236}">
                <a16:creationId xmlns:a16="http://schemas.microsoft.com/office/drawing/2014/main" id="{4ACC6968-1582-D6E5-F361-59B68EB1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99" y="0"/>
            <a:ext cx="4838438" cy="3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405E5-169D-5911-29AA-38C0BA5CAFEE}"/>
              </a:ext>
            </a:extLst>
          </p:cNvPr>
          <p:cNvSpPr txBox="1"/>
          <p:nvPr/>
        </p:nvSpPr>
        <p:spPr>
          <a:xfrm>
            <a:off x="0" y="3659574"/>
            <a:ext cx="7515860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unwanted aggressive behavior among school-age children that involves or perceived imbalance of power.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05" y="1457839"/>
            <a:ext cx="10671048" cy="768096"/>
          </a:xfrm>
        </p:spPr>
        <p:txBody>
          <a:bodyPr/>
          <a:lstStyle/>
          <a:p>
            <a:r>
              <a:rPr lang="en-US" dirty="0"/>
              <a:t>Types of bullying: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cyber</a:t>
            </a:r>
          </a:p>
        </p:txBody>
      </p:sp>
      <p:pic>
        <p:nvPicPr>
          <p:cNvPr id="80" name="Picture Placeholder 79">
            <a:extLst>
              <a:ext uri="{FF2B5EF4-FFF2-40B4-BE49-F238E27FC236}">
                <a16:creationId xmlns:a16="http://schemas.microsoft.com/office/drawing/2014/main" id="{A33A257C-47D6-A935-A4B6-721C9D3853F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3872" r="387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3" name="Picture Placeholder 82">
            <a:extLst>
              <a:ext uri="{FF2B5EF4-FFF2-40B4-BE49-F238E27FC236}">
                <a16:creationId xmlns:a16="http://schemas.microsoft.com/office/drawing/2014/main" id="{8E8913A0-A023-521B-F801-DA3F12123F8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13228" r="13228"/>
          <a:stretch>
            <a:fillRect/>
          </a:stretch>
        </p:blipFill>
        <p:spPr>
          <a:xfrm>
            <a:off x="9034272" y="2393215"/>
            <a:ext cx="2596896" cy="2596896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B95A57-B899-1325-6325-613DE046F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2C87782-7C3C-07E2-4A1A-5501E9B04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3AA016A-B619-CCE1-C98D-B8126036C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D4E70B6-A940-C0D7-85A2-2E17BF33C8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5692" y="4990111"/>
            <a:ext cx="2598737" cy="1109662"/>
          </a:xfrm>
        </p:spPr>
        <p:txBody>
          <a:bodyPr/>
          <a:lstStyle/>
          <a:p>
            <a:r>
              <a:rPr lang="en-US" dirty="0"/>
              <a:t>verbal</a:t>
            </a:r>
          </a:p>
        </p:txBody>
      </p:sp>
      <p:pic>
        <p:nvPicPr>
          <p:cNvPr id="72" name="Picture Placeholder 71">
            <a:extLst>
              <a:ext uri="{FF2B5EF4-FFF2-40B4-BE49-F238E27FC236}">
                <a16:creationId xmlns:a16="http://schemas.microsoft.com/office/drawing/2014/main" id="{FA1C46F4-60FC-9896-C7CF-1CEA63C683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635" b="463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4" name="Picture Placeholder 83">
            <a:extLst>
              <a:ext uri="{FF2B5EF4-FFF2-40B4-BE49-F238E27FC236}">
                <a16:creationId xmlns:a16="http://schemas.microsoft.com/office/drawing/2014/main" id="{E49F9C75-8E40-4096-034D-BF68733545B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972" r="97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B9285-D25D-30BF-46CF-AAAE7A92A26D}"/>
              </a:ext>
            </a:extLst>
          </p:cNvPr>
          <p:cNvSpPr txBox="1"/>
          <p:nvPr/>
        </p:nvSpPr>
        <p:spPr>
          <a:xfrm>
            <a:off x="170173" y="11648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https://www.positiveaction.net/blog/physical-bullying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02E4C-AD3B-6C99-1069-6EFF6F2E2E05}"/>
              </a:ext>
            </a:extLst>
          </p:cNvPr>
          <p:cNvSpPr txBox="1"/>
          <p:nvPr/>
        </p:nvSpPr>
        <p:spPr>
          <a:xfrm>
            <a:off x="170173" y="435061"/>
            <a:ext cx="6105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https://antibullyingsoftware.com/what-is-the-definition-of-verbal-bullying/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5F526-5C51-C189-D2FA-B93A2F74D549}"/>
              </a:ext>
            </a:extLst>
          </p:cNvPr>
          <p:cNvSpPr txBox="1"/>
          <p:nvPr/>
        </p:nvSpPr>
        <p:spPr>
          <a:xfrm>
            <a:off x="147535" y="942318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https://www.positiveaction.net/blog/social-bullying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Cyber bullying from schoolmates bully mockery problem in  school">
            <a:extLst>
              <a:ext uri="{FF2B5EF4-FFF2-40B4-BE49-F238E27FC236}">
                <a16:creationId xmlns:a16="http://schemas.microsoft.com/office/drawing/2014/main" id="{E8F1C032-AE97-C7C7-DB7C-A5F6E992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86" y="3329904"/>
            <a:ext cx="4597798" cy="28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84910-B28A-1EAE-7844-572AC983C2D5}"/>
              </a:ext>
            </a:extLst>
          </p:cNvPr>
          <p:cNvSpPr txBox="1"/>
          <p:nvPr/>
        </p:nvSpPr>
        <p:spPr>
          <a:xfrm>
            <a:off x="168197" y="718692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are the problem off bullying?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03AF8-3DE6-3C45-C62C-C0FB3D504E00}"/>
              </a:ext>
            </a:extLst>
          </p:cNvPr>
          <p:cNvSpPr txBox="1"/>
          <p:nvPr/>
        </p:nvSpPr>
        <p:spPr>
          <a:xfrm>
            <a:off x="168197" y="2388270"/>
            <a:ext cx="6135756" cy="362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Sometimes the cause of bullying is family problems, or the person who is young sees everyone bullying around him so he thinks that bullying is normal</a:t>
            </a:r>
          </a:p>
        </p:txBody>
      </p:sp>
    </p:spTree>
    <p:extLst>
      <p:ext uri="{BB962C8B-B14F-4D97-AF65-F5344CB8AC3E}">
        <p14:creationId xmlns:p14="http://schemas.microsoft.com/office/powerpoint/2010/main" val="290907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6C32C-A71D-2E54-EF9D-B2269818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Recent research has shown that bullying remains a pervasive problem">
            <a:extLst>
              <a:ext uri="{FF2B5EF4-FFF2-40B4-BE49-F238E27FC236}">
                <a16:creationId xmlns:a16="http://schemas.microsoft.com/office/drawing/2014/main" id="{0C14A491-2CB2-EBF9-09FC-B9BE7D3C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40" y="1491589"/>
            <a:ext cx="2928729" cy="27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BC70F-9BFC-9E71-FAB8-C7FEC691A7BC}"/>
              </a:ext>
            </a:extLst>
          </p:cNvPr>
          <p:cNvSpPr txBox="1"/>
          <p:nvPr/>
        </p:nvSpPr>
        <p:spPr>
          <a:xfrm>
            <a:off x="533731" y="2659350"/>
            <a:ext cx="8580783" cy="419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 friend to someone who is bullied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-stand up to the bully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-help people understand bullying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-keep the line of communication open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-encourage kids to do what they love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3154D-515C-664B-3E0F-EBC1668BC46A}"/>
              </a:ext>
            </a:extLst>
          </p:cNvPr>
          <p:cNvSpPr txBox="1"/>
          <p:nvPr/>
        </p:nvSpPr>
        <p:spPr>
          <a:xfrm>
            <a:off x="728870" y="1311965"/>
            <a:ext cx="6586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85174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C53F-901A-BD20-13D1-D41DDE9E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32AEAB-C95A-CEBD-9B13-74CDED27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4" y="2838616"/>
            <a:ext cx="3631880" cy="34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D28F20-E51C-4097-E0F6-715AF2E071C7}"/>
              </a:ext>
            </a:extLst>
          </p:cNvPr>
          <p:cNvSpPr txBox="1"/>
          <p:nvPr/>
        </p:nvSpPr>
        <p:spPr>
          <a:xfrm>
            <a:off x="4269585" y="1794330"/>
            <a:ext cx="6808305" cy="184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 bullied can leave you feeling helpless,  humiliated, depressed, or even suicidal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F0822-E010-EDF3-3FC3-E8E807FABEE6}"/>
              </a:ext>
            </a:extLst>
          </p:cNvPr>
          <p:cNvSpPr txBox="1"/>
          <p:nvPr/>
        </p:nvSpPr>
        <p:spPr>
          <a:xfrm>
            <a:off x="3144078" y="576640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021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AB4389-7C77-5635-4D42-6A34EC4D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3066092"/>
            <a:ext cx="3549925" cy="35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14F3BF-3D9C-C639-04BD-B44279A64D5C}"/>
              </a:ext>
            </a:extLst>
          </p:cNvPr>
          <p:cNvSpPr txBox="1"/>
          <p:nvPr/>
        </p:nvSpPr>
        <p:spPr>
          <a:xfrm>
            <a:off x="4094920" y="542276"/>
            <a:ext cx="671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are the causes of bullying?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E80B0-5475-1180-03C8-96B4622D3F32}"/>
              </a:ext>
            </a:extLst>
          </p:cNvPr>
          <p:cNvSpPr txBox="1"/>
          <p:nvPr/>
        </p:nvSpPr>
        <p:spPr>
          <a:xfrm>
            <a:off x="4770786" y="2462156"/>
            <a:ext cx="6713329" cy="184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Bullying happens most to people whose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religonis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different,the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national and color </a:t>
            </a:r>
          </a:p>
        </p:txBody>
      </p:sp>
    </p:spTree>
    <p:extLst>
      <p:ext uri="{BB962C8B-B14F-4D97-AF65-F5344CB8AC3E}">
        <p14:creationId xmlns:p14="http://schemas.microsoft.com/office/powerpoint/2010/main" val="153888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47" y="448056"/>
            <a:ext cx="10671048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percentage of bullying in </a:t>
            </a:r>
            <a:r>
              <a:rPr lang="en-US" sz="4400" b="1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jordan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191A887-D3A0-A3D4-8F27-053C086A7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086212"/>
                  </p:ext>
                </p:extLst>
              </p:nvPr>
            </p:nvGraphicFramePr>
            <p:xfrm>
              <a:off x="1076035" y="1853964"/>
              <a:ext cx="9772072" cy="455893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443018">
                      <a:extLst>
                        <a:ext uri="{9D8B030D-6E8A-4147-A177-3AD203B41FA5}">
                          <a16:colId xmlns:a16="http://schemas.microsoft.com/office/drawing/2014/main" val="548960846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1651456565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293328757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4104403834"/>
                        </a:ext>
                      </a:extLst>
                    </a:gridCol>
                  </a:tblGrid>
                  <a:tr h="115031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percentage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5358258"/>
                      </a:ext>
                    </a:extLst>
                  </a:tr>
                  <a:tr h="690189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47%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47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126714"/>
                      </a:ext>
                    </a:extLst>
                  </a:tr>
                  <a:tr h="690189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5.3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8591797"/>
                      </a:ext>
                    </a:extLst>
                  </a:tr>
                  <a:tr h="841683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0.053</a:t>
                          </a: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5.3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6860056"/>
                      </a:ext>
                    </a:extLst>
                  </a:tr>
                  <a:tr h="42979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1.7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7173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1191A887-D3A0-A3D4-8F27-053C086A7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3086212"/>
                  </p:ext>
                </p:extLst>
              </p:nvPr>
            </p:nvGraphicFramePr>
            <p:xfrm>
              <a:off x="1076035" y="1853964"/>
              <a:ext cx="9772072" cy="455893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443018">
                      <a:extLst>
                        <a:ext uri="{9D8B030D-6E8A-4147-A177-3AD203B41FA5}">
                          <a16:colId xmlns:a16="http://schemas.microsoft.com/office/drawing/2014/main" val="548960846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1651456565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293328757"/>
                        </a:ext>
                      </a:extLst>
                    </a:gridCol>
                    <a:gridCol w="2443018">
                      <a:extLst>
                        <a:ext uri="{9D8B030D-6E8A-4147-A177-3AD203B41FA5}">
                          <a16:colId xmlns:a16="http://schemas.microsoft.com/office/drawing/2014/main" val="4104403834"/>
                        </a:ext>
                      </a:extLst>
                    </a:gridCol>
                  </a:tblGrid>
                  <a:tr h="1150314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3200" dirty="0"/>
                            <a:t>The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percentage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A decimal fraction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Normal break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5358258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47%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159055" r="-998" b="-351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126714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0.053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255039" r="-998" b="-24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8591797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5.3%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/>
                            <a:t>0.053</a:t>
                          </a:r>
                        </a:p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261714" r="-998" b="-81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686005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1.7%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49" t="-494531" r="-998" b="-11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27173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F8BD7-0560-D7CA-2D93-4361E00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FB8BF0-F4A7-84C7-18F1-73EE0EDF2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188352"/>
              </p:ext>
            </p:extLst>
          </p:nvPr>
        </p:nvGraphicFramePr>
        <p:xfrm>
          <a:off x="2057400" y="731520"/>
          <a:ext cx="9875520" cy="549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613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{A303C93F-BCE6-4502-9D61-8EBCA587F8EF}tf78438558_win32</Template>
  <TotalTime>6319</TotalTime>
  <Words>263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Sabon Next LT</vt:lpstr>
      <vt:lpstr>Trebuchet MS</vt:lpstr>
      <vt:lpstr>Office Theme</vt:lpstr>
      <vt:lpstr>BULLYING  </vt:lpstr>
      <vt:lpstr>PowerPoint Presentation</vt:lpstr>
      <vt:lpstr>Types of bullying: </vt:lpstr>
      <vt:lpstr>PowerPoint Presentation</vt:lpstr>
      <vt:lpstr>PowerPoint Presentation</vt:lpstr>
      <vt:lpstr>PowerPoint Presentation</vt:lpstr>
      <vt:lpstr>PowerPoint Presentation</vt:lpstr>
      <vt:lpstr>The percentage of bullying in jordan</vt:lpstr>
      <vt:lpstr>PowerPoint Presentation</vt:lpstr>
      <vt:lpstr>The percentage of bullying in countries  </vt:lpstr>
      <vt:lpstr>PowerPoint Presentation</vt:lpstr>
      <vt:lpstr>https://youtu.be/w6FfxnhRssw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subject/>
  <dc:creator>rami.alhamarneh@nos.edu.jo</dc:creator>
  <cp:lastModifiedBy>rami.alhamarneh@nos.edu.jo</cp:lastModifiedBy>
  <cp:revision>18</cp:revision>
  <dcterms:created xsi:type="dcterms:W3CDTF">2023-05-04T14:33:21Z</dcterms:created>
  <dcterms:modified xsi:type="dcterms:W3CDTF">2023-05-19T12:56:56Z</dcterms:modified>
</cp:coreProperties>
</file>