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6" r:id="rId4"/>
    <p:sldId id="258" r:id="rId5"/>
    <p:sldId id="261" r:id="rId6"/>
    <p:sldId id="259" r:id="rId7"/>
    <p:sldId id="263" r:id="rId8"/>
    <p:sldId id="267" r:id="rId9"/>
    <p:sldId id="268" r:id="rId10"/>
    <p:sldId id="269" r:id="rId11"/>
    <p:sldId id="270"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9" d="100"/>
          <a:sy n="119" d="100"/>
        </p:scale>
        <p:origin x="2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4197199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3080393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0885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661013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76509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2992180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3434592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161638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696176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891EA-6E73-46DD-9701-1A642DCDFFE2}"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224716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5891EA-6E73-46DD-9701-1A642DCDFFE2}"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308043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5891EA-6E73-46DD-9701-1A642DCDFFE2}"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2523655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5891EA-6E73-46DD-9701-1A642DCDFFE2}"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1616849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891EA-6E73-46DD-9701-1A642DCDFFE2}"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266248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5891EA-6E73-46DD-9701-1A642DCDFFE2}"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9315C-B2FF-4841-9D7B-A71E884B41EF}" type="slidenum">
              <a:rPr lang="en-US" smtClean="0"/>
              <a:t>‹#›</a:t>
            </a:fld>
            <a:endParaRPr lang="en-US"/>
          </a:p>
        </p:txBody>
      </p:sp>
    </p:spTree>
    <p:extLst>
      <p:ext uri="{BB962C8B-B14F-4D97-AF65-F5344CB8AC3E}">
        <p14:creationId xmlns:p14="http://schemas.microsoft.com/office/powerpoint/2010/main" val="2858651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9315C-B2FF-4841-9D7B-A71E884B41EF}" type="slidenum">
              <a:rPr lang="en-US" smtClean="0"/>
              <a:t>‹#›</a:t>
            </a:fld>
            <a:endParaRPr lang="en-US"/>
          </a:p>
        </p:txBody>
      </p:sp>
      <p:sp>
        <p:nvSpPr>
          <p:cNvPr id="5" name="Date Placeholder 4"/>
          <p:cNvSpPr>
            <a:spLocks noGrp="1"/>
          </p:cNvSpPr>
          <p:nvPr>
            <p:ph type="dt" sz="half" idx="10"/>
          </p:nvPr>
        </p:nvSpPr>
        <p:spPr/>
        <p:txBody>
          <a:bodyPr/>
          <a:lstStyle/>
          <a:p>
            <a:fld id="{CB5891EA-6E73-46DD-9701-1A642DCDFFE2}" type="datetimeFigureOut">
              <a:rPr lang="en-US" smtClean="0"/>
              <a:t>5/19/2023</a:t>
            </a:fld>
            <a:endParaRPr lang="en-US"/>
          </a:p>
        </p:txBody>
      </p:sp>
    </p:spTree>
    <p:extLst>
      <p:ext uri="{BB962C8B-B14F-4D97-AF65-F5344CB8AC3E}">
        <p14:creationId xmlns:p14="http://schemas.microsoft.com/office/powerpoint/2010/main" val="324534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5891EA-6E73-46DD-9701-1A642DCDFFE2}" type="datetimeFigureOut">
              <a:rPr lang="en-US" smtClean="0"/>
              <a:t>5/19/2023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39315C-B2FF-4841-9D7B-A71E884B41EF}" type="slidenum">
              <a:rPr lang="en-US" smtClean="0"/>
              <a:t>‹#›</a:t>
            </a:fld>
            <a:endParaRPr lang="en-US"/>
          </a:p>
        </p:txBody>
      </p:sp>
    </p:spTree>
    <p:extLst>
      <p:ext uri="{BB962C8B-B14F-4D97-AF65-F5344CB8AC3E}">
        <p14:creationId xmlns:p14="http://schemas.microsoft.com/office/powerpoint/2010/main" val="295756695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who.int/news-room/fact-sheets/detail/obesity-and-overweight" TargetMode="External"/><Relationship Id="rId2" Type="http://schemas.openxmlformats.org/officeDocument/2006/relationships/hyperlink" Target="http://www.mayoclinic.org/diseases-conditions/obesity/symptoms-causes/syc-20375742" TargetMode="External"/><Relationship Id="rId1" Type="http://schemas.openxmlformats.org/officeDocument/2006/relationships/slideLayout" Target="../slideLayouts/slideLayout2.xml"/><Relationship Id="rId6" Type="http://schemas.openxmlformats.org/officeDocument/2006/relationships/hyperlink" Target="http://www.feedo.net/QualityOfLife/Success/BuildingSelfConfidence.htm" TargetMode="External"/><Relationship Id="rId5" Type="http://schemas.openxmlformats.org/officeDocument/2006/relationships/hyperlink" Target="http://www.cdc.gov/healthyweight/effects/index.html" TargetMode="External"/><Relationship Id="rId4" Type="http://schemas.openxmlformats.org/officeDocument/2006/relationships/hyperlink" Target="https://my.clevelandclinic.org/health/diseases/11209-weight-control-and-obesit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FFC1-A440-4BD7-BB53-965E43C6B354}"/>
              </a:ext>
            </a:extLst>
          </p:cNvPr>
          <p:cNvSpPr>
            <a:spLocks noGrp="1"/>
          </p:cNvSpPr>
          <p:nvPr>
            <p:ph type="ctrTitle"/>
          </p:nvPr>
        </p:nvSpPr>
        <p:spPr>
          <a:xfrm>
            <a:off x="1707592" y="2404531"/>
            <a:ext cx="7766936" cy="1646302"/>
          </a:xfrm>
        </p:spPr>
        <p:txBody>
          <a:bodyPr/>
          <a:lstStyle/>
          <a:p>
            <a:pPr algn="l"/>
            <a:r>
              <a:rPr lang="en-US" dirty="0"/>
              <a:t>Obesity</a:t>
            </a:r>
          </a:p>
        </p:txBody>
      </p:sp>
      <p:sp>
        <p:nvSpPr>
          <p:cNvPr id="3" name="Subtitle 2">
            <a:extLst>
              <a:ext uri="{FF2B5EF4-FFF2-40B4-BE49-F238E27FC236}">
                <a16:creationId xmlns:a16="http://schemas.microsoft.com/office/drawing/2014/main" id="{C9BCE05F-BD73-41B8-B0A2-E85EA4354530}"/>
              </a:ext>
            </a:extLst>
          </p:cNvPr>
          <p:cNvSpPr>
            <a:spLocks noGrp="1"/>
          </p:cNvSpPr>
          <p:nvPr>
            <p:ph type="subTitle" idx="1"/>
          </p:nvPr>
        </p:nvSpPr>
        <p:spPr/>
        <p:txBody>
          <a:bodyPr/>
          <a:lstStyle/>
          <a:p>
            <a:pPr algn="l"/>
            <a:r>
              <a:rPr lang="en-US" dirty="0">
                <a:solidFill>
                  <a:schemeClr val="tx1"/>
                </a:solidFill>
              </a:rPr>
              <a:t>By:, </a:t>
            </a:r>
            <a:r>
              <a:rPr lang="en-US" dirty="0" err="1">
                <a:solidFill>
                  <a:schemeClr val="tx1"/>
                </a:solidFill>
              </a:rPr>
              <a:t>Raja’i</a:t>
            </a:r>
            <a:r>
              <a:rPr lang="en-US" dirty="0">
                <a:solidFill>
                  <a:schemeClr val="tx1"/>
                </a:solidFill>
              </a:rPr>
              <a:t> El Ghoury, Sanad Al Halasa, </a:t>
            </a:r>
            <a:r>
              <a:rPr lang="en-US" dirty="0" err="1">
                <a:solidFill>
                  <a:schemeClr val="tx1"/>
                </a:solidFill>
              </a:rPr>
              <a:t>Ja’afar</a:t>
            </a:r>
            <a:r>
              <a:rPr lang="en-US" dirty="0">
                <a:solidFill>
                  <a:schemeClr val="tx1"/>
                </a:solidFill>
              </a:rPr>
              <a:t> </a:t>
            </a:r>
            <a:r>
              <a:rPr lang="en-US" dirty="0" err="1">
                <a:solidFill>
                  <a:schemeClr val="tx1"/>
                </a:solidFill>
              </a:rPr>
              <a:t>Dajani</a:t>
            </a:r>
            <a:r>
              <a:rPr lang="en-US" dirty="0">
                <a:solidFill>
                  <a:schemeClr val="tx1"/>
                </a:solidFill>
              </a:rPr>
              <a:t> and Yazan Abu </a:t>
            </a:r>
            <a:r>
              <a:rPr lang="en-US" dirty="0" err="1">
                <a:solidFill>
                  <a:schemeClr val="tx1"/>
                </a:solidFill>
              </a:rPr>
              <a:t>Qudais</a:t>
            </a:r>
            <a:endParaRPr lang="en-US" dirty="0">
              <a:solidFill>
                <a:schemeClr val="tx1"/>
              </a:solidFill>
            </a:endParaRPr>
          </a:p>
        </p:txBody>
      </p:sp>
      <p:pic>
        <p:nvPicPr>
          <p:cNvPr id="2050" name="Picture 2" descr="Obesity word cloud - Stock Illustration [50415065] - PIXTA">
            <a:extLst>
              <a:ext uri="{FF2B5EF4-FFF2-40B4-BE49-F238E27FC236}">
                <a16:creationId xmlns:a16="http://schemas.microsoft.com/office/drawing/2014/main" id="{183CE981-74D9-4CF4-B92B-B7EC2207EE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4459" y="474966"/>
            <a:ext cx="4449544" cy="3350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795887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BD24-A5E8-4E43-B5E4-8477B5989570}"/>
              </a:ext>
            </a:extLst>
          </p:cNvPr>
          <p:cNvSpPr>
            <a:spLocks noGrp="1"/>
          </p:cNvSpPr>
          <p:nvPr>
            <p:ph type="title"/>
          </p:nvPr>
        </p:nvSpPr>
        <p:spPr/>
        <p:txBody>
          <a:bodyPr/>
          <a:lstStyle/>
          <a:p>
            <a:r>
              <a:rPr lang="en-US" dirty="0"/>
              <a:t>What is the best course of action?</a:t>
            </a:r>
          </a:p>
        </p:txBody>
      </p:sp>
      <p:sp>
        <p:nvSpPr>
          <p:cNvPr id="3" name="Content Placeholder 2">
            <a:extLst>
              <a:ext uri="{FF2B5EF4-FFF2-40B4-BE49-F238E27FC236}">
                <a16:creationId xmlns:a16="http://schemas.microsoft.com/office/drawing/2014/main" id="{CC1C9213-FDB7-42A9-8BB0-89D07F99F194}"/>
              </a:ext>
            </a:extLst>
          </p:cNvPr>
          <p:cNvSpPr>
            <a:spLocks noGrp="1"/>
          </p:cNvSpPr>
          <p:nvPr>
            <p:ph idx="1"/>
          </p:nvPr>
        </p:nvSpPr>
        <p:spPr/>
        <p:txBody>
          <a:bodyPr/>
          <a:lstStyle/>
          <a:p>
            <a:pPr marL="0" indent="0">
              <a:buNone/>
            </a:pPr>
            <a:r>
              <a:rPr lang="en-US" dirty="0">
                <a:solidFill>
                  <a:schemeClr val="tx1"/>
                </a:solidFill>
              </a:rPr>
              <a:t>	Firstly the obese person should use ways of preventing obesity and must be willing to do it. Secondly, it will be for the fast food restaurants, as they serve high sugar meals from unnatural recourses. So health organizations should confront them and persuade them to stop using unnatural and unhealthy resources and start using more natural and healthy resources. </a:t>
            </a:r>
          </a:p>
          <a:p>
            <a:pPr marL="0" indent="0">
              <a:buNone/>
            </a:pPr>
            <a:endParaRPr lang="en-US" dirty="0"/>
          </a:p>
          <a:p>
            <a:pPr marL="0" indent="0">
              <a:buNone/>
            </a:pPr>
            <a:r>
              <a:rPr lang="en-US" dirty="0"/>
              <a:t>	</a:t>
            </a:r>
            <a:r>
              <a:rPr lang="en-US" dirty="0">
                <a:solidFill>
                  <a:schemeClr val="tx1"/>
                </a:solidFill>
              </a:rPr>
              <a:t> If they don’t agree then the organizations should raise awareness about obesity. To add on, even if they accepted to start using natural resources, they should still raise awareness about obesity. This will cause a significant loss in the number of obese people. </a:t>
            </a:r>
          </a:p>
        </p:txBody>
      </p:sp>
    </p:spTree>
    <p:extLst>
      <p:ext uri="{BB962C8B-B14F-4D97-AF65-F5344CB8AC3E}">
        <p14:creationId xmlns:p14="http://schemas.microsoft.com/office/powerpoint/2010/main" val="2315522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B04F-7FE9-46C1-B087-EB221829226C}"/>
              </a:ext>
            </a:extLst>
          </p:cNvPr>
          <p:cNvSpPr>
            <a:spLocks noGrp="1"/>
          </p:cNvSpPr>
          <p:nvPr>
            <p:ph type="title"/>
          </p:nvPr>
        </p:nvSpPr>
        <p:spPr>
          <a:xfrm>
            <a:off x="-120317" y="2471821"/>
            <a:ext cx="11542295" cy="3038642"/>
          </a:xfrm>
        </p:spPr>
        <p:txBody>
          <a:bodyPr>
            <a:normAutofit/>
          </a:bodyPr>
          <a:lstStyle/>
          <a:p>
            <a:pPr algn="ctr"/>
            <a:r>
              <a:rPr lang="en-US" sz="6600" dirty="0"/>
              <a:t>Thanks For Listening!</a:t>
            </a:r>
          </a:p>
        </p:txBody>
      </p:sp>
    </p:spTree>
    <p:extLst>
      <p:ext uri="{BB962C8B-B14F-4D97-AF65-F5344CB8AC3E}">
        <p14:creationId xmlns:p14="http://schemas.microsoft.com/office/powerpoint/2010/main" val="3184430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3F504-15A1-43C0-97B1-00A1A19C56E0}"/>
              </a:ext>
            </a:extLst>
          </p:cNvPr>
          <p:cNvSpPr>
            <a:spLocks noGrp="1"/>
          </p:cNvSpPr>
          <p:nvPr>
            <p:ph type="title"/>
          </p:nvPr>
        </p:nvSpPr>
        <p:spPr/>
        <p:txBody>
          <a:bodyPr/>
          <a:lstStyle/>
          <a:p>
            <a:r>
              <a:rPr lang="en-US" dirty="0"/>
              <a:t>Resources  </a:t>
            </a:r>
          </a:p>
        </p:txBody>
      </p:sp>
      <p:sp>
        <p:nvSpPr>
          <p:cNvPr id="3" name="Content Placeholder 2">
            <a:extLst>
              <a:ext uri="{FF2B5EF4-FFF2-40B4-BE49-F238E27FC236}">
                <a16:creationId xmlns:a16="http://schemas.microsoft.com/office/drawing/2014/main" id="{4B699D32-B723-4518-A523-195B7EF77EA4}"/>
              </a:ext>
            </a:extLst>
          </p:cNvPr>
          <p:cNvSpPr>
            <a:spLocks noGrp="1"/>
          </p:cNvSpPr>
          <p:nvPr>
            <p:ph idx="1"/>
          </p:nvPr>
        </p:nvSpPr>
        <p:spPr>
          <a:xfrm>
            <a:off x="597124" y="2160589"/>
            <a:ext cx="8596668" cy="4697411"/>
          </a:xfrm>
        </p:spPr>
        <p:txBody>
          <a:bodyPr>
            <a:normAutofit fontScale="92500" lnSpcReduction="20000"/>
          </a:bodyPr>
          <a:lstStyle/>
          <a:p>
            <a:pPr>
              <a:buSzPct val="100000"/>
              <a:buFont typeface="+mj-lt"/>
              <a:buAutoNum type="arabicPeriod"/>
            </a:pPr>
            <a:r>
              <a:rPr lang="en-US" dirty="0">
                <a:effectLst/>
              </a:rPr>
              <a:t>“Obesity.” </a:t>
            </a:r>
            <a:r>
              <a:rPr lang="en-US" i="1" dirty="0">
                <a:effectLst/>
              </a:rPr>
              <a:t>Mayo Clinic</a:t>
            </a:r>
            <a:r>
              <a:rPr lang="en-US" dirty="0">
                <a:effectLst/>
              </a:rPr>
              <a:t>, 2 Sept. 2021, </a:t>
            </a:r>
            <a:r>
              <a:rPr lang="en-US" dirty="0">
                <a:effectLst/>
                <a:hlinkClick r:id="rId2"/>
              </a:rPr>
              <a:t>www.mayoclinic.org/diseases-conditions/obesity/symptoms-causes/syc-20375742</a:t>
            </a:r>
            <a:endParaRPr lang="en-US" dirty="0">
              <a:effectLst/>
            </a:endParaRPr>
          </a:p>
          <a:p>
            <a:pPr>
              <a:buSzPct val="100000"/>
              <a:buFont typeface="+mj-lt"/>
              <a:buAutoNum type="arabicPeriod"/>
            </a:pPr>
            <a:endParaRPr lang="en-US" dirty="0">
              <a:effectLst/>
            </a:endParaRPr>
          </a:p>
          <a:p>
            <a:pPr>
              <a:buSzPct val="100000"/>
              <a:buFont typeface="+mj-lt"/>
              <a:buAutoNum type="arabicPeriod"/>
            </a:pPr>
            <a:r>
              <a:rPr lang="en-US" dirty="0">
                <a:effectLst/>
              </a:rPr>
              <a:t>“Obesity and Overweight.” </a:t>
            </a:r>
            <a:r>
              <a:rPr lang="en-US" i="1" dirty="0">
                <a:effectLst/>
              </a:rPr>
              <a:t>World Health Organization</a:t>
            </a:r>
            <a:r>
              <a:rPr lang="en-US" dirty="0">
                <a:effectLst/>
              </a:rPr>
              <a:t>, 19 June 2021, </a:t>
            </a:r>
            <a:r>
              <a:rPr lang="en-US" dirty="0">
                <a:effectLst/>
                <a:hlinkClick r:id="rId3"/>
              </a:rPr>
              <a:t>www.who.int/news-room/fact-sheets/detail/obesity-and-overweight</a:t>
            </a:r>
            <a:endParaRPr lang="en-US" dirty="0">
              <a:effectLst/>
            </a:endParaRPr>
          </a:p>
          <a:p>
            <a:pPr>
              <a:buSzPct val="100000"/>
              <a:buFont typeface="+mj-lt"/>
              <a:buAutoNum type="arabicPeriod"/>
            </a:pPr>
            <a:endParaRPr lang="en-US" dirty="0">
              <a:effectLst/>
            </a:endParaRPr>
          </a:p>
          <a:p>
            <a:pPr>
              <a:buSzPct val="100000"/>
              <a:buFont typeface="+mj-lt"/>
              <a:buAutoNum type="arabicPeriod"/>
            </a:pPr>
            <a:r>
              <a:rPr lang="en-US" dirty="0">
                <a:effectLst/>
              </a:rPr>
              <a:t>“Obesity: Causes, Types, Prevention &amp; Definition.” </a:t>
            </a:r>
            <a:r>
              <a:rPr lang="en-US" i="1" dirty="0">
                <a:effectLst/>
              </a:rPr>
              <a:t>Cleveland Clinic</a:t>
            </a:r>
            <a:r>
              <a:rPr lang="en-US" dirty="0">
                <a:effectLst/>
              </a:rPr>
              <a:t>, 13 June 2022, </a:t>
            </a:r>
            <a:r>
              <a:rPr lang="en-US" dirty="0">
                <a:effectLst/>
                <a:hlinkClick r:id="rId4"/>
              </a:rPr>
              <a:t>https://my.clevelandclinic.org/health/diseases/11209-weight-control-and-obesity</a:t>
            </a:r>
            <a:endParaRPr lang="en-US" dirty="0">
              <a:effectLst/>
            </a:endParaRPr>
          </a:p>
          <a:p>
            <a:pPr>
              <a:buSzPct val="100000"/>
              <a:buFont typeface="+mj-lt"/>
              <a:buAutoNum type="arabicPeriod"/>
            </a:pPr>
            <a:endParaRPr lang="en-US" dirty="0">
              <a:effectLst/>
            </a:endParaRPr>
          </a:p>
          <a:p>
            <a:pPr>
              <a:buSzPct val="100000"/>
              <a:buFont typeface="+mj-lt"/>
              <a:buAutoNum type="arabicPeriod"/>
            </a:pPr>
            <a:r>
              <a:rPr lang="en-US" dirty="0">
                <a:effectLst/>
              </a:rPr>
              <a:t>“Health Effects of Overweight and Obesity.” </a:t>
            </a:r>
            <a:r>
              <a:rPr lang="en-US" i="1" dirty="0">
                <a:effectLst/>
              </a:rPr>
              <a:t>Centers for Disease Control and Prevention</a:t>
            </a:r>
            <a:r>
              <a:rPr lang="en-US" dirty="0">
                <a:effectLst/>
              </a:rPr>
              <a:t>, 24 Sept. 2022, </a:t>
            </a:r>
            <a:r>
              <a:rPr lang="en-US" dirty="0">
                <a:effectLst/>
                <a:hlinkClick r:id="rId5"/>
              </a:rPr>
              <a:t>www.cdc.gov/healthyweight/effects/index.html</a:t>
            </a:r>
            <a:endParaRPr lang="en-US" dirty="0">
              <a:effectLst/>
            </a:endParaRPr>
          </a:p>
          <a:p>
            <a:pPr>
              <a:buSzPct val="100000"/>
              <a:buFont typeface="+mj-lt"/>
              <a:buAutoNum type="arabicPeriod"/>
            </a:pPr>
            <a:endParaRPr lang="en-US" dirty="0">
              <a:effectLst/>
            </a:endParaRPr>
          </a:p>
          <a:p>
            <a:pPr>
              <a:buSzPct val="100000"/>
              <a:buFont typeface="+mj-lt"/>
              <a:buAutoNum type="arabicPeriod"/>
            </a:pPr>
            <a:r>
              <a:rPr lang="en-US" dirty="0">
                <a:effectLst/>
              </a:rPr>
              <a:t>“Building Self Confidence .” </a:t>
            </a:r>
            <a:r>
              <a:rPr lang="ar-JO" i="1" dirty="0">
                <a:effectLst/>
              </a:rPr>
              <a:t>بناء الثقة بالنفس،الثقة بالنفس</a:t>
            </a:r>
            <a:r>
              <a:rPr lang="ar-JO" dirty="0">
                <a:effectLst/>
              </a:rPr>
              <a:t>, </a:t>
            </a:r>
            <a:r>
              <a:rPr lang="en-US" dirty="0">
                <a:effectLst/>
                <a:hlinkClick r:id="rId6"/>
              </a:rPr>
              <a:t>www.feedo.net/QualityOfLife/Success/BuildingSelfConfidence.htm</a:t>
            </a:r>
            <a:endParaRPr lang="en-US" dirty="0">
              <a:effectLst/>
            </a:endParaRPr>
          </a:p>
          <a:p>
            <a:pPr>
              <a:buSzPct val="100000"/>
              <a:buFont typeface="+mj-lt"/>
              <a:buAutoNum type="arabicPeriod"/>
            </a:pPr>
            <a:endParaRPr lang="en-US" dirty="0">
              <a:effectLst/>
            </a:endParaRPr>
          </a:p>
          <a:p>
            <a:pPr marL="0" indent="0">
              <a:buClr>
                <a:schemeClr val="tx1"/>
              </a:buClr>
              <a:buSzPct val="100000"/>
              <a:buNone/>
            </a:pPr>
            <a:r>
              <a:rPr lang="en-US" dirty="0">
                <a:effectLst/>
              </a:rPr>
              <a:t> </a:t>
            </a:r>
          </a:p>
          <a:p>
            <a:pPr marL="0" indent="0">
              <a:buClr>
                <a:schemeClr val="tx1"/>
              </a:buClr>
              <a:buSzPct val="100000"/>
              <a:buNone/>
            </a:pPr>
            <a:endParaRPr lang="en-US" dirty="0">
              <a:effectLst/>
            </a:endParaRPr>
          </a:p>
        </p:txBody>
      </p:sp>
    </p:spTree>
    <p:extLst>
      <p:ext uri="{BB962C8B-B14F-4D97-AF65-F5344CB8AC3E}">
        <p14:creationId xmlns:p14="http://schemas.microsoft.com/office/powerpoint/2010/main" val="4256377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99CD3-3001-4786-847B-D171982D64FB}"/>
              </a:ext>
            </a:extLst>
          </p:cNvPr>
          <p:cNvSpPr>
            <a:spLocks noGrp="1"/>
          </p:cNvSpPr>
          <p:nvPr>
            <p:ph type="title"/>
          </p:nvPr>
        </p:nvSpPr>
        <p:spPr/>
        <p:txBody>
          <a:bodyPr/>
          <a:lstStyle/>
          <a:p>
            <a:r>
              <a:rPr lang="en-US" dirty="0"/>
              <a:t>What Exactly Is Obesity?</a:t>
            </a:r>
          </a:p>
        </p:txBody>
      </p:sp>
      <p:sp>
        <p:nvSpPr>
          <p:cNvPr id="3" name="Content Placeholder 2">
            <a:extLst>
              <a:ext uri="{FF2B5EF4-FFF2-40B4-BE49-F238E27FC236}">
                <a16:creationId xmlns:a16="http://schemas.microsoft.com/office/drawing/2014/main" id="{B359C329-2D96-4C5C-8C81-2FABEF892268}"/>
              </a:ext>
            </a:extLst>
          </p:cNvPr>
          <p:cNvSpPr>
            <a:spLocks noGrp="1"/>
          </p:cNvSpPr>
          <p:nvPr>
            <p:ph idx="1"/>
          </p:nvPr>
        </p:nvSpPr>
        <p:spPr/>
        <p:txBody>
          <a:bodyPr/>
          <a:lstStyle/>
          <a:p>
            <a:pPr marL="0" indent="0">
              <a:buNone/>
            </a:pPr>
            <a:r>
              <a:rPr lang="en-US" dirty="0">
                <a:solidFill>
                  <a:schemeClr val="tx1"/>
                </a:solidFill>
              </a:rPr>
              <a:t>	 Obesity, also known as overweight, is a complicated disease. It is when the amount of body fat increases dramatically, which makes the obese person has several health problems, such as heart diseases, high blood pressure, diabetes, some types of cancer, and others; which happens to make a mental impact on the obese person making him feel rejected and embarrassed to engage in society.</a:t>
            </a:r>
          </a:p>
        </p:txBody>
      </p:sp>
      <p:pic>
        <p:nvPicPr>
          <p:cNvPr id="3074" name="Picture 2" descr="Class 6 Science] What do you mean by Obesity? - Teachoo">
            <a:extLst>
              <a:ext uri="{FF2B5EF4-FFF2-40B4-BE49-F238E27FC236}">
                <a16:creationId xmlns:a16="http://schemas.microsoft.com/office/drawing/2014/main" id="{16D73816-DB7C-4C01-8D16-94E189BDB6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1254" y="3890963"/>
            <a:ext cx="2776788" cy="2739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5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6FFC2-E662-409D-8740-5D2F7CC97078}"/>
              </a:ext>
            </a:extLst>
          </p:cNvPr>
          <p:cNvSpPr>
            <a:spLocks noGrp="1"/>
          </p:cNvSpPr>
          <p:nvPr>
            <p:ph type="title"/>
          </p:nvPr>
        </p:nvSpPr>
        <p:spPr/>
        <p:txBody>
          <a:bodyPr/>
          <a:lstStyle/>
          <a:p>
            <a:r>
              <a:rPr lang="en-US" dirty="0"/>
              <a:t>What Are The Mental Effects Of Obesity?</a:t>
            </a:r>
          </a:p>
        </p:txBody>
      </p:sp>
      <p:sp>
        <p:nvSpPr>
          <p:cNvPr id="3" name="Content Placeholder 2">
            <a:extLst>
              <a:ext uri="{FF2B5EF4-FFF2-40B4-BE49-F238E27FC236}">
                <a16:creationId xmlns:a16="http://schemas.microsoft.com/office/drawing/2014/main" id="{661AD6FA-5A28-4717-B2A3-BFDE253511FF}"/>
              </a:ext>
            </a:extLst>
          </p:cNvPr>
          <p:cNvSpPr>
            <a:spLocks noGrp="1"/>
          </p:cNvSpPr>
          <p:nvPr>
            <p:ph idx="1"/>
          </p:nvPr>
        </p:nvSpPr>
        <p:spPr/>
        <p:txBody>
          <a:bodyPr/>
          <a:lstStyle/>
          <a:p>
            <a:pPr marL="0" indent="0">
              <a:buNone/>
            </a:pPr>
            <a:r>
              <a:rPr lang="en-US" dirty="0">
                <a:solidFill>
                  <a:schemeClr val="tx1"/>
                </a:solidFill>
              </a:rPr>
              <a:t>	 Excessive obesity causes a loss of self-confidence, anxiety, and fear of confronting people. Because the obese person feels embarrassed, ashamed and that he is an unwanted person, he may also be subjected to bullying, which leads him to withdraw himself and stay away from society.</a:t>
            </a:r>
          </a:p>
        </p:txBody>
      </p:sp>
      <p:pic>
        <p:nvPicPr>
          <p:cNvPr id="4098" name="Picture 2" descr="Did you know obesity and mental health are connected? - Times of India">
            <a:extLst>
              <a:ext uri="{FF2B5EF4-FFF2-40B4-BE49-F238E27FC236}">
                <a16:creationId xmlns:a16="http://schemas.microsoft.com/office/drawing/2014/main" id="{DA9FF23E-B07C-4531-883A-86367264C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6764" y="3725779"/>
            <a:ext cx="4129262" cy="2233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75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EC2B-C518-45E1-9637-3758763A1BF3}"/>
              </a:ext>
            </a:extLst>
          </p:cNvPr>
          <p:cNvSpPr>
            <a:spLocks noGrp="1"/>
          </p:cNvSpPr>
          <p:nvPr>
            <p:ph type="title"/>
          </p:nvPr>
        </p:nvSpPr>
        <p:spPr/>
        <p:txBody>
          <a:bodyPr/>
          <a:lstStyle/>
          <a:p>
            <a:r>
              <a:rPr lang="en-US" dirty="0"/>
              <a:t>What Causes Obesity?</a:t>
            </a:r>
          </a:p>
        </p:txBody>
      </p:sp>
      <p:sp>
        <p:nvSpPr>
          <p:cNvPr id="3" name="Content Placeholder 2">
            <a:extLst>
              <a:ext uri="{FF2B5EF4-FFF2-40B4-BE49-F238E27FC236}">
                <a16:creationId xmlns:a16="http://schemas.microsoft.com/office/drawing/2014/main" id="{C4A35770-8603-4406-B674-D0B6880CE3BC}"/>
              </a:ext>
            </a:extLst>
          </p:cNvPr>
          <p:cNvSpPr>
            <a:spLocks noGrp="1"/>
          </p:cNvSpPr>
          <p:nvPr>
            <p:ph idx="1"/>
          </p:nvPr>
        </p:nvSpPr>
        <p:spPr/>
        <p:txBody>
          <a:bodyPr/>
          <a:lstStyle/>
          <a:p>
            <a:pPr marL="0" indent="0">
              <a:buNone/>
            </a:pPr>
            <a:r>
              <a:rPr lang="en-US" b="0" i="0" dirty="0">
                <a:solidFill>
                  <a:schemeClr val="tx1"/>
                </a:solidFill>
                <a:effectLst/>
              </a:rPr>
              <a:t>	</a:t>
            </a:r>
            <a:r>
              <a:rPr lang="en-US" dirty="0">
                <a:solidFill>
                  <a:schemeClr val="tx1"/>
                </a:solidFill>
              </a:rPr>
              <a:t>The main reason behind obesity lies in consuming a large number of calories that exceeds their consumption limits which leads to an increase in the amount of body fat.</a:t>
            </a:r>
            <a:endParaRPr lang="en-US" b="0" i="0" dirty="0">
              <a:solidFill>
                <a:schemeClr val="tx1"/>
              </a:solidFill>
              <a:effectLst/>
            </a:endParaRPr>
          </a:p>
          <a:p>
            <a:pPr marL="0" indent="0">
              <a:buNone/>
            </a:pPr>
            <a:r>
              <a:rPr lang="en-US" dirty="0">
                <a:solidFill>
                  <a:schemeClr val="tx1"/>
                </a:solidFill>
              </a:rPr>
              <a:t>	</a:t>
            </a:r>
          </a:p>
          <a:p>
            <a:pPr marL="0" indent="0">
              <a:buNone/>
            </a:pPr>
            <a:r>
              <a:rPr lang="en-US" b="0" i="0" dirty="0">
                <a:solidFill>
                  <a:schemeClr val="tx1"/>
                </a:solidFill>
                <a:effectLst/>
              </a:rPr>
              <a:t>	The causes usually are under a few factors: genetic, environmental, some diseases, moreover choosing an unhealthy diet, since it includes a large number of complex carbohydrates and simple carbohydrates and who does not usually exercise a lot.</a:t>
            </a:r>
            <a:endParaRPr lang="en-US" dirty="0">
              <a:solidFill>
                <a:schemeClr val="tx1"/>
              </a:solidFill>
            </a:endParaRPr>
          </a:p>
        </p:txBody>
      </p:sp>
    </p:spTree>
    <p:extLst>
      <p:ext uri="{BB962C8B-B14F-4D97-AF65-F5344CB8AC3E}">
        <p14:creationId xmlns:p14="http://schemas.microsoft.com/office/powerpoint/2010/main" val="1592735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45C52E-C96B-436B-94D1-A4B7CCDBFF01}"/>
              </a:ext>
            </a:extLst>
          </p:cNvPr>
          <p:cNvSpPr>
            <a:spLocks noGrp="1"/>
          </p:cNvSpPr>
          <p:nvPr>
            <p:ph idx="1"/>
          </p:nvPr>
        </p:nvSpPr>
        <p:spPr>
          <a:xfrm>
            <a:off x="0" y="489283"/>
            <a:ext cx="12192000" cy="6368717"/>
          </a:xfrm>
        </p:spPr>
        <p:txBody>
          <a:bodyPr>
            <a:normAutofit/>
          </a:bodyPr>
          <a:lstStyle/>
          <a:p>
            <a:pPr marL="0" indent="0">
              <a:buNone/>
            </a:pPr>
            <a:r>
              <a:rPr lang="en-US" dirty="0">
                <a:solidFill>
                  <a:schemeClr val="tx1"/>
                </a:solidFill>
              </a:rPr>
              <a:t>In addition to several factors, including:</a:t>
            </a:r>
          </a:p>
          <a:p>
            <a:pPr marL="0" indent="0">
              <a:buNone/>
            </a:pPr>
            <a:endParaRPr lang="en-US" dirty="0">
              <a:solidFill>
                <a:schemeClr val="tx1"/>
              </a:solidFill>
            </a:endParaRPr>
          </a:p>
          <a:p>
            <a:pPr>
              <a:buFont typeface="+mj-lt"/>
              <a:buAutoNum type="arabicPeriod"/>
            </a:pPr>
            <a:r>
              <a:rPr lang="en-US" dirty="0">
                <a:solidFill>
                  <a:schemeClr val="tx1"/>
                </a:solidFill>
              </a:rPr>
              <a:t>Not Sleeping Enough</a:t>
            </a:r>
          </a:p>
          <a:p>
            <a:pPr>
              <a:buFont typeface="+mj-lt"/>
              <a:buAutoNum type="arabicPeriod"/>
            </a:pPr>
            <a:r>
              <a:rPr lang="en-US" dirty="0">
                <a:solidFill>
                  <a:schemeClr val="tx1"/>
                </a:solidFill>
              </a:rPr>
              <a:t>Smoking</a:t>
            </a:r>
          </a:p>
          <a:p>
            <a:pPr>
              <a:buFont typeface="+mj-lt"/>
              <a:buAutoNum type="arabicPeriod"/>
            </a:pPr>
            <a:r>
              <a:rPr lang="en-US" dirty="0">
                <a:solidFill>
                  <a:schemeClr val="tx1"/>
                </a:solidFill>
              </a:rPr>
              <a:t>Drinking Alcohol</a:t>
            </a:r>
          </a:p>
          <a:p>
            <a:pPr>
              <a:buFont typeface="+mj-lt"/>
              <a:buAutoNum type="arabicPeriod"/>
            </a:pPr>
            <a:r>
              <a:rPr lang="en-US" dirty="0">
                <a:solidFill>
                  <a:schemeClr val="tx1"/>
                </a:solidFill>
              </a:rPr>
              <a:t>Getting older</a:t>
            </a:r>
          </a:p>
          <a:p>
            <a:pPr>
              <a:buFont typeface="+mj-lt"/>
              <a:buAutoNum type="arabicPeriod"/>
            </a:pPr>
            <a:endParaRPr lang="en-US" dirty="0">
              <a:solidFill>
                <a:schemeClr val="tx1"/>
              </a:solidFill>
            </a:endParaRPr>
          </a:p>
          <a:p>
            <a:pPr>
              <a:buFont typeface="+mj-lt"/>
              <a:buAutoNum type="arabicPeriod"/>
            </a:pPr>
            <a:r>
              <a:rPr lang="en-US" dirty="0">
                <a:solidFill>
                  <a:schemeClr val="tx1"/>
                </a:solidFill>
              </a:rPr>
              <a:t>Infection with some diseases such as thyroid lethargy</a:t>
            </a:r>
          </a:p>
          <a:p>
            <a:pPr>
              <a:buFont typeface="+mj-lt"/>
              <a:buAutoNum type="arabicPeriod"/>
            </a:pPr>
            <a:r>
              <a:rPr lang="en-US" dirty="0">
                <a:solidFill>
                  <a:schemeClr val="tx1"/>
                </a:solidFill>
              </a:rPr>
              <a:t>Some Medicines, such as cortisone</a:t>
            </a:r>
          </a:p>
          <a:p>
            <a:pPr>
              <a:buFont typeface="+mj-lt"/>
              <a:buAutoNum type="arabicPeriod"/>
            </a:pPr>
            <a:endParaRPr lang="en-US" dirty="0">
              <a:solidFill>
                <a:schemeClr val="tx1"/>
              </a:solidFill>
            </a:endParaRPr>
          </a:p>
          <a:p>
            <a:pPr>
              <a:buFont typeface="+mj-lt"/>
              <a:buAutoNum type="arabicPeriod"/>
            </a:pPr>
            <a:r>
              <a:rPr lang="en-US" dirty="0">
                <a:solidFill>
                  <a:schemeClr val="tx1"/>
                </a:solidFill>
              </a:rPr>
              <a:t>Increased laziness and lack of movement due to excessive reliance on transportation (excessive use of cars)</a:t>
            </a:r>
          </a:p>
          <a:p>
            <a:pPr>
              <a:buFont typeface="+mj-lt"/>
              <a:buAutoNum type="arabicPeriod"/>
            </a:pPr>
            <a:r>
              <a:rPr lang="en-US" dirty="0">
                <a:solidFill>
                  <a:schemeClr val="tx1"/>
                </a:solidFill>
              </a:rPr>
              <a:t>Lack of exercise</a:t>
            </a:r>
          </a:p>
        </p:txBody>
      </p:sp>
      <p:pic>
        <p:nvPicPr>
          <p:cNvPr id="5126" name="Picture 6" descr="Obesity: Causes, Symptoms and Treatment">
            <a:extLst>
              <a:ext uri="{FF2B5EF4-FFF2-40B4-BE49-F238E27FC236}">
                <a16:creationId xmlns:a16="http://schemas.microsoft.com/office/drawing/2014/main" id="{382AB220-C807-4B2D-9CFB-CEBD7401E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687178"/>
            <a:ext cx="2617492" cy="1741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164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4D2CA3-835C-4C59-890A-A155EDE293CE}"/>
              </a:ext>
            </a:extLst>
          </p:cNvPr>
          <p:cNvSpPr>
            <a:spLocks noGrp="1"/>
          </p:cNvSpPr>
          <p:nvPr>
            <p:ph idx="1"/>
          </p:nvPr>
        </p:nvSpPr>
        <p:spPr>
          <a:xfrm>
            <a:off x="0" y="545432"/>
            <a:ext cx="12192000" cy="6312568"/>
          </a:xfrm>
        </p:spPr>
        <p:txBody>
          <a:bodyPr/>
          <a:lstStyle/>
          <a:p>
            <a:pPr marL="0" indent="0">
              <a:buNone/>
            </a:pPr>
            <a:r>
              <a:rPr lang="en-US" dirty="0">
                <a:solidFill>
                  <a:schemeClr val="tx1"/>
                </a:solidFill>
              </a:rPr>
              <a:t>	Calculating the appropriate weight for a person is possible by calculating the individual’s </a:t>
            </a:r>
          </a:p>
          <a:p>
            <a:pPr marL="0" indent="0">
              <a:buNone/>
            </a:pPr>
            <a:r>
              <a:rPr lang="en-US" dirty="0">
                <a:solidFill>
                  <a:schemeClr val="tx1"/>
                </a:solidFill>
              </a:rPr>
              <a:t>body weight index in kilograms divided by the person’s height in meters. </a:t>
            </a:r>
          </a:p>
          <a:p>
            <a:pPr marL="0" indent="0">
              <a:buNone/>
            </a:pPr>
            <a:endParaRPr lang="en-US" dirty="0">
              <a:solidFill>
                <a:schemeClr val="tx1"/>
              </a:solidFill>
            </a:endParaRPr>
          </a:p>
          <a:p>
            <a:pPr marL="0" indent="0">
              <a:buNone/>
            </a:pPr>
            <a:r>
              <a:rPr lang="en-US" dirty="0">
                <a:solidFill>
                  <a:schemeClr val="tx1"/>
                </a:solidFill>
              </a:rPr>
              <a:t>BMI= </a:t>
            </a:r>
            <a:r>
              <a:rPr lang="en-US" b="1" u="sng" dirty="0">
                <a:solidFill>
                  <a:schemeClr val="tx1"/>
                </a:solidFill>
              </a:rPr>
              <a:t>Body Weight In Kilograms</a:t>
            </a:r>
          </a:p>
          <a:p>
            <a:pPr marL="0" indent="0">
              <a:buNone/>
            </a:pPr>
            <a:r>
              <a:rPr lang="en-US" b="1" dirty="0">
                <a:solidFill>
                  <a:schemeClr val="tx1"/>
                </a:solidFill>
              </a:rPr>
              <a:t>        Height in Meters Squared   </a:t>
            </a:r>
          </a:p>
          <a:p>
            <a:pPr marL="0" indent="0">
              <a:buNone/>
            </a:pPr>
            <a:endParaRPr lang="en-US" b="1" dirty="0">
              <a:solidFill>
                <a:schemeClr val="tx1"/>
              </a:solidFill>
            </a:endParaRPr>
          </a:p>
          <a:p>
            <a:pPr marL="0" indent="0">
              <a:buNone/>
            </a:pPr>
            <a:r>
              <a:rPr lang="en-US" dirty="0">
                <a:solidFill>
                  <a:schemeClr val="tx1"/>
                </a:solidFill>
              </a:rPr>
              <a:t>The types of obesity are categorized as follows: </a:t>
            </a:r>
          </a:p>
          <a:p>
            <a:pPr marL="0" indent="0">
              <a:buNone/>
            </a:pPr>
            <a:r>
              <a:rPr lang="en-US" dirty="0">
                <a:solidFill>
                  <a:schemeClr val="tx1"/>
                </a:solidFill>
              </a:rPr>
              <a:t>Normal Weight up to 24.9 </a:t>
            </a:r>
            <a:r>
              <a:rPr lang="en-US" b="1" dirty="0">
                <a:solidFill>
                  <a:schemeClr val="tx1"/>
                </a:solidFill>
              </a:rPr>
              <a:t>BMI</a:t>
            </a:r>
          </a:p>
          <a:p>
            <a:pPr marL="0" indent="0">
              <a:buNone/>
            </a:pPr>
            <a:r>
              <a:rPr lang="en-US" dirty="0">
                <a:solidFill>
                  <a:schemeClr val="tx1"/>
                </a:solidFill>
              </a:rPr>
              <a:t>Overweight From 25 </a:t>
            </a:r>
            <a:r>
              <a:rPr lang="en-US" b="1" dirty="0">
                <a:solidFill>
                  <a:schemeClr val="tx1"/>
                </a:solidFill>
              </a:rPr>
              <a:t>BMI</a:t>
            </a:r>
            <a:r>
              <a:rPr lang="en-US" dirty="0">
                <a:solidFill>
                  <a:schemeClr val="tx1"/>
                </a:solidFill>
              </a:rPr>
              <a:t> to 29.9 </a:t>
            </a:r>
            <a:r>
              <a:rPr lang="en-US" b="1" dirty="0">
                <a:solidFill>
                  <a:schemeClr val="tx1"/>
                </a:solidFill>
              </a:rPr>
              <a:t>BMI</a:t>
            </a:r>
          </a:p>
          <a:p>
            <a:pPr marL="0" indent="0">
              <a:buNone/>
            </a:pPr>
            <a:r>
              <a:rPr lang="en-US" dirty="0">
                <a:solidFill>
                  <a:schemeClr val="tx1"/>
                </a:solidFill>
              </a:rPr>
              <a:t>Obesity From 30 </a:t>
            </a:r>
            <a:r>
              <a:rPr lang="en-US" b="1" dirty="0">
                <a:solidFill>
                  <a:schemeClr val="tx1"/>
                </a:solidFill>
              </a:rPr>
              <a:t>BMI </a:t>
            </a:r>
            <a:r>
              <a:rPr lang="en-US" dirty="0">
                <a:solidFill>
                  <a:schemeClr val="tx1"/>
                </a:solidFill>
              </a:rPr>
              <a:t>to 39.9</a:t>
            </a:r>
            <a:r>
              <a:rPr lang="en-US" b="1" dirty="0">
                <a:solidFill>
                  <a:schemeClr val="tx1"/>
                </a:solidFill>
              </a:rPr>
              <a:t> BMI</a:t>
            </a:r>
          </a:p>
          <a:p>
            <a:pPr marL="0" indent="0">
              <a:buNone/>
            </a:pPr>
            <a:r>
              <a:rPr lang="en-US" dirty="0">
                <a:solidFill>
                  <a:schemeClr val="tx1"/>
                </a:solidFill>
              </a:rPr>
              <a:t>Morbid Obesity is over 40 </a:t>
            </a:r>
            <a:r>
              <a:rPr lang="en-US" b="1" dirty="0">
                <a:solidFill>
                  <a:schemeClr val="tx1"/>
                </a:solidFill>
              </a:rPr>
              <a:t>BMI</a:t>
            </a:r>
          </a:p>
          <a:p>
            <a:pPr marL="0" indent="0">
              <a:buNone/>
            </a:pPr>
            <a:endParaRPr lang="en-US" b="1" dirty="0">
              <a:solidFill>
                <a:schemeClr val="tx1"/>
              </a:solidFill>
            </a:endParaRPr>
          </a:p>
          <a:p>
            <a:pPr marL="0" indent="0">
              <a:buNone/>
            </a:pPr>
            <a:r>
              <a:rPr lang="en-US" dirty="0">
                <a:solidFill>
                  <a:schemeClr val="tx1"/>
                </a:solidFill>
              </a:rPr>
              <a:t>	This index can be considered the best weight classification scale, as it can be used for both genders.             </a:t>
            </a:r>
          </a:p>
        </p:txBody>
      </p:sp>
      <p:pic>
        <p:nvPicPr>
          <p:cNvPr id="1026" name="Picture 2" descr="Obesity linked with higher risk for COVID-19 complications - UNC News : UNC  News">
            <a:extLst>
              <a:ext uri="{FF2B5EF4-FFF2-40B4-BE49-F238E27FC236}">
                <a16:creationId xmlns:a16="http://schemas.microsoft.com/office/drawing/2014/main" id="{E19368DD-23FC-4E0C-8CEB-2D05CA708C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0513" y="1522997"/>
            <a:ext cx="4815254" cy="3377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247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AEAC-C9FD-49EA-921F-D1C2D164A7C0}"/>
              </a:ext>
            </a:extLst>
          </p:cNvPr>
          <p:cNvSpPr>
            <a:spLocks noGrp="1"/>
          </p:cNvSpPr>
          <p:nvPr>
            <p:ph type="title"/>
          </p:nvPr>
        </p:nvSpPr>
        <p:spPr/>
        <p:txBody>
          <a:bodyPr/>
          <a:lstStyle/>
          <a:p>
            <a:r>
              <a:rPr lang="en-US" dirty="0"/>
              <a:t>What Are The Side Effects Of Obesity?</a:t>
            </a:r>
          </a:p>
        </p:txBody>
      </p:sp>
      <p:sp>
        <p:nvSpPr>
          <p:cNvPr id="3" name="Content Placeholder 2">
            <a:extLst>
              <a:ext uri="{FF2B5EF4-FFF2-40B4-BE49-F238E27FC236}">
                <a16:creationId xmlns:a16="http://schemas.microsoft.com/office/drawing/2014/main" id="{BB4A008E-BAC9-4DCA-9F0C-68489FCCA030}"/>
              </a:ext>
            </a:extLst>
          </p:cNvPr>
          <p:cNvSpPr>
            <a:spLocks noGrp="1"/>
          </p:cNvSpPr>
          <p:nvPr>
            <p:ph idx="1"/>
          </p:nvPr>
        </p:nvSpPr>
        <p:spPr/>
        <p:txBody>
          <a:bodyPr/>
          <a:lstStyle/>
          <a:p>
            <a:pPr marL="0" indent="0">
              <a:buNone/>
            </a:pPr>
            <a:r>
              <a:rPr lang="en-US" dirty="0">
                <a:solidFill>
                  <a:schemeClr val="tx1"/>
                </a:solidFill>
              </a:rPr>
              <a:t>Excessive obesity increases the risk of several diseases, such as: </a:t>
            </a:r>
          </a:p>
          <a:p>
            <a:pPr>
              <a:buFont typeface="+mj-lt"/>
              <a:buAutoNum type="arabicPeriod"/>
            </a:pPr>
            <a:r>
              <a:rPr lang="en-US" dirty="0">
                <a:solidFill>
                  <a:schemeClr val="tx1"/>
                </a:solidFill>
              </a:rPr>
              <a:t>Hypertension </a:t>
            </a:r>
          </a:p>
          <a:p>
            <a:pPr>
              <a:buFont typeface="+mj-lt"/>
              <a:buAutoNum type="arabicPeriod"/>
            </a:pPr>
            <a:r>
              <a:rPr lang="en-US" dirty="0">
                <a:solidFill>
                  <a:schemeClr val="tx1"/>
                </a:solidFill>
              </a:rPr>
              <a:t>Diseases of the joints</a:t>
            </a:r>
          </a:p>
          <a:p>
            <a:pPr>
              <a:buFont typeface="+mj-lt"/>
              <a:buAutoNum type="arabicPeriod"/>
            </a:pPr>
            <a:r>
              <a:rPr lang="en-US" dirty="0">
                <a:solidFill>
                  <a:schemeClr val="tx1"/>
                </a:solidFill>
              </a:rPr>
              <a:t>Sleep apnea</a:t>
            </a:r>
          </a:p>
          <a:p>
            <a:pPr>
              <a:buFont typeface="+mj-lt"/>
              <a:buAutoNum type="arabicPeriod"/>
            </a:pPr>
            <a:r>
              <a:rPr lang="en-US" dirty="0">
                <a:solidFill>
                  <a:schemeClr val="tx1"/>
                </a:solidFill>
              </a:rPr>
              <a:t>Fatty liver, leading to liver failure (cirrhosis)</a:t>
            </a:r>
          </a:p>
          <a:p>
            <a:pPr>
              <a:buFont typeface="+mj-lt"/>
              <a:buAutoNum type="arabicPeriod"/>
            </a:pPr>
            <a:r>
              <a:rPr lang="en-US" dirty="0">
                <a:solidFill>
                  <a:schemeClr val="tx1"/>
                </a:solidFill>
              </a:rPr>
              <a:t>Depression</a:t>
            </a:r>
          </a:p>
          <a:p>
            <a:pPr>
              <a:buFont typeface="+mj-lt"/>
              <a:buAutoNum type="arabicPeriod"/>
            </a:pPr>
            <a:r>
              <a:rPr lang="en-US" dirty="0">
                <a:solidFill>
                  <a:schemeClr val="tx1"/>
                </a:solidFill>
              </a:rPr>
              <a:t>Loss of Self-Confidence</a:t>
            </a:r>
          </a:p>
          <a:p>
            <a:pPr>
              <a:buFont typeface="+mj-lt"/>
              <a:buAutoNum type="arabicPeriod"/>
            </a:pPr>
            <a:r>
              <a:rPr lang="en-US" dirty="0">
                <a:solidFill>
                  <a:schemeClr val="tx1"/>
                </a:solidFill>
              </a:rPr>
              <a:t>Social Anxiety </a:t>
            </a:r>
          </a:p>
          <a:p>
            <a:pPr marL="0" indent="0">
              <a:buNone/>
            </a:pPr>
            <a:r>
              <a:rPr lang="en-US" dirty="0">
                <a:solidFill>
                  <a:schemeClr val="tx1"/>
                </a:solidFill>
              </a:rPr>
              <a:t>	Excessive obesity leads to an increase in the number of deaths in the world, as this applies to all countries except for parts of Africa and East Asia.</a:t>
            </a:r>
          </a:p>
          <a:p>
            <a:pPr>
              <a:buFont typeface="+mj-lt"/>
              <a:buAutoNum type="arabicPeriod"/>
            </a:pPr>
            <a:endParaRPr lang="en-US" dirty="0">
              <a:solidFill>
                <a:schemeClr val="tx1"/>
              </a:solidFill>
            </a:endParaRPr>
          </a:p>
        </p:txBody>
      </p:sp>
      <p:pic>
        <p:nvPicPr>
          <p:cNvPr id="6146" name="Picture 2" descr="Obesity Reasons And Consequences Infographic For Fatness Man Stock  Illustration - Download Image Now - iStock">
            <a:extLst>
              <a:ext uri="{FF2B5EF4-FFF2-40B4-BE49-F238E27FC236}">
                <a16:creationId xmlns:a16="http://schemas.microsoft.com/office/drawing/2014/main" id="{694D3F83-10C4-4B4A-A5EB-E9DDC98F1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0520" y="2481262"/>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444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00F93-E51D-4D62-B929-B78DE90C408B}"/>
              </a:ext>
            </a:extLst>
          </p:cNvPr>
          <p:cNvSpPr>
            <a:spLocks noGrp="1"/>
          </p:cNvSpPr>
          <p:nvPr>
            <p:ph type="title"/>
          </p:nvPr>
        </p:nvSpPr>
        <p:spPr/>
        <p:txBody>
          <a:bodyPr/>
          <a:lstStyle/>
          <a:p>
            <a:r>
              <a:rPr lang="en-US" dirty="0"/>
              <a:t>How to overcome the fear of confronting people?</a:t>
            </a:r>
          </a:p>
        </p:txBody>
      </p:sp>
      <p:sp>
        <p:nvSpPr>
          <p:cNvPr id="3" name="Content Placeholder 2">
            <a:extLst>
              <a:ext uri="{FF2B5EF4-FFF2-40B4-BE49-F238E27FC236}">
                <a16:creationId xmlns:a16="http://schemas.microsoft.com/office/drawing/2014/main" id="{2BFE328C-97F1-460E-82D8-C6A80BB8E89B}"/>
              </a:ext>
            </a:extLst>
          </p:cNvPr>
          <p:cNvSpPr>
            <a:spLocks noGrp="1"/>
          </p:cNvSpPr>
          <p:nvPr>
            <p:ph idx="1"/>
          </p:nvPr>
        </p:nvSpPr>
        <p:spPr>
          <a:xfrm>
            <a:off x="0" y="2160589"/>
            <a:ext cx="12192000" cy="4697411"/>
          </a:xfrm>
        </p:spPr>
        <p:txBody>
          <a:bodyPr/>
          <a:lstStyle/>
          <a:p>
            <a:pPr marL="0" indent="0">
              <a:buNone/>
            </a:pPr>
            <a:r>
              <a:rPr lang="en-US" dirty="0">
                <a:solidFill>
                  <a:schemeClr val="tx1"/>
                </a:solidFill>
              </a:rPr>
              <a:t>Some ways are:</a:t>
            </a:r>
          </a:p>
          <a:p>
            <a:pPr marL="0" indent="0">
              <a:buNone/>
            </a:pPr>
            <a:endParaRPr lang="en-US" dirty="0">
              <a:solidFill>
                <a:schemeClr val="tx1"/>
              </a:solidFill>
            </a:endParaRPr>
          </a:p>
          <a:p>
            <a:pPr>
              <a:buFont typeface="+mj-lt"/>
              <a:buAutoNum type="arabicPeriod"/>
            </a:pPr>
            <a:r>
              <a:rPr lang="en-US" dirty="0">
                <a:solidFill>
                  <a:schemeClr val="tx1"/>
                </a:solidFill>
              </a:rPr>
              <a:t>Complacency; because the world sees you the same way you see yourself.</a:t>
            </a:r>
          </a:p>
          <a:p>
            <a:pPr>
              <a:buFont typeface="+mj-lt"/>
              <a:buAutoNum type="arabicPeriod"/>
            </a:pPr>
            <a:r>
              <a:rPr lang="en-US" dirty="0">
                <a:solidFill>
                  <a:schemeClr val="tx1"/>
                </a:solidFill>
              </a:rPr>
              <a:t>To have a fun personality.</a:t>
            </a:r>
          </a:p>
          <a:p>
            <a:pPr>
              <a:buFont typeface="+mj-lt"/>
              <a:buAutoNum type="arabicPeriod"/>
            </a:pPr>
            <a:r>
              <a:rPr lang="en-US" dirty="0">
                <a:solidFill>
                  <a:schemeClr val="tx1"/>
                </a:solidFill>
              </a:rPr>
              <a:t>Body language (walking confidently and lightly among others). </a:t>
            </a:r>
          </a:p>
          <a:p>
            <a:pPr>
              <a:buFont typeface="+mj-lt"/>
              <a:buAutoNum type="arabicPeriod"/>
            </a:pPr>
            <a:r>
              <a:rPr lang="en-US" dirty="0">
                <a:solidFill>
                  <a:schemeClr val="tx1"/>
                </a:solidFill>
              </a:rPr>
              <a:t>Maintaining cleanliness. </a:t>
            </a:r>
          </a:p>
          <a:p>
            <a:pPr>
              <a:buFont typeface="+mj-lt"/>
              <a:buAutoNum type="arabicPeriod"/>
            </a:pPr>
            <a:r>
              <a:rPr lang="en-US" dirty="0">
                <a:solidFill>
                  <a:schemeClr val="tx1"/>
                </a:solidFill>
              </a:rPr>
              <a:t>Wear elegant clothes; to raise the morale of the obese person.</a:t>
            </a:r>
          </a:p>
          <a:p>
            <a:pPr>
              <a:buFont typeface="+mj-lt"/>
              <a:buAutoNum type="arabicPeriod"/>
            </a:pPr>
            <a:r>
              <a:rPr lang="en-US" dirty="0">
                <a:solidFill>
                  <a:schemeClr val="tx1"/>
                </a:solidFill>
              </a:rPr>
              <a:t>Respect and courtesy of others. </a:t>
            </a:r>
          </a:p>
          <a:p>
            <a:pPr>
              <a:buFont typeface="+mj-lt"/>
              <a:buAutoNum type="arabicPeriod"/>
            </a:pPr>
            <a:r>
              <a:rPr lang="en-US" dirty="0">
                <a:solidFill>
                  <a:schemeClr val="tx1"/>
                </a:solidFill>
              </a:rPr>
              <a:t>Accept rejection from others. </a:t>
            </a:r>
          </a:p>
          <a:p>
            <a:pPr>
              <a:buFont typeface="+mj-lt"/>
              <a:buAutoNum type="arabicPeriod"/>
            </a:pPr>
            <a:r>
              <a:rPr lang="en-US" dirty="0">
                <a:solidFill>
                  <a:schemeClr val="tx1"/>
                </a:solidFill>
              </a:rPr>
              <a:t>Seek help from psychologists.</a:t>
            </a:r>
          </a:p>
        </p:txBody>
      </p:sp>
    </p:spTree>
    <p:extLst>
      <p:ext uri="{BB962C8B-B14F-4D97-AF65-F5344CB8AC3E}">
        <p14:creationId xmlns:p14="http://schemas.microsoft.com/office/powerpoint/2010/main" val="2035871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383D-3CED-4DA7-846F-B972A78ED067}"/>
              </a:ext>
            </a:extLst>
          </p:cNvPr>
          <p:cNvSpPr>
            <a:spLocks noGrp="1"/>
          </p:cNvSpPr>
          <p:nvPr>
            <p:ph type="title"/>
          </p:nvPr>
        </p:nvSpPr>
        <p:spPr/>
        <p:txBody>
          <a:bodyPr/>
          <a:lstStyle/>
          <a:p>
            <a:r>
              <a:rPr lang="en-US" dirty="0"/>
              <a:t>What are some ways of preventing obesity?</a:t>
            </a:r>
          </a:p>
        </p:txBody>
      </p:sp>
      <p:sp>
        <p:nvSpPr>
          <p:cNvPr id="3" name="Content Placeholder 2">
            <a:extLst>
              <a:ext uri="{FF2B5EF4-FFF2-40B4-BE49-F238E27FC236}">
                <a16:creationId xmlns:a16="http://schemas.microsoft.com/office/drawing/2014/main" id="{B1EFDBAA-DA8C-496D-828B-E73CE82CE8B5}"/>
              </a:ext>
            </a:extLst>
          </p:cNvPr>
          <p:cNvSpPr>
            <a:spLocks noGrp="1"/>
          </p:cNvSpPr>
          <p:nvPr>
            <p:ph idx="1"/>
          </p:nvPr>
        </p:nvSpPr>
        <p:spPr/>
        <p:txBody>
          <a:bodyPr/>
          <a:lstStyle/>
          <a:p>
            <a:pPr marL="0" indent="0">
              <a:buNone/>
            </a:pPr>
            <a:r>
              <a:rPr lang="en-US" dirty="0">
                <a:solidFill>
                  <a:schemeClr val="tx1"/>
                </a:solidFill>
              </a:rPr>
              <a:t>Here are some ways:</a:t>
            </a:r>
          </a:p>
          <a:p>
            <a:pPr>
              <a:buFont typeface="+mj-lt"/>
              <a:buAutoNum type="arabicPeriod"/>
            </a:pPr>
            <a:r>
              <a:rPr lang="en-US" dirty="0">
                <a:solidFill>
                  <a:schemeClr val="tx1"/>
                </a:solidFill>
              </a:rPr>
              <a:t>Adapting a healthy diet</a:t>
            </a:r>
          </a:p>
          <a:p>
            <a:pPr>
              <a:buFont typeface="+mj-lt"/>
              <a:buAutoNum type="arabicPeriod"/>
            </a:pPr>
            <a:r>
              <a:rPr lang="en-US" dirty="0">
                <a:solidFill>
                  <a:schemeClr val="tx1"/>
                </a:solidFill>
              </a:rPr>
              <a:t>Exercising regularly</a:t>
            </a:r>
          </a:p>
          <a:p>
            <a:pPr>
              <a:buFont typeface="+mj-lt"/>
              <a:buAutoNum type="arabicPeriod"/>
            </a:pPr>
            <a:r>
              <a:rPr lang="en-US" dirty="0">
                <a:solidFill>
                  <a:schemeClr val="tx1"/>
                </a:solidFill>
              </a:rPr>
              <a:t>Monitoring their weight</a:t>
            </a:r>
          </a:p>
          <a:p>
            <a:pPr>
              <a:buFont typeface="+mj-lt"/>
              <a:buAutoNum type="arabicPeriod"/>
            </a:pPr>
            <a:r>
              <a:rPr lang="en-US" dirty="0">
                <a:solidFill>
                  <a:schemeClr val="tx1"/>
                </a:solidFill>
              </a:rPr>
              <a:t>Getting a decent amount of sleep (6-8 hours)</a:t>
            </a:r>
          </a:p>
          <a:p>
            <a:pPr>
              <a:buFont typeface="+mj-lt"/>
              <a:buAutoNum type="arabicPeriod"/>
            </a:pPr>
            <a:r>
              <a:rPr lang="en-US" dirty="0">
                <a:solidFill>
                  <a:schemeClr val="tx1"/>
                </a:solidFill>
              </a:rPr>
              <a:t>Visit a dietitian with good reviews </a:t>
            </a:r>
          </a:p>
          <a:p>
            <a:pPr>
              <a:buFont typeface="+mj-lt"/>
              <a:buAutoNum type="arabicPeriod"/>
            </a:pPr>
            <a:r>
              <a:rPr lang="en-US" dirty="0">
                <a:solidFill>
                  <a:schemeClr val="tx1"/>
                </a:solidFill>
              </a:rPr>
              <a:t>If needed visit a doctor for fat removal surgery  </a:t>
            </a:r>
          </a:p>
          <a:p>
            <a:pPr>
              <a:buFont typeface="+mj-lt"/>
              <a:buAutoNum type="arabicPeriod"/>
            </a:pPr>
            <a:endParaRPr lang="en-US" dirty="0"/>
          </a:p>
          <a:p>
            <a:pPr>
              <a:buFont typeface="+mj-lt"/>
              <a:buAutoNum type="arabicPeriod"/>
            </a:pPr>
            <a:endParaRPr lang="en-US" dirty="0"/>
          </a:p>
        </p:txBody>
      </p:sp>
      <p:pic>
        <p:nvPicPr>
          <p:cNvPr id="7174" name="Picture 6" descr="World Obesity Day: Why prevention is better than cure">
            <a:extLst>
              <a:ext uri="{FF2B5EF4-FFF2-40B4-BE49-F238E27FC236}">
                <a16:creationId xmlns:a16="http://schemas.microsoft.com/office/drawing/2014/main" id="{00753987-8427-4AEB-A8D7-F0E59F53A0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6144" y="1919249"/>
            <a:ext cx="3354889" cy="223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1111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1544</TotalTime>
  <Words>849</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Obesity</vt:lpstr>
      <vt:lpstr>What Exactly Is Obesity?</vt:lpstr>
      <vt:lpstr>What Are The Mental Effects Of Obesity?</vt:lpstr>
      <vt:lpstr>What Causes Obesity?</vt:lpstr>
      <vt:lpstr>PowerPoint Presentation</vt:lpstr>
      <vt:lpstr>PowerPoint Presentation</vt:lpstr>
      <vt:lpstr>What Are The Side Effects Of Obesity?</vt:lpstr>
      <vt:lpstr>How to overcome the fear of confronting people?</vt:lpstr>
      <vt:lpstr>What are some ways of preventing obesity?</vt:lpstr>
      <vt:lpstr>What is the best course of action?</vt:lpstr>
      <vt:lpstr>Thanks For Listening!</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Rajai El Ghoury</dc:creator>
  <cp:lastModifiedBy>Rajai El Ghoury</cp:lastModifiedBy>
  <cp:revision>66</cp:revision>
  <dcterms:created xsi:type="dcterms:W3CDTF">2023-05-15T16:06:18Z</dcterms:created>
  <dcterms:modified xsi:type="dcterms:W3CDTF">2023-05-19T12:50:23Z</dcterms:modified>
</cp:coreProperties>
</file>