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0" r:id="rId4"/>
    <p:sldId id="261" r:id="rId5"/>
    <p:sldId id="262" r:id="rId6"/>
    <p:sldId id="263" r:id="rId7"/>
    <p:sldId id="264" r:id="rId8"/>
    <p:sldId id="266" r:id="rId9"/>
    <p:sldId id="267" r:id="rId10"/>
    <p:sldId id="269"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74" autoAdjust="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4467E-0411-42D3-9B5F-BBE7BF338D09}"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E5FB6-EDD5-4F28-8CED-3D76699F26C9}" type="slidenum">
              <a:rPr lang="en-US" smtClean="0"/>
              <a:t>‹#›</a:t>
            </a:fld>
            <a:endParaRPr lang="en-US"/>
          </a:p>
        </p:txBody>
      </p:sp>
    </p:spTree>
    <p:extLst>
      <p:ext uri="{BB962C8B-B14F-4D97-AF65-F5344CB8AC3E}">
        <p14:creationId xmlns:p14="http://schemas.microsoft.com/office/powerpoint/2010/main" val="21205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tu.edu/geo/community/seismology/learn/earthquake-measure/#:~:text=The%20first%20widely%2Dused%20method,the%20earthquake%20and%20the%20seismomet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 tectonics is a scientific theory that explains how major landforms are created as a result of earths subterranean movements. There are three kinds of plate tectonic boundaries: divergent, convergent and transform plate boundaries. About 80% of earthquakes occur where plates are pushed together, called convergent boundaries.</a:t>
            </a:r>
            <a:r>
              <a:rPr lang="en-US" b="0" i="0" dirty="0">
                <a:solidFill>
                  <a:srgbClr val="202124"/>
                </a:solidFill>
                <a:effectLst/>
                <a:latin typeface="Roboto" panose="02000000000000000000" pitchFamily="2" charset="0"/>
              </a:rPr>
              <a:t> Below the tectonic plates lies the Earth’s asthenosphere. The asthenosphere behaves like a fluid over very long time scales. There are a number of competing theories that attempt to explain what drives the movement of tectonic plates.</a:t>
            </a:r>
            <a:endParaRPr lang="en-US" dirty="0"/>
          </a:p>
        </p:txBody>
      </p:sp>
      <p:sp>
        <p:nvSpPr>
          <p:cNvPr id="4" name="Slide Number Placeholder 3"/>
          <p:cNvSpPr>
            <a:spLocks noGrp="1"/>
          </p:cNvSpPr>
          <p:nvPr>
            <p:ph type="sldNum" sz="quarter" idx="5"/>
          </p:nvPr>
        </p:nvSpPr>
        <p:spPr/>
        <p:txBody>
          <a:bodyPr/>
          <a:lstStyle/>
          <a:p>
            <a:fld id="{1BDE5FB6-EDD5-4F28-8CED-3D76699F26C9}" type="slidenum">
              <a:rPr lang="en-US" smtClean="0"/>
              <a:t>2</a:t>
            </a:fld>
            <a:endParaRPr lang="en-US"/>
          </a:p>
        </p:txBody>
      </p:sp>
    </p:spTree>
    <p:extLst>
      <p:ext uri="{BB962C8B-B14F-4D97-AF65-F5344CB8AC3E}">
        <p14:creationId xmlns:p14="http://schemas.microsoft.com/office/powerpoint/2010/main" val="14286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Google Sans"/>
              </a:rPr>
              <a:t>An Earthquake</a:t>
            </a:r>
            <a:r>
              <a:rPr lang="en-US" b="0" i="0" dirty="0">
                <a:solidFill>
                  <a:srgbClr val="4D5156"/>
                </a:solidFill>
                <a:effectLst/>
                <a:latin typeface="Google Sans"/>
              </a:rPr>
              <a:t> is </a:t>
            </a:r>
            <a:r>
              <a:rPr lang="en-US" b="0" i="0" dirty="0">
                <a:solidFill>
                  <a:srgbClr val="040C28"/>
                </a:solidFill>
                <a:effectLst/>
                <a:latin typeface="Google Sans"/>
              </a:rPr>
              <a:t>a sudden trembling of the surface of the Earth</a:t>
            </a:r>
            <a:r>
              <a:rPr lang="en-US" b="0" i="0" dirty="0">
                <a:solidFill>
                  <a:srgbClr val="4D5156"/>
                </a:solidFill>
                <a:effectLst/>
                <a:latin typeface="Google Sans"/>
              </a:rPr>
              <a:t>. Earthquakes certainly are a terrible natural disaster.</a:t>
            </a:r>
            <a:endParaRPr lang="en-US" b="0" i="0" dirty="0">
              <a:solidFill>
                <a:srgbClr val="202124"/>
              </a:solidFill>
              <a:effectLst/>
              <a:latin typeface="arial" panose="020B0604020202020204" pitchFamily="34" charset="0"/>
            </a:endParaRPr>
          </a:p>
          <a:p>
            <a:pPr algn="l"/>
            <a:r>
              <a:rPr lang="en-US" b="0" i="0" dirty="0">
                <a:solidFill>
                  <a:srgbClr val="4D5156"/>
                </a:solidFill>
                <a:effectLst/>
                <a:latin typeface="Google Sans"/>
              </a:rPr>
              <a:t>Earthquakes are the result of </a:t>
            </a:r>
            <a:r>
              <a:rPr lang="en-US" b="0" i="0" dirty="0">
                <a:solidFill>
                  <a:srgbClr val="040C28"/>
                </a:solidFill>
                <a:effectLst/>
                <a:latin typeface="Google Sans"/>
              </a:rPr>
              <a:t>sudden movement along faults within the Earth</a:t>
            </a:r>
            <a:r>
              <a:rPr lang="en-US" b="0" i="0" dirty="0">
                <a:solidFill>
                  <a:srgbClr val="4D5156"/>
                </a:solidFill>
                <a:effectLst/>
                <a:latin typeface="Google Sans"/>
              </a:rPr>
              <a:t>. </a:t>
            </a:r>
            <a:endParaRPr lang="en-US" b="0" i="0" dirty="0">
              <a:solidFill>
                <a:srgbClr val="202124"/>
              </a:solidFill>
              <a:effectLst/>
              <a:latin typeface="arial" panose="020B0604020202020204" pitchFamily="34" charset="0"/>
            </a:endParaRPr>
          </a:p>
          <a:p>
            <a:pPr algn="l"/>
            <a:r>
              <a:rPr lang="en-US" b="0" i="0" dirty="0">
                <a:solidFill>
                  <a:srgbClr val="4D5156"/>
                </a:solidFill>
                <a:effectLst/>
                <a:latin typeface="Google Sans"/>
              </a:rPr>
              <a:t>The dangerous effects of earthquakes are </a:t>
            </a:r>
            <a:r>
              <a:rPr lang="en-US" b="0" i="0" dirty="0">
                <a:solidFill>
                  <a:srgbClr val="040C28"/>
                </a:solidFill>
                <a:effectLst/>
                <a:latin typeface="Google Sans"/>
              </a:rPr>
              <a:t>ground shaking, ground rupture, landslides, tsunamis, damage to buildings, and liquefaction</a:t>
            </a:r>
            <a:r>
              <a:rPr lang="en-US" b="0" i="0" dirty="0">
                <a:solidFill>
                  <a:srgbClr val="4D5156"/>
                </a:solidFill>
                <a:effectLst/>
                <a:latin typeface="Google Sans"/>
              </a:rPr>
              <a:t>. Fires are the most destructive secondary effect of earthquakes. </a:t>
            </a:r>
            <a:r>
              <a:rPr lang="en-US" b="0" i="0" dirty="0">
                <a:solidFill>
                  <a:srgbClr val="202124"/>
                </a:solidFill>
                <a:effectLst/>
                <a:latin typeface="Google Sans"/>
              </a:rPr>
              <a:t>Earthquakes are caused due to </a:t>
            </a:r>
            <a:r>
              <a:rPr lang="en-US" b="0" i="0" dirty="0">
                <a:solidFill>
                  <a:srgbClr val="040C28"/>
                </a:solidFill>
                <a:effectLst/>
                <a:latin typeface="Google Sans"/>
              </a:rPr>
              <a:t>sudden tectonic movements in the earth's crust</a:t>
            </a:r>
            <a:r>
              <a:rPr lang="en-US" b="0" i="0" dirty="0">
                <a:solidFill>
                  <a:srgbClr val="202124"/>
                </a:solidFill>
                <a:effectLst/>
                <a:latin typeface="Google Sans"/>
              </a:rPr>
              <a:t>. When the tectonic plates slide over one another, there is a cause of orogeny which results in earthquakes and volcanoes. These disturbances cause vibrations that spread in all directions. </a:t>
            </a:r>
            <a:endParaRPr lang="en-US" dirty="0"/>
          </a:p>
        </p:txBody>
      </p:sp>
      <p:sp>
        <p:nvSpPr>
          <p:cNvPr id="4" name="Slide Number Placeholder 3"/>
          <p:cNvSpPr>
            <a:spLocks noGrp="1"/>
          </p:cNvSpPr>
          <p:nvPr>
            <p:ph type="sldNum" sz="quarter" idx="5"/>
          </p:nvPr>
        </p:nvSpPr>
        <p:spPr/>
        <p:txBody>
          <a:bodyPr/>
          <a:lstStyle/>
          <a:p>
            <a:fld id="{1BDE5FB6-EDD5-4F28-8CED-3D76699F26C9}" type="slidenum">
              <a:rPr lang="en-US" smtClean="0"/>
              <a:t>3</a:t>
            </a:fld>
            <a:endParaRPr lang="en-US"/>
          </a:p>
        </p:txBody>
      </p:sp>
    </p:spTree>
    <p:extLst>
      <p:ext uri="{BB962C8B-B14F-4D97-AF65-F5344CB8AC3E}">
        <p14:creationId xmlns:p14="http://schemas.microsoft.com/office/powerpoint/2010/main" val="346529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When an earthquake strikes, the intensity of earthquake shaking determines the severity of damage. In turn, the main factors affecting earthquake shaking intensity are </a:t>
            </a:r>
            <a:r>
              <a:rPr lang="en-US" b="0" i="0" dirty="0">
                <a:solidFill>
                  <a:srgbClr val="040C28"/>
                </a:solidFill>
                <a:effectLst/>
                <a:latin typeface="Google Sans"/>
              </a:rPr>
              <a:t>earthquake depth, proximity to the fault, the underlying soil, and building characteristics—particularly height</a:t>
            </a:r>
            <a:r>
              <a:rPr lang="en-US" b="0" i="0" dirty="0">
                <a:solidFill>
                  <a:srgbClr val="202124"/>
                </a:solidFill>
                <a:effectLst/>
                <a:latin typeface="Google Sans"/>
              </a:rPr>
              <a:t>.</a:t>
            </a:r>
            <a:endParaRPr lang="en-US" dirty="0"/>
          </a:p>
        </p:txBody>
      </p:sp>
      <p:sp>
        <p:nvSpPr>
          <p:cNvPr id="4" name="Slide Number Placeholder 3"/>
          <p:cNvSpPr>
            <a:spLocks noGrp="1"/>
          </p:cNvSpPr>
          <p:nvPr>
            <p:ph type="sldNum" sz="quarter" idx="5"/>
          </p:nvPr>
        </p:nvSpPr>
        <p:spPr/>
        <p:txBody>
          <a:bodyPr/>
          <a:lstStyle/>
          <a:p>
            <a:fld id="{1BDE5FB6-EDD5-4F28-8CED-3D76699F26C9}" type="slidenum">
              <a:rPr lang="en-US" smtClean="0"/>
              <a:t>4</a:t>
            </a:fld>
            <a:endParaRPr lang="en-US"/>
          </a:p>
        </p:txBody>
      </p:sp>
    </p:spTree>
    <p:extLst>
      <p:ext uri="{BB962C8B-B14F-4D97-AF65-F5344CB8AC3E}">
        <p14:creationId xmlns:p14="http://schemas.microsoft.com/office/powerpoint/2010/main" val="325824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D5156"/>
                </a:solidFill>
                <a:effectLst/>
                <a:latin typeface="Google Sans"/>
              </a:rPr>
              <a:t>Scientists estimate earthquake probabilities in two ways: </a:t>
            </a:r>
            <a:r>
              <a:rPr lang="en-US" b="0" i="0" dirty="0">
                <a:solidFill>
                  <a:srgbClr val="040C28"/>
                </a:solidFill>
                <a:effectLst/>
                <a:latin typeface="Google Sans"/>
              </a:rPr>
              <a:t>by studying the history of large earthquakes in a specific area and the rate at which strain accumulates in the rock</a:t>
            </a:r>
            <a:r>
              <a:rPr lang="en-US" b="0" i="0" dirty="0">
                <a:solidFill>
                  <a:srgbClr val="4D5156"/>
                </a:solidFill>
                <a:effectLst/>
                <a:latin typeface="Google Sans"/>
              </a:rPr>
              <a:t>. Scientists study the past frequency of large earthquakes in order to determine the future likelihood of similar large shocks. The first widely-used method, </a:t>
            </a:r>
            <a:r>
              <a:rPr lang="en-US" b="0" i="0" dirty="0">
                <a:solidFill>
                  <a:srgbClr val="040C28"/>
                </a:solidFill>
                <a:effectLst/>
                <a:latin typeface="Google Sans"/>
              </a:rPr>
              <a:t>the Richter scale</a:t>
            </a:r>
            <a:r>
              <a:rPr lang="en-US" b="0" i="0" dirty="0">
                <a:solidFill>
                  <a:srgbClr val="4D5156"/>
                </a:solidFill>
                <a:effectLst/>
                <a:latin typeface="Google Sans"/>
              </a:rPr>
              <a:t>, was developed by Charles F. Richter in 1934. It used a formula based on the amplitude of the largest wave recorded on a specific type of seismometer and the distance between the earthquake and the seismometer.</a:t>
            </a:r>
            <a:endParaRPr lang="en-US" b="0" i="0" dirty="0">
              <a:solidFill>
                <a:srgbClr val="202124"/>
              </a:solidFill>
              <a:effectLst/>
              <a:latin typeface="arial" panose="020B0604020202020204" pitchFamily="34" charset="0"/>
            </a:endParaRPr>
          </a:p>
          <a:p>
            <a:pPr algn="l"/>
            <a:br>
              <a:rPr lang="en-US" b="0" i="0" u="none" strike="noStrike" dirty="0">
                <a:solidFill>
                  <a:srgbClr val="1A0DAB"/>
                </a:solidFill>
                <a:effectLst/>
                <a:latin typeface="arial" panose="020B0604020202020204" pitchFamily="34" charset="0"/>
                <a:hlinkClick r:id="rId3"/>
              </a:rPr>
            </a:br>
            <a:endParaRPr lang="en-US" b="0" i="0" dirty="0">
              <a:solidFill>
                <a:srgbClr val="20212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DE5FB6-EDD5-4F28-8CED-3D76699F26C9}" type="slidenum">
              <a:rPr lang="en-US" smtClean="0"/>
              <a:t>5</a:t>
            </a:fld>
            <a:endParaRPr lang="en-US"/>
          </a:p>
        </p:txBody>
      </p:sp>
    </p:spTree>
    <p:extLst>
      <p:ext uri="{BB962C8B-B14F-4D97-AF65-F5344CB8AC3E}">
        <p14:creationId xmlns:p14="http://schemas.microsoft.com/office/powerpoint/2010/main" val="76743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Earthquake environmental effects are the effects caused by an earthquake, including </a:t>
            </a:r>
            <a:r>
              <a:rPr lang="en-US" b="0" i="0" dirty="0">
                <a:solidFill>
                  <a:srgbClr val="040C28"/>
                </a:solidFill>
                <a:effectLst/>
                <a:latin typeface="Google Sans"/>
              </a:rPr>
              <a:t>surface faulting, tsunamis, soil liquefactions, ground resonance, landslides and ground failure</a:t>
            </a:r>
            <a:r>
              <a:rPr lang="en-US" b="0" i="0" dirty="0">
                <a:solidFill>
                  <a:srgbClr val="202124"/>
                </a:solidFill>
                <a:effectLst/>
                <a:latin typeface="Google Sans"/>
              </a:rPr>
              <a:t>, either directly linked to the earthquake source or provoked by the ground shaking. </a:t>
            </a:r>
            <a:r>
              <a:rPr lang="en-US" dirty="0"/>
              <a:t>The damages and losses brought by disasters, such as earthquakes, floods, hurricanes, cyclones and so on, can potentially have significant and intense impacts on a nation’s economy. However, despite the importance of assessing the economic impacts of damages and losses in the aftermath of such events, estimating the impacts is rather challenging.</a:t>
            </a:r>
          </a:p>
        </p:txBody>
      </p:sp>
      <p:sp>
        <p:nvSpPr>
          <p:cNvPr id="4" name="Slide Number Placeholder 3"/>
          <p:cNvSpPr>
            <a:spLocks noGrp="1"/>
          </p:cNvSpPr>
          <p:nvPr>
            <p:ph type="sldNum" sz="quarter" idx="5"/>
          </p:nvPr>
        </p:nvSpPr>
        <p:spPr/>
        <p:txBody>
          <a:bodyPr/>
          <a:lstStyle/>
          <a:p>
            <a:fld id="{1BDE5FB6-EDD5-4F28-8CED-3D76699F26C9}" type="slidenum">
              <a:rPr lang="en-US" smtClean="0"/>
              <a:t>6</a:t>
            </a:fld>
            <a:endParaRPr lang="en-US"/>
          </a:p>
        </p:txBody>
      </p:sp>
    </p:spTree>
    <p:extLst>
      <p:ext uri="{BB962C8B-B14F-4D97-AF65-F5344CB8AC3E}">
        <p14:creationId xmlns:p14="http://schemas.microsoft.com/office/powerpoint/2010/main" val="115321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recent publication (</a:t>
            </a:r>
            <a:r>
              <a:rPr lang="en-US" dirty="0" err="1"/>
              <a:t>Albala</a:t>
            </a:r>
            <a:r>
              <a:rPr lang="en-US" dirty="0"/>
              <a:t>-Bertrand 2007), </a:t>
            </a:r>
            <a:r>
              <a:rPr lang="en-US" dirty="0" err="1"/>
              <a:t>Albala</a:t>
            </a:r>
            <a:r>
              <a:rPr lang="en-US" dirty="0"/>
              <a:t>-Bertrand analyzed the effect of globalization on disaster impacts from an economic perspective. His main conclusions are: 1. Disaster impacts, such as casualties and economic losses, will be economically localized and thus are unlikely to influence negatively the national economy, even in a long run. 2. Positive features of globalization, like access to larger markets and suppliers, etc., may lead to even more localization of disaster impacts, while negative features of globalization, which are fast efficiency and productivity improvements through privatization and deregulations and lead to thinner and weaker social fabric against emergency situations, make localized disaster impact much more condensed into the local community than before. 3. The synchronization of business cycle caused by globalization, especially with the US economy, may regulate the financial capability for disaster response of the world, especially when the leading economies are under recession.</a:t>
            </a:r>
          </a:p>
        </p:txBody>
      </p:sp>
      <p:sp>
        <p:nvSpPr>
          <p:cNvPr id="4" name="Slide Number Placeholder 3"/>
          <p:cNvSpPr>
            <a:spLocks noGrp="1"/>
          </p:cNvSpPr>
          <p:nvPr>
            <p:ph type="sldNum" sz="quarter" idx="5"/>
          </p:nvPr>
        </p:nvSpPr>
        <p:spPr/>
        <p:txBody>
          <a:bodyPr/>
          <a:lstStyle/>
          <a:p>
            <a:fld id="{1BDE5FB6-EDD5-4F28-8CED-3D76699F26C9}" type="slidenum">
              <a:rPr lang="en-US" smtClean="0"/>
              <a:t>7</a:t>
            </a:fld>
            <a:endParaRPr lang="en-US"/>
          </a:p>
        </p:txBody>
      </p:sp>
    </p:spTree>
    <p:extLst>
      <p:ext uri="{BB962C8B-B14F-4D97-AF65-F5344CB8AC3E}">
        <p14:creationId xmlns:p14="http://schemas.microsoft.com/office/powerpoint/2010/main" val="1402875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Earthquakes occur when the ground is subjected to so much force that it fractures or breaks. Most earthquakes are associated with tectonic plate boundaries. Induced quakes are caused by human activity, like tunnel construction, filling reservoirs and implementing geothermal or fracking projects.</a:t>
            </a:r>
            <a:endParaRPr lang="en-US" dirty="0"/>
          </a:p>
        </p:txBody>
      </p:sp>
      <p:sp>
        <p:nvSpPr>
          <p:cNvPr id="4" name="Slide Number Placeholder 3"/>
          <p:cNvSpPr>
            <a:spLocks noGrp="1"/>
          </p:cNvSpPr>
          <p:nvPr>
            <p:ph type="sldNum" sz="quarter" idx="5"/>
          </p:nvPr>
        </p:nvSpPr>
        <p:spPr/>
        <p:txBody>
          <a:bodyPr/>
          <a:lstStyle/>
          <a:p>
            <a:fld id="{1BDE5FB6-EDD5-4F28-8CED-3D76699F26C9}" type="slidenum">
              <a:rPr lang="en-US" smtClean="0"/>
              <a:t>8</a:t>
            </a:fld>
            <a:endParaRPr lang="en-US"/>
          </a:p>
        </p:txBody>
      </p:sp>
    </p:spTree>
    <p:extLst>
      <p:ext uri="{BB962C8B-B14F-4D97-AF65-F5344CB8AC3E}">
        <p14:creationId xmlns:p14="http://schemas.microsoft.com/office/powerpoint/2010/main" val="143416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Earthquakes can be induced by a wide range of causes including impoundment of reservoirs, surface and underground mining, withdrawal of fluids and gas from the subsurface, and injection of fluids into underground formations.</a:t>
            </a:r>
            <a:endParaRPr lang="en-US" dirty="0"/>
          </a:p>
        </p:txBody>
      </p:sp>
      <p:sp>
        <p:nvSpPr>
          <p:cNvPr id="4" name="Slide Number Placeholder 3"/>
          <p:cNvSpPr>
            <a:spLocks noGrp="1"/>
          </p:cNvSpPr>
          <p:nvPr>
            <p:ph type="sldNum" sz="quarter" idx="5"/>
          </p:nvPr>
        </p:nvSpPr>
        <p:spPr/>
        <p:txBody>
          <a:bodyPr/>
          <a:lstStyle/>
          <a:p>
            <a:fld id="{1BDE5FB6-EDD5-4F28-8CED-3D76699F26C9}" type="slidenum">
              <a:rPr lang="en-US" smtClean="0"/>
              <a:t>9</a:t>
            </a:fld>
            <a:endParaRPr lang="en-US"/>
          </a:p>
        </p:txBody>
      </p:sp>
    </p:spTree>
    <p:extLst>
      <p:ext uri="{BB962C8B-B14F-4D97-AF65-F5344CB8AC3E}">
        <p14:creationId xmlns:p14="http://schemas.microsoft.com/office/powerpoint/2010/main" val="369214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Earthquakes shake the ground surface, can cause buildings to collapse, disrupt transport and services, and can cause fires. They can trigger landslides and tsunami. Earthquakes occur mainly as a result of plate tectonics, which involves blocks of the Earth moving about the Earth's surface.</a:t>
            </a:r>
            <a:endParaRPr lang="en-US" dirty="0"/>
          </a:p>
        </p:txBody>
      </p:sp>
      <p:sp>
        <p:nvSpPr>
          <p:cNvPr id="4" name="Slide Number Placeholder 3"/>
          <p:cNvSpPr>
            <a:spLocks noGrp="1"/>
          </p:cNvSpPr>
          <p:nvPr>
            <p:ph type="sldNum" sz="quarter" idx="5"/>
          </p:nvPr>
        </p:nvSpPr>
        <p:spPr/>
        <p:txBody>
          <a:bodyPr/>
          <a:lstStyle/>
          <a:p>
            <a:fld id="{1BDE5FB6-EDD5-4F28-8CED-3D76699F26C9}" type="slidenum">
              <a:rPr lang="en-US" smtClean="0"/>
              <a:t>10</a:t>
            </a:fld>
            <a:endParaRPr lang="en-US"/>
          </a:p>
        </p:txBody>
      </p:sp>
    </p:spTree>
    <p:extLst>
      <p:ext uri="{BB962C8B-B14F-4D97-AF65-F5344CB8AC3E}">
        <p14:creationId xmlns:p14="http://schemas.microsoft.com/office/powerpoint/2010/main" val="359872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D56C-CC46-1290-7368-0D18B79521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F8860D-CC89-3FEC-F7A8-4A8F28BB6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6B24D4-F47E-29CB-FA26-B1BBA96FB4D8}"/>
              </a:ext>
            </a:extLst>
          </p:cNvPr>
          <p:cNvSpPr>
            <a:spLocks noGrp="1"/>
          </p:cNvSpPr>
          <p:nvPr>
            <p:ph type="dt" sz="half" idx="10"/>
          </p:nvPr>
        </p:nvSpPr>
        <p:spPr/>
        <p:txBody>
          <a:bodyPr/>
          <a:lstStyle/>
          <a:p>
            <a:fld id="{DDF373DE-257A-43E4-B9F5-B9E56F7B1E67}" type="datetimeFigureOut">
              <a:rPr lang="en-US" smtClean="0"/>
              <a:t>5/19/2023</a:t>
            </a:fld>
            <a:endParaRPr lang="en-US"/>
          </a:p>
        </p:txBody>
      </p:sp>
      <p:sp>
        <p:nvSpPr>
          <p:cNvPr id="5" name="Footer Placeholder 4">
            <a:extLst>
              <a:ext uri="{FF2B5EF4-FFF2-40B4-BE49-F238E27FC236}">
                <a16:creationId xmlns:a16="http://schemas.microsoft.com/office/drawing/2014/main" id="{847216AA-D78E-5A44-B680-C342965D1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279BF-C052-3592-381F-041C223D92A1}"/>
              </a:ext>
            </a:extLst>
          </p:cNvPr>
          <p:cNvSpPr>
            <a:spLocks noGrp="1"/>
          </p:cNvSpPr>
          <p:nvPr>
            <p:ph type="sldNum" sz="quarter" idx="12"/>
          </p:nvPr>
        </p:nvSpPr>
        <p:spPr/>
        <p:txBody>
          <a:bodyPr/>
          <a:lstStyle/>
          <a:p>
            <a:fld id="{C3AADB79-330F-4F42-9778-68A337924567}" type="slidenum">
              <a:rPr lang="en-US" smtClean="0"/>
              <a:t>‹#›</a:t>
            </a:fld>
            <a:endParaRPr lang="en-US"/>
          </a:p>
        </p:txBody>
      </p:sp>
    </p:spTree>
    <p:extLst>
      <p:ext uri="{BB962C8B-B14F-4D97-AF65-F5344CB8AC3E}">
        <p14:creationId xmlns:p14="http://schemas.microsoft.com/office/powerpoint/2010/main" val="365254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C0810-5192-BF20-C559-33269CEA27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372047-6EC5-8F0F-7DC2-4708D3D752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A1604-AD34-9B88-8F75-2B4CB513E169}"/>
              </a:ext>
            </a:extLst>
          </p:cNvPr>
          <p:cNvSpPr>
            <a:spLocks noGrp="1"/>
          </p:cNvSpPr>
          <p:nvPr>
            <p:ph type="dt" sz="half" idx="10"/>
          </p:nvPr>
        </p:nvSpPr>
        <p:spPr/>
        <p:txBody>
          <a:bodyPr/>
          <a:lstStyle/>
          <a:p>
            <a:fld id="{DDF373DE-257A-43E4-B9F5-B9E56F7B1E67}" type="datetimeFigureOut">
              <a:rPr lang="en-US" smtClean="0"/>
              <a:t>5/19/2023</a:t>
            </a:fld>
            <a:endParaRPr lang="en-US"/>
          </a:p>
        </p:txBody>
      </p:sp>
      <p:sp>
        <p:nvSpPr>
          <p:cNvPr id="5" name="Footer Placeholder 4">
            <a:extLst>
              <a:ext uri="{FF2B5EF4-FFF2-40B4-BE49-F238E27FC236}">
                <a16:creationId xmlns:a16="http://schemas.microsoft.com/office/drawing/2014/main" id="{6A915733-83AE-D540-3217-FD343D919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E4F9D-F065-40D9-EFD7-35D55E17F0D6}"/>
              </a:ext>
            </a:extLst>
          </p:cNvPr>
          <p:cNvSpPr>
            <a:spLocks noGrp="1"/>
          </p:cNvSpPr>
          <p:nvPr>
            <p:ph type="sldNum" sz="quarter" idx="12"/>
          </p:nvPr>
        </p:nvSpPr>
        <p:spPr/>
        <p:txBody>
          <a:bodyPr/>
          <a:lstStyle/>
          <a:p>
            <a:fld id="{C3AADB79-330F-4F42-9778-68A337924567}" type="slidenum">
              <a:rPr lang="en-US" smtClean="0"/>
              <a:t>‹#›</a:t>
            </a:fld>
            <a:endParaRPr lang="en-US"/>
          </a:p>
        </p:txBody>
      </p:sp>
    </p:spTree>
    <p:extLst>
      <p:ext uri="{BB962C8B-B14F-4D97-AF65-F5344CB8AC3E}">
        <p14:creationId xmlns:p14="http://schemas.microsoft.com/office/powerpoint/2010/main" val="354748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E3E5AF-EE37-CC62-6B3F-D33C9C9976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97F07A-A11B-04C4-AA4F-C7EA52AF6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8B59B-D1CC-4FA3-7822-2028A527C420}"/>
              </a:ext>
            </a:extLst>
          </p:cNvPr>
          <p:cNvSpPr>
            <a:spLocks noGrp="1"/>
          </p:cNvSpPr>
          <p:nvPr>
            <p:ph type="dt" sz="half" idx="10"/>
          </p:nvPr>
        </p:nvSpPr>
        <p:spPr/>
        <p:txBody>
          <a:bodyPr/>
          <a:lstStyle/>
          <a:p>
            <a:fld id="{DDF373DE-257A-43E4-B9F5-B9E56F7B1E67}" type="datetimeFigureOut">
              <a:rPr lang="en-US" smtClean="0"/>
              <a:t>5/19/2023</a:t>
            </a:fld>
            <a:endParaRPr lang="en-US"/>
          </a:p>
        </p:txBody>
      </p:sp>
      <p:sp>
        <p:nvSpPr>
          <p:cNvPr id="5" name="Footer Placeholder 4">
            <a:extLst>
              <a:ext uri="{FF2B5EF4-FFF2-40B4-BE49-F238E27FC236}">
                <a16:creationId xmlns:a16="http://schemas.microsoft.com/office/drawing/2014/main" id="{CB24606D-8C3D-F4A8-A109-E017E763A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069E8-FBF9-0BE3-478E-285C1B3994FA}"/>
              </a:ext>
            </a:extLst>
          </p:cNvPr>
          <p:cNvSpPr>
            <a:spLocks noGrp="1"/>
          </p:cNvSpPr>
          <p:nvPr>
            <p:ph type="sldNum" sz="quarter" idx="12"/>
          </p:nvPr>
        </p:nvSpPr>
        <p:spPr/>
        <p:txBody>
          <a:bodyPr/>
          <a:lstStyle/>
          <a:p>
            <a:fld id="{C3AADB79-330F-4F42-9778-68A337924567}" type="slidenum">
              <a:rPr lang="en-US" smtClean="0"/>
              <a:t>‹#›</a:t>
            </a:fld>
            <a:endParaRPr lang="en-US"/>
          </a:p>
        </p:txBody>
      </p:sp>
    </p:spTree>
    <p:extLst>
      <p:ext uri="{BB962C8B-B14F-4D97-AF65-F5344CB8AC3E}">
        <p14:creationId xmlns:p14="http://schemas.microsoft.com/office/powerpoint/2010/main" val="110727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7CFA-6B7F-A3C1-2D91-08D5F97FB6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34998-F318-7879-884B-3DBA6FBFB4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40519-98AB-1CC2-934B-9B3C40BE3E34}"/>
              </a:ext>
            </a:extLst>
          </p:cNvPr>
          <p:cNvSpPr>
            <a:spLocks noGrp="1"/>
          </p:cNvSpPr>
          <p:nvPr>
            <p:ph type="dt" sz="half" idx="10"/>
          </p:nvPr>
        </p:nvSpPr>
        <p:spPr/>
        <p:txBody>
          <a:bodyPr/>
          <a:lstStyle/>
          <a:p>
            <a:fld id="{DDF373DE-257A-43E4-B9F5-B9E56F7B1E67}" type="datetimeFigureOut">
              <a:rPr lang="en-US" smtClean="0"/>
              <a:t>5/19/2023</a:t>
            </a:fld>
            <a:endParaRPr lang="en-US"/>
          </a:p>
        </p:txBody>
      </p:sp>
      <p:sp>
        <p:nvSpPr>
          <p:cNvPr id="5" name="Footer Placeholder 4">
            <a:extLst>
              <a:ext uri="{FF2B5EF4-FFF2-40B4-BE49-F238E27FC236}">
                <a16:creationId xmlns:a16="http://schemas.microsoft.com/office/drawing/2014/main" id="{D433CEC5-E67C-1BEF-9593-5C7781DFC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DCA46-6267-ED3F-C276-7E4F3FFE070D}"/>
              </a:ext>
            </a:extLst>
          </p:cNvPr>
          <p:cNvSpPr>
            <a:spLocks noGrp="1"/>
          </p:cNvSpPr>
          <p:nvPr>
            <p:ph type="sldNum" sz="quarter" idx="12"/>
          </p:nvPr>
        </p:nvSpPr>
        <p:spPr/>
        <p:txBody>
          <a:bodyPr/>
          <a:lstStyle/>
          <a:p>
            <a:fld id="{C3AADB79-330F-4F42-9778-68A337924567}" type="slidenum">
              <a:rPr lang="en-US" smtClean="0"/>
              <a:t>‹#›</a:t>
            </a:fld>
            <a:endParaRPr lang="en-US"/>
          </a:p>
        </p:txBody>
      </p:sp>
    </p:spTree>
    <p:extLst>
      <p:ext uri="{BB962C8B-B14F-4D97-AF65-F5344CB8AC3E}">
        <p14:creationId xmlns:p14="http://schemas.microsoft.com/office/powerpoint/2010/main" val="121668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2BD3-ECAE-E864-7934-BF3C9CF7B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9BFC6B-E212-3BF4-7C96-DB40F1346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6BC90A-7543-21FD-6A8E-14E5284BACE4}"/>
              </a:ext>
            </a:extLst>
          </p:cNvPr>
          <p:cNvSpPr>
            <a:spLocks noGrp="1"/>
          </p:cNvSpPr>
          <p:nvPr>
            <p:ph type="dt" sz="half" idx="10"/>
          </p:nvPr>
        </p:nvSpPr>
        <p:spPr/>
        <p:txBody>
          <a:bodyPr/>
          <a:lstStyle/>
          <a:p>
            <a:fld id="{DDF373DE-257A-43E4-B9F5-B9E56F7B1E67}" type="datetimeFigureOut">
              <a:rPr lang="en-US" smtClean="0"/>
              <a:t>5/19/2023</a:t>
            </a:fld>
            <a:endParaRPr lang="en-US"/>
          </a:p>
        </p:txBody>
      </p:sp>
      <p:sp>
        <p:nvSpPr>
          <p:cNvPr id="5" name="Footer Placeholder 4">
            <a:extLst>
              <a:ext uri="{FF2B5EF4-FFF2-40B4-BE49-F238E27FC236}">
                <a16:creationId xmlns:a16="http://schemas.microsoft.com/office/drawing/2014/main" id="{200F4D57-9EB2-8CDA-CEB8-8D99D1D07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01622-BF8B-9D24-6348-CAA5A0E1203F}"/>
              </a:ext>
            </a:extLst>
          </p:cNvPr>
          <p:cNvSpPr>
            <a:spLocks noGrp="1"/>
          </p:cNvSpPr>
          <p:nvPr>
            <p:ph type="sldNum" sz="quarter" idx="12"/>
          </p:nvPr>
        </p:nvSpPr>
        <p:spPr/>
        <p:txBody>
          <a:bodyPr/>
          <a:lstStyle/>
          <a:p>
            <a:fld id="{C3AADB79-330F-4F42-9778-68A337924567}" type="slidenum">
              <a:rPr lang="en-US" smtClean="0"/>
              <a:t>‹#›</a:t>
            </a:fld>
            <a:endParaRPr lang="en-US"/>
          </a:p>
        </p:txBody>
      </p:sp>
    </p:spTree>
    <p:extLst>
      <p:ext uri="{BB962C8B-B14F-4D97-AF65-F5344CB8AC3E}">
        <p14:creationId xmlns:p14="http://schemas.microsoft.com/office/powerpoint/2010/main" val="39626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62DD-9E96-BB35-2349-FE809C3B3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D2300-1508-EA61-FA63-6F782CC384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DD0D18-5CEB-1EB9-0E6B-BCC297EB01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2F98A6-B7F3-36CF-9707-0B29EE346E13}"/>
              </a:ext>
            </a:extLst>
          </p:cNvPr>
          <p:cNvSpPr>
            <a:spLocks noGrp="1"/>
          </p:cNvSpPr>
          <p:nvPr>
            <p:ph type="dt" sz="half" idx="10"/>
          </p:nvPr>
        </p:nvSpPr>
        <p:spPr/>
        <p:txBody>
          <a:bodyPr/>
          <a:lstStyle/>
          <a:p>
            <a:fld id="{DDF373DE-257A-43E4-B9F5-B9E56F7B1E67}" type="datetimeFigureOut">
              <a:rPr lang="en-US" smtClean="0"/>
              <a:t>5/19/2023</a:t>
            </a:fld>
            <a:endParaRPr lang="en-US"/>
          </a:p>
        </p:txBody>
      </p:sp>
      <p:sp>
        <p:nvSpPr>
          <p:cNvPr id="6" name="Footer Placeholder 5">
            <a:extLst>
              <a:ext uri="{FF2B5EF4-FFF2-40B4-BE49-F238E27FC236}">
                <a16:creationId xmlns:a16="http://schemas.microsoft.com/office/drawing/2014/main" id="{DBC4FC30-731F-D41D-0D37-87482F10BA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B1487-894B-86B2-15B5-650EE3E4951F}"/>
              </a:ext>
            </a:extLst>
          </p:cNvPr>
          <p:cNvSpPr>
            <a:spLocks noGrp="1"/>
          </p:cNvSpPr>
          <p:nvPr>
            <p:ph type="sldNum" sz="quarter" idx="12"/>
          </p:nvPr>
        </p:nvSpPr>
        <p:spPr/>
        <p:txBody>
          <a:bodyPr/>
          <a:lstStyle/>
          <a:p>
            <a:fld id="{C3AADB79-330F-4F42-9778-68A337924567}" type="slidenum">
              <a:rPr lang="en-US" smtClean="0"/>
              <a:t>‹#›</a:t>
            </a:fld>
            <a:endParaRPr lang="en-US"/>
          </a:p>
        </p:txBody>
      </p:sp>
    </p:spTree>
    <p:extLst>
      <p:ext uri="{BB962C8B-B14F-4D97-AF65-F5344CB8AC3E}">
        <p14:creationId xmlns:p14="http://schemas.microsoft.com/office/powerpoint/2010/main" val="106978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6CFE-E82E-11CD-AE32-3EC2630CB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20B325-4B49-726A-B523-1EDE49B6E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C4F70-D4C8-6526-6AF1-499DAE429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E527B5-B1BF-65E1-C08E-ABE7531629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E97D8D-D98F-DAD0-C34C-7A42D3CA2A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31E0B-862D-22B3-E260-B773B24D2491}"/>
              </a:ext>
            </a:extLst>
          </p:cNvPr>
          <p:cNvSpPr>
            <a:spLocks noGrp="1"/>
          </p:cNvSpPr>
          <p:nvPr>
            <p:ph type="dt" sz="half" idx="10"/>
          </p:nvPr>
        </p:nvSpPr>
        <p:spPr/>
        <p:txBody>
          <a:bodyPr/>
          <a:lstStyle/>
          <a:p>
            <a:fld id="{DDF373DE-257A-43E4-B9F5-B9E56F7B1E67}" type="datetimeFigureOut">
              <a:rPr lang="en-US" smtClean="0"/>
              <a:t>5/19/2023</a:t>
            </a:fld>
            <a:endParaRPr lang="en-US"/>
          </a:p>
        </p:txBody>
      </p:sp>
      <p:sp>
        <p:nvSpPr>
          <p:cNvPr id="8" name="Footer Placeholder 7">
            <a:extLst>
              <a:ext uri="{FF2B5EF4-FFF2-40B4-BE49-F238E27FC236}">
                <a16:creationId xmlns:a16="http://schemas.microsoft.com/office/drawing/2014/main" id="{26DE4D4A-7D92-0F2F-0048-106316FBF0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992BF1-D55E-35EE-60A4-AD546C001CA0}"/>
              </a:ext>
            </a:extLst>
          </p:cNvPr>
          <p:cNvSpPr>
            <a:spLocks noGrp="1"/>
          </p:cNvSpPr>
          <p:nvPr>
            <p:ph type="sldNum" sz="quarter" idx="12"/>
          </p:nvPr>
        </p:nvSpPr>
        <p:spPr/>
        <p:txBody>
          <a:bodyPr/>
          <a:lstStyle/>
          <a:p>
            <a:fld id="{C3AADB79-330F-4F42-9778-68A337924567}" type="slidenum">
              <a:rPr lang="en-US" smtClean="0"/>
              <a:t>‹#›</a:t>
            </a:fld>
            <a:endParaRPr lang="en-US"/>
          </a:p>
        </p:txBody>
      </p:sp>
    </p:spTree>
    <p:extLst>
      <p:ext uri="{BB962C8B-B14F-4D97-AF65-F5344CB8AC3E}">
        <p14:creationId xmlns:p14="http://schemas.microsoft.com/office/powerpoint/2010/main" val="357354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9934-F508-50C4-A297-BA6B9C78B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6D536C-90FF-C38B-D9F1-2438C3770DD6}"/>
              </a:ext>
            </a:extLst>
          </p:cNvPr>
          <p:cNvSpPr>
            <a:spLocks noGrp="1"/>
          </p:cNvSpPr>
          <p:nvPr>
            <p:ph type="dt" sz="half" idx="10"/>
          </p:nvPr>
        </p:nvSpPr>
        <p:spPr/>
        <p:txBody>
          <a:bodyPr/>
          <a:lstStyle/>
          <a:p>
            <a:fld id="{DDF373DE-257A-43E4-B9F5-B9E56F7B1E67}" type="datetimeFigureOut">
              <a:rPr lang="en-US" smtClean="0"/>
              <a:t>5/19/2023</a:t>
            </a:fld>
            <a:endParaRPr lang="en-US"/>
          </a:p>
        </p:txBody>
      </p:sp>
      <p:sp>
        <p:nvSpPr>
          <p:cNvPr id="4" name="Footer Placeholder 3">
            <a:extLst>
              <a:ext uri="{FF2B5EF4-FFF2-40B4-BE49-F238E27FC236}">
                <a16:creationId xmlns:a16="http://schemas.microsoft.com/office/drawing/2014/main" id="{81457C6E-54F6-3AFB-68DD-9B4AFC09AE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01FCF-5ADB-B7FD-44EC-DEDBED198D24}"/>
              </a:ext>
            </a:extLst>
          </p:cNvPr>
          <p:cNvSpPr>
            <a:spLocks noGrp="1"/>
          </p:cNvSpPr>
          <p:nvPr>
            <p:ph type="sldNum" sz="quarter" idx="12"/>
          </p:nvPr>
        </p:nvSpPr>
        <p:spPr/>
        <p:txBody>
          <a:bodyPr/>
          <a:lstStyle/>
          <a:p>
            <a:fld id="{C3AADB79-330F-4F42-9778-68A337924567}" type="slidenum">
              <a:rPr lang="en-US" smtClean="0"/>
              <a:t>‹#›</a:t>
            </a:fld>
            <a:endParaRPr lang="en-US"/>
          </a:p>
        </p:txBody>
      </p:sp>
    </p:spTree>
    <p:extLst>
      <p:ext uri="{BB962C8B-B14F-4D97-AF65-F5344CB8AC3E}">
        <p14:creationId xmlns:p14="http://schemas.microsoft.com/office/powerpoint/2010/main" val="413429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61B20-9E19-345F-CACE-043820E5B585}"/>
              </a:ext>
            </a:extLst>
          </p:cNvPr>
          <p:cNvSpPr>
            <a:spLocks noGrp="1"/>
          </p:cNvSpPr>
          <p:nvPr>
            <p:ph type="dt" sz="half" idx="10"/>
          </p:nvPr>
        </p:nvSpPr>
        <p:spPr/>
        <p:txBody>
          <a:bodyPr/>
          <a:lstStyle/>
          <a:p>
            <a:fld id="{DDF373DE-257A-43E4-B9F5-B9E56F7B1E67}" type="datetimeFigureOut">
              <a:rPr lang="en-US" smtClean="0"/>
              <a:t>5/19/2023</a:t>
            </a:fld>
            <a:endParaRPr lang="en-US"/>
          </a:p>
        </p:txBody>
      </p:sp>
      <p:sp>
        <p:nvSpPr>
          <p:cNvPr id="3" name="Footer Placeholder 2">
            <a:extLst>
              <a:ext uri="{FF2B5EF4-FFF2-40B4-BE49-F238E27FC236}">
                <a16:creationId xmlns:a16="http://schemas.microsoft.com/office/drawing/2014/main" id="{239C3AA0-90EC-DA96-36AC-DD184FDFEB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B5770A-62B9-B827-93CB-EB21E3A6F314}"/>
              </a:ext>
            </a:extLst>
          </p:cNvPr>
          <p:cNvSpPr>
            <a:spLocks noGrp="1"/>
          </p:cNvSpPr>
          <p:nvPr>
            <p:ph type="sldNum" sz="quarter" idx="12"/>
          </p:nvPr>
        </p:nvSpPr>
        <p:spPr/>
        <p:txBody>
          <a:bodyPr/>
          <a:lstStyle/>
          <a:p>
            <a:fld id="{C3AADB79-330F-4F42-9778-68A337924567}" type="slidenum">
              <a:rPr lang="en-US" smtClean="0"/>
              <a:t>‹#›</a:t>
            </a:fld>
            <a:endParaRPr lang="en-US"/>
          </a:p>
        </p:txBody>
      </p:sp>
    </p:spTree>
    <p:extLst>
      <p:ext uri="{BB962C8B-B14F-4D97-AF65-F5344CB8AC3E}">
        <p14:creationId xmlns:p14="http://schemas.microsoft.com/office/powerpoint/2010/main" val="375404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9B9A-3EB1-677B-3C97-9B4E34819D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D50328-A259-EB1F-4294-5782A913C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58813-2433-CD5A-F784-3ED73EEBD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6B145-BA83-8048-C8E6-BE18B8CE4550}"/>
              </a:ext>
            </a:extLst>
          </p:cNvPr>
          <p:cNvSpPr>
            <a:spLocks noGrp="1"/>
          </p:cNvSpPr>
          <p:nvPr>
            <p:ph type="dt" sz="half" idx="10"/>
          </p:nvPr>
        </p:nvSpPr>
        <p:spPr/>
        <p:txBody>
          <a:bodyPr/>
          <a:lstStyle/>
          <a:p>
            <a:fld id="{DDF373DE-257A-43E4-B9F5-B9E56F7B1E67}" type="datetimeFigureOut">
              <a:rPr lang="en-US" smtClean="0"/>
              <a:t>5/19/2023</a:t>
            </a:fld>
            <a:endParaRPr lang="en-US"/>
          </a:p>
        </p:txBody>
      </p:sp>
      <p:sp>
        <p:nvSpPr>
          <p:cNvPr id="6" name="Footer Placeholder 5">
            <a:extLst>
              <a:ext uri="{FF2B5EF4-FFF2-40B4-BE49-F238E27FC236}">
                <a16:creationId xmlns:a16="http://schemas.microsoft.com/office/drawing/2014/main" id="{1F52FE5B-DBB9-3D21-A7C3-867347887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9D82-AFE7-051D-BDE0-C2E1B0005F55}"/>
              </a:ext>
            </a:extLst>
          </p:cNvPr>
          <p:cNvSpPr>
            <a:spLocks noGrp="1"/>
          </p:cNvSpPr>
          <p:nvPr>
            <p:ph type="sldNum" sz="quarter" idx="12"/>
          </p:nvPr>
        </p:nvSpPr>
        <p:spPr/>
        <p:txBody>
          <a:bodyPr/>
          <a:lstStyle/>
          <a:p>
            <a:fld id="{C3AADB79-330F-4F42-9778-68A337924567}" type="slidenum">
              <a:rPr lang="en-US" smtClean="0"/>
              <a:t>‹#›</a:t>
            </a:fld>
            <a:endParaRPr lang="en-US"/>
          </a:p>
        </p:txBody>
      </p:sp>
    </p:spTree>
    <p:extLst>
      <p:ext uri="{BB962C8B-B14F-4D97-AF65-F5344CB8AC3E}">
        <p14:creationId xmlns:p14="http://schemas.microsoft.com/office/powerpoint/2010/main" val="63618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3C41-CB1D-A609-FDC1-381930F2B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033EC1-4CED-624B-B7A6-237738336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56ED1-84B6-44F3-C0D5-DEDDFD8D7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115C6-C70A-511D-BFBD-EA1C44BBA8DA}"/>
              </a:ext>
            </a:extLst>
          </p:cNvPr>
          <p:cNvSpPr>
            <a:spLocks noGrp="1"/>
          </p:cNvSpPr>
          <p:nvPr>
            <p:ph type="dt" sz="half" idx="10"/>
          </p:nvPr>
        </p:nvSpPr>
        <p:spPr/>
        <p:txBody>
          <a:bodyPr/>
          <a:lstStyle/>
          <a:p>
            <a:fld id="{DDF373DE-257A-43E4-B9F5-B9E56F7B1E67}" type="datetimeFigureOut">
              <a:rPr lang="en-US" smtClean="0"/>
              <a:t>5/19/2023</a:t>
            </a:fld>
            <a:endParaRPr lang="en-US"/>
          </a:p>
        </p:txBody>
      </p:sp>
      <p:sp>
        <p:nvSpPr>
          <p:cNvPr id="6" name="Footer Placeholder 5">
            <a:extLst>
              <a:ext uri="{FF2B5EF4-FFF2-40B4-BE49-F238E27FC236}">
                <a16:creationId xmlns:a16="http://schemas.microsoft.com/office/drawing/2014/main" id="{C09DEDAC-9C3D-8486-D76E-513BF5B76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89E2D-1648-08BA-9131-C6B72295D9F3}"/>
              </a:ext>
            </a:extLst>
          </p:cNvPr>
          <p:cNvSpPr>
            <a:spLocks noGrp="1"/>
          </p:cNvSpPr>
          <p:nvPr>
            <p:ph type="sldNum" sz="quarter" idx="12"/>
          </p:nvPr>
        </p:nvSpPr>
        <p:spPr/>
        <p:txBody>
          <a:bodyPr/>
          <a:lstStyle/>
          <a:p>
            <a:fld id="{C3AADB79-330F-4F42-9778-68A337924567}" type="slidenum">
              <a:rPr lang="en-US" smtClean="0"/>
              <a:t>‹#›</a:t>
            </a:fld>
            <a:endParaRPr lang="en-US"/>
          </a:p>
        </p:txBody>
      </p:sp>
    </p:spTree>
    <p:extLst>
      <p:ext uri="{BB962C8B-B14F-4D97-AF65-F5344CB8AC3E}">
        <p14:creationId xmlns:p14="http://schemas.microsoft.com/office/powerpoint/2010/main" val="202768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8DD9E-A2AC-C926-E6CC-F0B2029C1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EEC092-3B30-67A3-50B2-816BF6438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67C69-70A1-6D34-55C8-5E065ED80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373DE-257A-43E4-B9F5-B9E56F7B1E67}" type="datetimeFigureOut">
              <a:rPr lang="en-US" smtClean="0"/>
              <a:t>5/19/2023</a:t>
            </a:fld>
            <a:endParaRPr lang="en-US"/>
          </a:p>
        </p:txBody>
      </p:sp>
      <p:sp>
        <p:nvSpPr>
          <p:cNvPr id="5" name="Footer Placeholder 4">
            <a:extLst>
              <a:ext uri="{FF2B5EF4-FFF2-40B4-BE49-F238E27FC236}">
                <a16:creationId xmlns:a16="http://schemas.microsoft.com/office/drawing/2014/main" id="{36B473F6-3B27-6656-9E58-18999570D0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1A0BBC-4DC8-E933-7033-BE501D358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ADB79-330F-4F42-9778-68A337924567}" type="slidenum">
              <a:rPr lang="en-US" smtClean="0"/>
              <a:t>‹#›</a:t>
            </a:fld>
            <a:endParaRPr lang="en-US"/>
          </a:p>
        </p:txBody>
      </p:sp>
    </p:spTree>
    <p:extLst>
      <p:ext uri="{BB962C8B-B14F-4D97-AF65-F5344CB8AC3E}">
        <p14:creationId xmlns:p14="http://schemas.microsoft.com/office/powerpoint/2010/main" val="1160418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iqsels.com/en/public-domain-photo-fhdmj"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sgs.gov/programs/earthquake-hazards/" TargetMode="External"/><Relationship Id="rId2" Type="http://schemas.openxmlformats.org/officeDocument/2006/relationships/hyperlink" Target="https://education.nationalgeographic.org/resource/plate-tectonics/" TargetMode="External"/><Relationship Id="rId1" Type="http://schemas.openxmlformats.org/officeDocument/2006/relationships/slideLayout" Target="../slideLayouts/slideLayout2.xml"/><Relationship Id="rId6" Type="http://schemas.openxmlformats.org/officeDocument/2006/relationships/hyperlink" Target="https://www.bgs.ac.uk/discovering-geology/earth-hazards/earthquakes/what-causes-earthquakes/" TargetMode="External"/><Relationship Id="rId5" Type="http://schemas.openxmlformats.org/officeDocument/2006/relationships/hyperlink" Target="https://www.open.edu/openlearn/science-maths-technology/geology/earthquakes/" TargetMode="External"/><Relationship Id="rId4" Type="http://schemas.openxmlformats.org/officeDocument/2006/relationships/hyperlink" Target="https://www.iris.edu/hq/inclass/fact-she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theconversation.com/does-a-planet-need-plate-tectonics-to-develop-life-61303" TargetMode="External"/><Relationship Id="rId5" Type="http://schemas.openxmlformats.org/officeDocument/2006/relationships/image" Target="../media/image2.jpg"/><Relationship Id="rId4" Type="http://schemas.openxmlformats.org/officeDocument/2006/relationships/hyperlink" Target="https://uhlibraries.pressbooks.pub/historicalgeologylab/chapter/chapter01-platetecton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theconversation.com/can-fracking-cause-bigger-more-frequent-earthquakes-16056" TargetMode="External"/><Relationship Id="rId5" Type="http://schemas.openxmlformats.org/officeDocument/2006/relationships/image" Target="../media/image4.jpg"/><Relationship Id="rId4" Type="http://schemas.openxmlformats.org/officeDocument/2006/relationships/hyperlink" Target="https://www.thegeographeronline.net/1-geophysical-system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openpress.usask.ca/physicalgeology/chapter/12-2-measuring-earthquakes/" TargetMode="External"/><Relationship Id="rId5" Type="http://schemas.openxmlformats.org/officeDocument/2006/relationships/image" Target="../media/image6.png"/><Relationship Id="rId4" Type="http://schemas.openxmlformats.org/officeDocument/2006/relationships/hyperlink" Target="https://nhess.copernicus.org/articles/18/1665/201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geobalocchi.blogspot.com/2016/05/short-term-earthquake-forecast-with.html" TargetMode="External"/><Relationship Id="rId5" Type="http://schemas.openxmlformats.org/officeDocument/2006/relationships/image" Target="../media/image8.jpg"/><Relationship Id="rId4" Type="http://schemas.openxmlformats.org/officeDocument/2006/relationships/hyperlink" Target="https://auladeadriana.blogspot.com/2020/04/1-british-earthquakes-and-volcanoe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courses.lumenlearning.com/sanjac-earthscience/chapter/the-nature-of-earthquakes/" TargetMode="External"/><Relationship Id="rId5" Type="http://schemas.openxmlformats.org/officeDocument/2006/relationships/image" Target="../media/image10.png"/><Relationship Id="rId4" Type="http://schemas.openxmlformats.org/officeDocument/2006/relationships/hyperlink" Target="https://en.populationdata.net/2019/09/03/earthquakes-in-the-20th-centu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jimsop.blogspot.com/2017/08/earth-shaking-news.html" TargetMode="External"/><Relationship Id="rId5" Type="http://schemas.openxmlformats.org/officeDocument/2006/relationships/image" Target="../media/image12.jpg"/><Relationship Id="rId4" Type="http://schemas.openxmlformats.org/officeDocument/2006/relationships/hyperlink" Target="http://commons.wikimedia.org/wiki/file:earthquake_damage_in_jacmel_2010-01-17_12.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earth-surf-dynam.net/7/829/2019/esurf-7-829-2019.html" TargetMode="External"/><Relationship Id="rId5" Type="http://schemas.openxmlformats.org/officeDocument/2006/relationships/image" Target="../media/image14.png"/><Relationship Id="rId4" Type="http://schemas.openxmlformats.org/officeDocument/2006/relationships/hyperlink" Target="https://nhess.copernicus.org/articles/18/1665/201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sitn.hms.harvard.edu/seminars/2013/extreme-weather-causes-effects-and-connections-with-climate/" TargetMode="External"/><Relationship Id="rId5" Type="http://schemas.openxmlformats.org/officeDocument/2006/relationships/image" Target="../media/image16.png"/><Relationship Id="rId4" Type="http://schemas.openxmlformats.org/officeDocument/2006/relationships/hyperlink" Target="https://researchoutreach.org/articles/earthquake-forecasting-precurs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042F-DF1E-804B-AC2F-1234ACD859B4}"/>
              </a:ext>
            </a:extLst>
          </p:cNvPr>
          <p:cNvSpPr>
            <a:spLocks noGrp="1"/>
          </p:cNvSpPr>
          <p:nvPr>
            <p:ph type="ctrTitle"/>
          </p:nvPr>
        </p:nvSpPr>
        <p:spPr/>
        <p:txBody>
          <a:bodyPr/>
          <a:lstStyle/>
          <a:p>
            <a:r>
              <a:rPr lang="en-US" b="1" dirty="0"/>
              <a:t>Earthquakes</a:t>
            </a:r>
          </a:p>
        </p:txBody>
      </p:sp>
      <p:sp>
        <p:nvSpPr>
          <p:cNvPr id="3" name="Subtitle 2">
            <a:extLst>
              <a:ext uri="{FF2B5EF4-FFF2-40B4-BE49-F238E27FC236}">
                <a16:creationId xmlns:a16="http://schemas.microsoft.com/office/drawing/2014/main" id="{78F81760-8587-E525-0D6B-F88464DDCEC8}"/>
              </a:ext>
            </a:extLst>
          </p:cNvPr>
          <p:cNvSpPr>
            <a:spLocks noGrp="1"/>
          </p:cNvSpPr>
          <p:nvPr>
            <p:ph type="subTitle" idx="1"/>
          </p:nvPr>
        </p:nvSpPr>
        <p:spPr/>
        <p:txBody>
          <a:bodyPr/>
          <a:lstStyle/>
          <a:p>
            <a:r>
              <a:rPr lang="en-US" b="1" dirty="0"/>
              <a:t>By: Adam.N, Saif.G, Mustafa, Kareem, Khalil</a:t>
            </a:r>
          </a:p>
        </p:txBody>
      </p:sp>
    </p:spTree>
    <p:extLst>
      <p:ext uri="{BB962C8B-B14F-4D97-AF65-F5344CB8AC3E}">
        <p14:creationId xmlns:p14="http://schemas.microsoft.com/office/powerpoint/2010/main" val="3319161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E032-6A58-1768-5727-70E3F21F17CC}"/>
              </a:ext>
            </a:extLst>
          </p:cNvPr>
          <p:cNvSpPr>
            <a:spLocks noGrp="1"/>
          </p:cNvSpPr>
          <p:nvPr>
            <p:ph type="title"/>
          </p:nvPr>
        </p:nvSpPr>
        <p:spPr/>
        <p:txBody>
          <a:bodyPr/>
          <a:lstStyle/>
          <a:p>
            <a:r>
              <a:rPr lang="en-US" b="1" i="0" dirty="0">
                <a:solidFill>
                  <a:srgbClr val="202124"/>
                </a:solidFill>
                <a:effectLst/>
                <a:latin typeface="Roboto" panose="02000000000000000000" pitchFamily="2" charset="0"/>
              </a:rPr>
              <a:t>Conclusion of Earthquakes</a:t>
            </a:r>
            <a:endParaRPr lang="en-US" b="1" dirty="0"/>
          </a:p>
        </p:txBody>
      </p:sp>
      <p:pic>
        <p:nvPicPr>
          <p:cNvPr id="13" name="Content Placeholder 12">
            <a:extLst>
              <a:ext uri="{FF2B5EF4-FFF2-40B4-BE49-F238E27FC236}">
                <a16:creationId xmlns:a16="http://schemas.microsoft.com/office/drawing/2014/main" id="{B484C080-C1FB-E85C-29E5-99E51F681A5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1825625"/>
            <a:ext cx="8535711" cy="4351338"/>
          </a:xfrm>
        </p:spPr>
      </p:pic>
    </p:spTree>
    <p:extLst>
      <p:ext uri="{BB962C8B-B14F-4D97-AF65-F5344CB8AC3E}">
        <p14:creationId xmlns:p14="http://schemas.microsoft.com/office/powerpoint/2010/main" val="15864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E67F27-D67B-3953-1173-3167F48274BA}"/>
              </a:ext>
            </a:extLst>
          </p:cNvPr>
          <p:cNvSpPr>
            <a:spLocks noGrp="1"/>
          </p:cNvSpPr>
          <p:nvPr>
            <p:ph type="title"/>
          </p:nvPr>
        </p:nvSpPr>
        <p:spPr/>
        <p:txBody>
          <a:bodyPr/>
          <a:lstStyle/>
          <a:p>
            <a:r>
              <a:rPr lang="en-US" b="1" dirty="0"/>
              <a:t>Recourses and references</a:t>
            </a:r>
          </a:p>
        </p:txBody>
      </p:sp>
      <p:sp>
        <p:nvSpPr>
          <p:cNvPr id="4" name="Content Placeholder 3">
            <a:extLst>
              <a:ext uri="{FF2B5EF4-FFF2-40B4-BE49-F238E27FC236}">
                <a16:creationId xmlns:a16="http://schemas.microsoft.com/office/drawing/2014/main" id="{E6207D46-0380-78DC-EC72-2E455002701D}"/>
              </a:ext>
            </a:extLst>
          </p:cNvPr>
          <p:cNvSpPr>
            <a:spLocks noGrp="1"/>
          </p:cNvSpPr>
          <p:nvPr>
            <p:ph idx="1"/>
          </p:nvPr>
        </p:nvSpPr>
        <p:spPr/>
        <p:txBody>
          <a:bodyPr/>
          <a:lstStyle/>
          <a:p>
            <a:pPr marL="0" indent="0">
              <a:buNone/>
            </a:pPr>
            <a:r>
              <a:rPr lang="en-US" b="1" dirty="0">
                <a:hlinkClick r:id="rId2"/>
              </a:rPr>
              <a:t>https://education.nationalgeographic.org/resource/plate-tectonics/</a:t>
            </a:r>
            <a:endParaRPr lang="en-US" b="1" dirty="0"/>
          </a:p>
          <a:p>
            <a:pPr marL="0" indent="0">
              <a:buNone/>
            </a:pPr>
            <a:r>
              <a:rPr lang="en-US" b="1" dirty="0">
                <a:hlinkClick r:id="rId3"/>
              </a:rPr>
              <a:t>https://www.usgs.gov/programs/earthquake-hazards/</a:t>
            </a:r>
            <a:endParaRPr lang="en-US" b="1" dirty="0"/>
          </a:p>
          <a:p>
            <a:pPr marL="0" indent="0">
              <a:buNone/>
            </a:pPr>
            <a:r>
              <a:rPr lang="en-US" b="1" dirty="0">
                <a:hlinkClick r:id="rId4"/>
              </a:rPr>
              <a:t>https://www.iris.edu/hq/inclass/fact-sheet</a:t>
            </a:r>
            <a:endParaRPr lang="en-US" b="1" dirty="0"/>
          </a:p>
          <a:p>
            <a:pPr marL="0" indent="0">
              <a:buNone/>
            </a:pPr>
            <a:r>
              <a:rPr lang="en-US" b="1" dirty="0">
                <a:hlinkClick r:id="rId5"/>
              </a:rPr>
              <a:t>https://www.open.edu/openlearn/science-maths-technology/geology/earthquakes/</a:t>
            </a:r>
            <a:endParaRPr lang="en-US" b="1" dirty="0"/>
          </a:p>
          <a:p>
            <a:pPr marL="0" indent="0">
              <a:buNone/>
            </a:pPr>
            <a:r>
              <a:rPr lang="en-US" b="1" dirty="0">
                <a:hlinkClick r:id="rId6"/>
              </a:rPr>
              <a:t>https://www.bgs.ac.uk/discovering-geology/earth-hazards/earthquakes/what-causes-earthquakes/</a:t>
            </a:r>
            <a:endParaRPr lang="en-US" b="1" dirty="0"/>
          </a:p>
          <a:p>
            <a:pPr marL="0" indent="0">
              <a:buNone/>
            </a:pP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9129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F547-51CA-184B-5229-55E5E16EBCD3}"/>
              </a:ext>
            </a:extLst>
          </p:cNvPr>
          <p:cNvSpPr>
            <a:spLocks noGrp="1"/>
          </p:cNvSpPr>
          <p:nvPr>
            <p:ph type="title"/>
          </p:nvPr>
        </p:nvSpPr>
        <p:spPr/>
        <p:txBody>
          <a:bodyPr/>
          <a:lstStyle/>
          <a:p>
            <a:r>
              <a:rPr lang="en-US" b="1" dirty="0"/>
              <a:t>Plate tectonics</a:t>
            </a:r>
          </a:p>
        </p:txBody>
      </p:sp>
      <p:pic>
        <p:nvPicPr>
          <p:cNvPr id="7" name="Content Placeholder 6">
            <a:extLst>
              <a:ext uri="{FF2B5EF4-FFF2-40B4-BE49-F238E27FC236}">
                <a16:creationId xmlns:a16="http://schemas.microsoft.com/office/drawing/2014/main" id="{CCC8BBD4-D0DD-CFFC-BF2C-21CBCC3FF778}"/>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1850728"/>
            <a:ext cx="5181600" cy="4301132"/>
          </a:xfrm>
        </p:spPr>
      </p:pic>
      <p:pic>
        <p:nvPicPr>
          <p:cNvPr id="10" name="Content Placeholder 9">
            <a:extLst>
              <a:ext uri="{FF2B5EF4-FFF2-40B4-BE49-F238E27FC236}">
                <a16:creationId xmlns:a16="http://schemas.microsoft.com/office/drawing/2014/main" id="{E6B67822-0239-4790-DF41-F41167AE67A1}"/>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96456" y="1850728"/>
            <a:ext cx="5181600" cy="4301132"/>
          </a:xfrm>
        </p:spPr>
      </p:pic>
    </p:spTree>
    <p:extLst>
      <p:ext uri="{BB962C8B-B14F-4D97-AF65-F5344CB8AC3E}">
        <p14:creationId xmlns:p14="http://schemas.microsoft.com/office/powerpoint/2010/main" val="122119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9A70-A4E1-D231-660F-E3F7D74A73D1}"/>
              </a:ext>
            </a:extLst>
          </p:cNvPr>
          <p:cNvSpPr>
            <a:spLocks noGrp="1"/>
          </p:cNvSpPr>
          <p:nvPr>
            <p:ph type="title"/>
          </p:nvPr>
        </p:nvSpPr>
        <p:spPr/>
        <p:txBody>
          <a:bodyPr/>
          <a:lstStyle/>
          <a:p>
            <a:r>
              <a:rPr lang="en-US" b="1" dirty="0"/>
              <a:t>The causes and effects of earthquakes</a:t>
            </a:r>
          </a:p>
        </p:txBody>
      </p:sp>
      <p:pic>
        <p:nvPicPr>
          <p:cNvPr id="6" name="Content Placeholder 5">
            <a:extLst>
              <a:ext uri="{FF2B5EF4-FFF2-40B4-BE49-F238E27FC236}">
                <a16:creationId xmlns:a16="http://schemas.microsoft.com/office/drawing/2014/main" id="{FED3ED72-ED37-38B6-BA76-E2A56AF41C15}"/>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47668" y="2294881"/>
            <a:ext cx="4748331" cy="4563119"/>
          </a:xfrm>
        </p:spPr>
      </p:pic>
      <p:pic>
        <p:nvPicPr>
          <p:cNvPr id="9" name="Content Placeholder 8">
            <a:extLst>
              <a:ext uri="{FF2B5EF4-FFF2-40B4-BE49-F238E27FC236}">
                <a16:creationId xmlns:a16="http://schemas.microsoft.com/office/drawing/2014/main" id="{000EEFC5-1483-3694-6E64-8EF1D5BD9718}"/>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55632" y="2294880"/>
            <a:ext cx="4698168" cy="4563119"/>
          </a:xfrm>
        </p:spPr>
      </p:pic>
    </p:spTree>
    <p:extLst>
      <p:ext uri="{BB962C8B-B14F-4D97-AF65-F5344CB8AC3E}">
        <p14:creationId xmlns:p14="http://schemas.microsoft.com/office/powerpoint/2010/main" val="169086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858809-6BA3-04D1-AFD7-594CE6B7AE0F}"/>
              </a:ext>
            </a:extLst>
          </p:cNvPr>
          <p:cNvSpPr>
            <a:spLocks noGrp="1"/>
          </p:cNvSpPr>
          <p:nvPr>
            <p:ph type="title"/>
          </p:nvPr>
        </p:nvSpPr>
        <p:spPr/>
        <p:txBody>
          <a:bodyPr/>
          <a:lstStyle/>
          <a:p>
            <a:pPr algn="ctr"/>
            <a:r>
              <a:rPr lang="en-US" b="1" dirty="0"/>
              <a:t>The factors that affect the intensity and frequency of Earthquakes</a:t>
            </a:r>
          </a:p>
        </p:txBody>
      </p:sp>
      <p:pic>
        <p:nvPicPr>
          <p:cNvPr id="10" name="Content Placeholder 9">
            <a:extLst>
              <a:ext uri="{FF2B5EF4-FFF2-40B4-BE49-F238E27FC236}">
                <a16:creationId xmlns:a16="http://schemas.microsoft.com/office/drawing/2014/main" id="{9001F9CD-CC40-8B2F-259D-5273F5DB2367}"/>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74164" y="1825625"/>
            <a:ext cx="4616969" cy="4351338"/>
          </a:xfrm>
        </p:spPr>
      </p:pic>
      <p:pic>
        <p:nvPicPr>
          <p:cNvPr id="13" name="Content Placeholder 12">
            <a:extLst>
              <a:ext uri="{FF2B5EF4-FFF2-40B4-BE49-F238E27FC236}">
                <a16:creationId xmlns:a16="http://schemas.microsoft.com/office/drawing/2014/main" id="{FF010959-D709-A523-B2DA-976BEB9F91C2}"/>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72200" y="1825625"/>
            <a:ext cx="5181600" cy="4351338"/>
          </a:xfrm>
        </p:spPr>
      </p:pic>
    </p:spTree>
    <p:extLst>
      <p:ext uri="{BB962C8B-B14F-4D97-AF65-F5344CB8AC3E}">
        <p14:creationId xmlns:p14="http://schemas.microsoft.com/office/powerpoint/2010/main" val="137952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4656-D240-5E88-41B3-1EF855B6E39B}"/>
              </a:ext>
            </a:extLst>
          </p:cNvPr>
          <p:cNvSpPr>
            <a:spLocks noGrp="1"/>
          </p:cNvSpPr>
          <p:nvPr>
            <p:ph type="title"/>
          </p:nvPr>
        </p:nvSpPr>
        <p:spPr/>
        <p:txBody>
          <a:bodyPr/>
          <a:lstStyle/>
          <a:p>
            <a:pPr algn="ctr"/>
            <a:r>
              <a:rPr lang="en-US" b="1" dirty="0"/>
              <a:t>Methods used to detect, measure and predict earthquakes</a:t>
            </a:r>
          </a:p>
        </p:txBody>
      </p:sp>
      <p:pic>
        <p:nvPicPr>
          <p:cNvPr id="6" name="Content Placeholder 5">
            <a:extLst>
              <a:ext uri="{FF2B5EF4-FFF2-40B4-BE49-F238E27FC236}">
                <a16:creationId xmlns:a16="http://schemas.microsoft.com/office/drawing/2014/main" id="{9C415DE4-666C-8868-867D-AFBCF02AEC85}"/>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2053652"/>
            <a:ext cx="5181600" cy="3837940"/>
          </a:xfrm>
        </p:spPr>
      </p:pic>
      <p:pic>
        <p:nvPicPr>
          <p:cNvPr id="9" name="Content Placeholder 8">
            <a:extLst>
              <a:ext uri="{FF2B5EF4-FFF2-40B4-BE49-F238E27FC236}">
                <a16:creationId xmlns:a16="http://schemas.microsoft.com/office/drawing/2014/main" id="{E3C2E5BA-C762-75B6-D5A2-1578A9F0C34A}"/>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72200" y="2053652"/>
            <a:ext cx="5181600" cy="3837940"/>
          </a:xfrm>
        </p:spPr>
      </p:pic>
    </p:spTree>
    <p:extLst>
      <p:ext uri="{BB962C8B-B14F-4D97-AF65-F5344CB8AC3E}">
        <p14:creationId xmlns:p14="http://schemas.microsoft.com/office/powerpoint/2010/main" val="205352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9C2F-4A1B-872A-253C-BA5D85ECE84C}"/>
              </a:ext>
            </a:extLst>
          </p:cNvPr>
          <p:cNvSpPr>
            <a:spLocks noGrp="1"/>
          </p:cNvSpPr>
          <p:nvPr>
            <p:ph type="title"/>
          </p:nvPr>
        </p:nvSpPr>
        <p:spPr/>
        <p:txBody>
          <a:bodyPr/>
          <a:lstStyle/>
          <a:p>
            <a:pPr algn="ctr"/>
            <a:r>
              <a:rPr lang="en-US" b="1" dirty="0"/>
              <a:t>The impacts of earthquakes on the natural environment and ecosystem</a:t>
            </a:r>
          </a:p>
        </p:txBody>
      </p:sp>
      <p:pic>
        <p:nvPicPr>
          <p:cNvPr id="6" name="Content Placeholder 5">
            <a:extLst>
              <a:ext uri="{FF2B5EF4-FFF2-40B4-BE49-F238E27FC236}">
                <a16:creationId xmlns:a16="http://schemas.microsoft.com/office/drawing/2014/main" id="{E4056972-5CBE-365B-E534-1195BF170CFB}"/>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2249914"/>
            <a:ext cx="5181600" cy="4242962"/>
          </a:xfrm>
        </p:spPr>
      </p:pic>
      <p:pic>
        <p:nvPicPr>
          <p:cNvPr id="9" name="Content Placeholder 8">
            <a:extLst>
              <a:ext uri="{FF2B5EF4-FFF2-40B4-BE49-F238E27FC236}">
                <a16:creationId xmlns:a16="http://schemas.microsoft.com/office/drawing/2014/main" id="{C38EF438-AB93-9FD4-BAAD-788BCE4F0F11}"/>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72200" y="2249913"/>
            <a:ext cx="5181600" cy="4242962"/>
          </a:xfrm>
        </p:spPr>
      </p:pic>
    </p:spTree>
    <p:extLst>
      <p:ext uri="{BB962C8B-B14F-4D97-AF65-F5344CB8AC3E}">
        <p14:creationId xmlns:p14="http://schemas.microsoft.com/office/powerpoint/2010/main" val="6390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1677-4726-9CBB-A984-9B8250F74E40}"/>
              </a:ext>
            </a:extLst>
          </p:cNvPr>
          <p:cNvSpPr>
            <a:spLocks noGrp="1"/>
          </p:cNvSpPr>
          <p:nvPr>
            <p:ph type="title"/>
          </p:nvPr>
        </p:nvSpPr>
        <p:spPr/>
        <p:txBody>
          <a:bodyPr/>
          <a:lstStyle/>
          <a:p>
            <a:r>
              <a:rPr lang="en-US" b="1" dirty="0"/>
              <a:t>Arguments with reasoning for earthquakes</a:t>
            </a:r>
          </a:p>
        </p:txBody>
      </p:sp>
      <p:pic>
        <p:nvPicPr>
          <p:cNvPr id="6" name="Content Placeholder 5">
            <a:extLst>
              <a:ext uri="{FF2B5EF4-FFF2-40B4-BE49-F238E27FC236}">
                <a16:creationId xmlns:a16="http://schemas.microsoft.com/office/drawing/2014/main" id="{19AFA2A6-16DD-90EA-A9F4-98151583254E}"/>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9549" y="2083633"/>
            <a:ext cx="5231566" cy="4047344"/>
          </a:xfrm>
        </p:spPr>
      </p:pic>
      <p:pic>
        <p:nvPicPr>
          <p:cNvPr id="9" name="Content Placeholder 8">
            <a:extLst>
              <a:ext uri="{FF2B5EF4-FFF2-40B4-BE49-F238E27FC236}">
                <a16:creationId xmlns:a16="http://schemas.microsoft.com/office/drawing/2014/main" id="{98E87C47-F789-56D0-F4B7-92EB486F50D5}"/>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43700" y="2083632"/>
            <a:ext cx="4038600" cy="3936961"/>
          </a:xfrm>
        </p:spPr>
      </p:pic>
    </p:spTree>
    <p:extLst>
      <p:ext uri="{BB962C8B-B14F-4D97-AF65-F5344CB8AC3E}">
        <p14:creationId xmlns:p14="http://schemas.microsoft.com/office/powerpoint/2010/main" val="272096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A2B7-0CA6-F138-7701-774438C0C42F}"/>
              </a:ext>
            </a:extLst>
          </p:cNvPr>
          <p:cNvSpPr>
            <a:spLocks noGrp="1"/>
          </p:cNvSpPr>
          <p:nvPr>
            <p:ph type="title"/>
          </p:nvPr>
        </p:nvSpPr>
        <p:spPr/>
        <p:txBody>
          <a:bodyPr/>
          <a:lstStyle/>
          <a:p>
            <a:pPr algn="ctr"/>
            <a:r>
              <a:rPr lang="en-US" b="1" i="0" dirty="0">
                <a:solidFill>
                  <a:srgbClr val="202124"/>
                </a:solidFill>
                <a:effectLst/>
                <a:latin typeface="Roboto" panose="02000000000000000000" pitchFamily="2" charset="0"/>
              </a:rPr>
              <a:t>The causes of global and local issues of earthquakes</a:t>
            </a:r>
            <a:endParaRPr lang="en-US" b="1" dirty="0"/>
          </a:p>
        </p:txBody>
      </p:sp>
      <p:pic>
        <p:nvPicPr>
          <p:cNvPr id="6" name="Content Placeholder 5">
            <a:extLst>
              <a:ext uri="{FF2B5EF4-FFF2-40B4-BE49-F238E27FC236}">
                <a16:creationId xmlns:a16="http://schemas.microsoft.com/office/drawing/2014/main" id="{76369E56-91A5-2CDD-5968-0C9E285E3030}"/>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38860" y="2008682"/>
            <a:ext cx="3912432" cy="4032354"/>
          </a:xfrm>
        </p:spPr>
      </p:pic>
      <p:pic>
        <p:nvPicPr>
          <p:cNvPr id="9" name="Content Placeholder 8">
            <a:extLst>
              <a:ext uri="{FF2B5EF4-FFF2-40B4-BE49-F238E27FC236}">
                <a16:creationId xmlns:a16="http://schemas.microsoft.com/office/drawing/2014/main" id="{10C4FAF1-9DB3-02E6-7656-50197B1E0394}"/>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54199" y="1690689"/>
            <a:ext cx="4417602" cy="4350348"/>
          </a:xfrm>
        </p:spPr>
      </p:pic>
    </p:spTree>
    <p:extLst>
      <p:ext uri="{BB962C8B-B14F-4D97-AF65-F5344CB8AC3E}">
        <p14:creationId xmlns:p14="http://schemas.microsoft.com/office/powerpoint/2010/main" val="412784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21F3-E241-963B-7489-72C16853A46B}"/>
              </a:ext>
            </a:extLst>
          </p:cNvPr>
          <p:cNvSpPr>
            <a:spLocks noGrp="1"/>
          </p:cNvSpPr>
          <p:nvPr>
            <p:ph type="title"/>
          </p:nvPr>
        </p:nvSpPr>
        <p:spPr/>
        <p:txBody>
          <a:bodyPr/>
          <a:lstStyle/>
          <a:p>
            <a:pPr algn="ctr"/>
            <a:r>
              <a:rPr lang="en-US" b="1" i="0" dirty="0">
                <a:solidFill>
                  <a:srgbClr val="202124"/>
                </a:solidFill>
                <a:effectLst/>
                <a:latin typeface="Roboto" panose="02000000000000000000" pitchFamily="2" charset="0"/>
              </a:rPr>
              <a:t>Causes and Other Consequences for Earthquakes</a:t>
            </a:r>
            <a:endParaRPr lang="en-US" b="1" dirty="0"/>
          </a:p>
        </p:txBody>
      </p:sp>
      <p:pic>
        <p:nvPicPr>
          <p:cNvPr id="6" name="Content Placeholder 5">
            <a:extLst>
              <a:ext uri="{FF2B5EF4-FFF2-40B4-BE49-F238E27FC236}">
                <a16:creationId xmlns:a16="http://schemas.microsoft.com/office/drawing/2014/main" id="{7C045AE8-4D4F-AFF7-22DB-7C29F0DC2249}"/>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4538" y="1825625"/>
            <a:ext cx="4888858" cy="4582170"/>
          </a:xfrm>
        </p:spPr>
      </p:pic>
      <p:pic>
        <p:nvPicPr>
          <p:cNvPr id="9" name="Content Placeholder 8">
            <a:extLst>
              <a:ext uri="{FF2B5EF4-FFF2-40B4-BE49-F238E27FC236}">
                <a16:creationId xmlns:a16="http://schemas.microsoft.com/office/drawing/2014/main" id="{08A34557-45C8-2854-77AC-FE20DF9F514E}"/>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05516" y="1825625"/>
            <a:ext cx="4748283" cy="4582170"/>
          </a:xfrm>
        </p:spPr>
      </p:pic>
    </p:spTree>
    <p:extLst>
      <p:ext uri="{BB962C8B-B14F-4D97-AF65-F5344CB8AC3E}">
        <p14:creationId xmlns:p14="http://schemas.microsoft.com/office/powerpoint/2010/main" val="3309502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916</Words>
  <Application>Microsoft Office PowerPoint</Application>
  <PresentationFormat>Widescreen</PresentationFormat>
  <Paragraphs>39</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vt:lpstr>
      <vt:lpstr>Calibri</vt:lpstr>
      <vt:lpstr>Calibri Light</vt:lpstr>
      <vt:lpstr>Google Sans</vt:lpstr>
      <vt:lpstr>Roboto</vt:lpstr>
      <vt:lpstr>Office Theme</vt:lpstr>
      <vt:lpstr>Earthquakes</vt:lpstr>
      <vt:lpstr>Plate tectonics</vt:lpstr>
      <vt:lpstr>The causes and effects of earthquakes</vt:lpstr>
      <vt:lpstr>The factors that affect the intensity and frequency of Earthquakes</vt:lpstr>
      <vt:lpstr>Methods used to detect, measure and predict earthquakes</vt:lpstr>
      <vt:lpstr>The impacts of earthquakes on the natural environment and ecosystem</vt:lpstr>
      <vt:lpstr>Arguments with reasoning for earthquakes</vt:lpstr>
      <vt:lpstr>The causes of global and local issues of earthquakes</vt:lpstr>
      <vt:lpstr>Causes and Other Consequences for Earthquakes</vt:lpstr>
      <vt:lpstr>Conclusion of Earthquakes</vt:lpstr>
      <vt:lpstr>Recourses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NOS LABTOP</dc:creator>
  <cp:lastModifiedBy>NOS LABTOP</cp:lastModifiedBy>
  <cp:revision>6</cp:revision>
  <dcterms:created xsi:type="dcterms:W3CDTF">2023-05-02T06:57:43Z</dcterms:created>
  <dcterms:modified xsi:type="dcterms:W3CDTF">2023-05-19T13:41:13Z</dcterms:modified>
</cp:coreProperties>
</file>