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56" r:id="rId2"/>
    <p:sldId id="257" r:id="rId3"/>
    <p:sldId id="258" r:id="rId4"/>
    <p:sldId id="259" r:id="rId5"/>
    <p:sldId id="260" r:id="rId6"/>
    <p:sldId id="263" r:id="rId7"/>
    <p:sldId id="261" r:id="rId8"/>
    <p:sldId id="264"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64EC19-D3DA-4AF0-B867-54018DE9FE1B}" type="datetimeFigureOut">
              <a:rPr lang="en-US" smtClean="0"/>
              <a:t>5/19/2023</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3801273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64EC19-D3DA-4AF0-B867-54018DE9FE1B}"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630093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4EC19-D3DA-4AF0-B867-54018DE9FE1B}"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73189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4EC19-D3DA-4AF0-B867-54018DE9FE1B}"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1902467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4EC19-D3DA-4AF0-B867-54018DE9FE1B}"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561503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4EC19-D3DA-4AF0-B867-54018DE9FE1B}"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569088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4EC19-D3DA-4AF0-B867-54018DE9FE1B}"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32028452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64EC19-D3DA-4AF0-B867-54018DE9FE1B}"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41734000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64EC19-D3DA-4AF0-B867-54018DE9FE1B}"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423588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64EC19-D3DA-4AF0-B867-54018DE9FE1B}"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1749385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4EC19-D3DA-4AF0-B867-54018DE9FE1B}"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4531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64EC19-D3DA-4AF0-B867-54018DE9FE1B}"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643307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64EC19-D3DA-4AF0-B867-54018DE9FE1B}"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629583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64EC19-D3DA-4AF0-B867-54018DE9FE1B}"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699275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64EC19-D3DA-4AF0-B867-54018DE9FE1B}"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117457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64EC19-D3DA-4AF0-B867-54018DE9FE1B}"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941380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64EC19-D3DA-4AF0-B867-54018DE9FE1B}"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21844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764EC19-D3DA-4AF0-B867-54018DE9FE1B}" type="datetimeFigureOut">
              <a:rPr lang="en-US" smtClean="0"/>
              <a:t>5/19/2023</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345DFBE-9EF9-4572-9D08-7087CCB91375}" type="slidenum">
              <a:rPr lang="en-US" smtClean="0"/>
              <a:t>‹#›</a:t>
            </a:fld>
            <a:endParaRPr lang="en-US"/>
          </a:p>
        </p:txBody>
      </p:sp>
    </p:spTree>
    <p:extLst>
      <p:ext uri="{BB962C8B-B14F-4D97-AF65-F5344CB8AC3E}">
        <p14:creationId xmlns:p14="http://schemas.microsoft.com/office/powerpoint/2010/main" val="368240779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 id="2147483778"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F120E-DA1F-095B-27FA-FD40BBE47153}"/>
              </a:ext>
            </a:extLst>
          </p:cNvPr>
          <p:cNvSpPr>
            <a:spLocks noGrp="1"/>
          </p:cNvSpPr>
          <p:nvPr>
            <p:ph type="ctrTitle"/>
          </p:nvPr>
        </p:nvSpPr>
        <p:spPr/>
        <p:txBody>
          <a:bodyPr anchor="ctr"/>
          <a:lstStyle/>
          <a:p>
            <a:pPr algn="ctr"/>
            <a:r>
              <a:rPr lang="en-US" dirty="0"/>
              <a:t>Water Crisis In Jordan</a:t>
            </a:r>
          </a:p>
        </p:txBody>
      </p:sp>
      <p:sp>
        <p:nvSpPr>
          <p:cNvPr id="3" name="Subtitle 2">
            <a:extLst>
              <a:ext uri="{FF2B5EF4-FFF2-40B4-BE49-F238E27FC236}">
                <a16:creationId xmlns:a16="http://schemas.microsoft.com/office/drawing/2014/main" id="{433B1260-AA52-B67F-8737-3793CA191296}"/>
              </a:ext>
            </a:extLst>
          </p:cNvPr>
          <p:cNvSpPr>
            <a:spLocks noGrp="1"/>
          </p:cNvSpPr>
          <p:nvPr>
            <p:ph type="subTitle" idx="1"/>
          </p:nvPr>
        </p:nvSpPr>
        <p:spPr/>
        <p:txBody>
          <a:bodyPr>
            <a:normAutofit/>
          </a:bodyPr>
          <a:lstStyle/>
          <a:p>
            <a:pPr algn="l"/>
            <a:r>
              <a:rPr lang="en-US" sz="4000" dirty="0"/>
              <a:t>Made By: Zaid Zeidan and Laith </a:t>
            </a:r>
            <a:r>
              <a:rPr lang="en-US" sz="4000" dirty="0" err="1"/>
              <a:t>Hamarneh</a:t>
            </a:r>
            <a:endParaRPr lang="en-US" sz="4000" dirty="0"/>
          </a:p>
        </p:txBody>
      </p:sp>
    </p:spTree>
    <p:extLst>
      <p:ext uri="{BB962C8B-B14F-4D97-AF65-F5344CB8AC3E}">
        <p14:creationId xmlns:p14="http://schemas.microsoft.com/office/powerpoint/2010/main" val="1888666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F2E8A-468B-6A5F-0866-742457B8BA0A}"/>
              </a:ext>
            </a:extLst>
          </p:cNvPr>
          <p:cNvSpPr>
            <a:spLocks noGrp="1"/>
          </p:cNvSpPr>
          <p:nvPr>
            <p:ph type="title"/>
          </p:nvPr>
        </p:nvSpPr>
        <p:spPr/>
        <p:txBody>
          <a:bodyPr/>
          <a:lstStyle/>
          <a:p>
            <a:r>
              <a:rPr lang="en-US" dirty="0"/>
              <a:t>Introduction to Water Crisis</a:t>
            </a:r>
          </a:p>
        </p:txBody>
      </p:sp>
      <p:sp>
        <p:nvSpPr>
          <p:cNvPr id="3" name="Content Placeholder 2">
            <a:extLst>
              <a:ext uri="{FF2B5EF4-FFF2-40B4-BE49-F238E27FC236}">
                <a16:creationId xmlns:a16="http://schemas.microsoft.com/office/drawing/2014/main" id="{2BAB181F-4B97-04E2-DE6A-1D4EC63FD567}"/>
              </a:ext>
            </a:extLst>
          </p:cNvPr>
          <p:cNvSpPr>
            <a:spLocks noGrp="1"/>
          </p:cNvSpPr>
          <p:nvPr>
            <p:ph idx="1"/>
          </p:nvPr>
        </p:nvSpPr>
        <p:spPr/>
        <p:txBody>
          <a:bodyPr anchor="t"/>
          <a:lstStyle/>
          <a:p>
            <a:pPr marL="0" indent="0" algn="just">
              <a:buNone/>
            </a:pPr>
            <a:r>
              <a:rPr lang="en-US" dirty="0"/>
              <a:t>       In 1998 the country of Jordan started experiencing a water crisis, it was caused due to the increasing population, diminished water supply and climate change. Due to the water crisis research has shown.</a:t>
            </a:r>
            <a:r>
              <a:rPr lang="en-US" b="0" i="0" dirty="0">
                <a:solidFill>
                  <a:srgbClr val="DBDEE1"/>
                </a:solidFill>
                <a:effectLst/>
              </a:rPr>
              <a:t> </a:t>
            </a:r>
            <a:endParaRPr lang="en-US" b="0" i="0" dirty="0">
              <a:solidFill>
                <a:schemeClr val="tx2"/>
              </a:solidFill>
              <a:effectLst/>
              <a:latin typeface="gg sans"/>
            </a:endParaRPr>
          </a:p>
        </p:txBody>
      </p:sp>
    </p:spTree>
    <p:extLst>
      <p:ext uri="{BB962C8B-B14F-4D97-AF65-F5344CB8AC3E}">
        <p14:creationId xmlns:p14="http://schemas.microsoft.com/office/powerpoint/2010/main" val="3748566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DE771-4428-E6CB-A777-02820E7F3D5F}"/>
              </a:ext>
            </a:extLst>
          </p:cNvPr>
          <p:cNvSpPr>
            <a:spLocks noGrp="1"/>
          </p:cNvSpPr>
          <p:nvPr>
            <p:ph type="title"/>
          </p:nvPr>
        </p:nvSpPr>
        <p:spPr/>
        <p:txBody>
          <a:bodyPr/>
          <a:lstStyle/>
          <a:p>
            <a:r>
              <a:rPr lang="en-US" dirty="0"/>
              <a:t>Effects of the Water Crisis In Jordan</a:t>
            </a:r>
          </a:p>
        </p:txBody>
      </p:sp>
      <p:sp>
        <p:nvSpPr>
          <p:cNvPr id="3" name="Content Placeholder 2">
            <a:extLst>
              <a:ext uri="{FF2B5EF4-FFF2-40B4-BE49-F238E27FC236}">
                <a16:creationId xmlns:a16="http://schemas.microsoft.com/office/drawing/2014/main" id="{1FD56005-30F4-8430-97E4-F2680F724DC2}"/>
              </a:ext>
            </a:extLst>
          </p:cNvPr>
          <p:cNvSpPr>
            <a:spLocks noGrp="1"/>
          </p:cNvSpPr>
          <p:nvPr>
            <p:ph idx="1"/>
          </p:nvPr>
        </p:nvSpPr>
        <p:spPr/>
        <p:txBody>
          <a:bodyPr anchor="t"/>
          <a:lstStyle/>
          <a:p>
            <a:pPr marL="0" indent="0" algn="just">
              <a:buNone/>
            </a:pPr>
            <a:r>
              <a:rPr lang="en-US" dirty="0"/>
              <a:t>           Due to the effect of water crisis kids have been limited of doing acts to prevent getting sick such as washing their hands and showering, another effect is that major water sewage systems can fail and risk citizens in Jordan to contract life threatening diseases and this may happen sooner than you think as sewage systems are already leaking water causing pollution in the surfaces of Jordans rivers causing rising levels of nitrate and phosphorus in water supplies</a:t>
            </a:r>
          </a:p>
        </p:txBody>
      </p:sp>
    </p:spTree>
    <p:extLst>
      <p:ext uri="{BB962C8B-B14F-4D97-AF65-F5344CB8AC3E}">
        <p14:creationId xmlns:p14="http://schemas.microsoft.com/office/powerpoint/2010/main" val="1824965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33178-800B-D3A2-33E3-713B2E08EDDB}"/>
              </a:ext>
            </a:extLst>
          </p:cNvPr>
          <p:cNvSpPr>
            <a:spLocks noGrp="1"/>
          </p:cNvSpPr>
          <p:nvPr>
            <p:ph type="title"/>
          </p:nvPr>
        </p:nvSpPr>
        <p:spPr/>
        <p:txBody>
          <a:bodyPr/>
          <a:lstStyle/>
          <a:p>
            <a:r>
              <a:rPr lang="en-US" dirty="0"/>
              <a:t>Causes of The Water Crisis </a:t>
            </a:r>
          </a:p>
        </p:txBody>
      </p:sp>
      <p:sp>
        <p:nvSpPr>
          <p:cNvPr id="3" name="Content Placeholder 2">
            <a:extLst>
              <a:ext uri="{FF2B5EF4-FFF2-40B4-BE49-F238E27FC236}">
                <a16:creationId xmlns:a16="http://schemas.microsoft.com/office/drawing/2014/main" id="{4911DB53-EF30-90DC-500A-F4623614F624}"/>
              </a:ext>
            </a:extLst>
          </p:cNvPr>
          <p:cNvSpPr>
            <a:spLocks noGrp="1"/>
          </p:cNvSpPr>
          <p:nvPr>
            <p:ph idx="1"/>
          </p:nvPr>
        </p:nvSpPr>
        <p:spPr/>
        <p:txBody>
          <a:bodyPr anchor="t"/>
          <a:lstStyle/>
          <a:p>
            <a:pPr marL="0" indent="0" algn="just">
              <a:buNone/>
            </a:pPr>
            <a:r>
              <a:rPr lang="en-US" dirty="0"/>
              <a:t>           Firstly, a large quantity of fresh water is given by aquifers which are being threatened due to over pumping and pollution another reason of the water crisis Is seepage from landfill sites and lastly the incorrect disposal of chemicals can make water bodies unusable.</a:t>
            </a:r>
          </a:p>
        </p:txBody>
      </p:sp>
    </p:spTree>
    <p:extLst>
      <p:ext uri="{BB962C8B-B14F-4D97-AF65-F5344CB8AC3E}">
        <p14:creationId xmlns:p14="http://schemas.microsoft.com/office/powerpoint/2010/main" val="3984430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B678D-F572-2FF4-41DF-E782A68EF9CD}"/>
              </a:ext>
            </a:extLst>
          </p:cNvPr>
          <p:cNvSpPr>
            <a:spLocks noGrp="1"/>
          </p:cNvSpPr>
          <p:nvPr>
            <p:ph type="title"/>
          </p:nvPr>
        </p:nvSpPr>
        <p:spPr/>
        <p:txBody>
          <a:bodyPr/>
          <a:lstStyle/>
          <a:p>
            <a:r>
              <a:rPr lang="en-US" dirty="0"/>
              <a:t>Consequences of the Water Crisis</a:t>
            </a:r>
          </a:p>
        </p:txBody>
      </p:sp>
      <p:sp>
        <p:nvSpPr>
          <p:cNvPr id="3" name="Content Placeholder 2">
            <a:extLst>
              <a:ext uri="{FF2B5EF4-FFF2-40B4-BE49-F238E27FC236}">
                <a16:creationId xmlns:a16="http://schemas.microsoft.com/office/drawing/2014/main" id="{E4D182B2-DD9E-73C7-9ECE-AE115A9CE11A}"/>
              </a:ext>
            </a:extLst>
          </p:cNvPr>
          <p:cNvSpPr>
            <a:spLocks noGrp="1"/>
          </p:cNvSpPr>
          <p:nvPr>
            <p:ph idx="1"/>
          </p:nvPr>
        </p:nvSpPr>
        <p:spPr/>
        <p:txBody>
          <a:bodyPr anchor="t"/>
          <a:lstStyle/>
          <a:p>
            <a:pPr marL="0" indent="0" algn="just">
              <a:buNone/>
            </a:pPr>
            <a:r>
              <a:rPr lang="en-US" dirty="0"/>
              <a:t>        The social and economic damage that the growing  lack of water will target the agriculture and the services sector. Furthermore, kids may not be able to access water which is known to slow down their growth and development. It also can deplete their storage in their minds for learning. </a:t>
            </a:r>
          </a:p>
        </p:txBody>
      </p:sp>
    </p:spTree>
    <p:extLst>
      <p:ext uri="{BB962C8B-B14F-4D97-AF65-F5344CB8AC3E}">
        <p14:creationId xmlns:p14="http://schemas.microsoft.com/office/powerpoint/2010/main" val="1850414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404F1-8B18-F0D9-B3D6-55EBC266354C}"/>
              </a:ext>
            </a:extLst>
          </p:cNvPr>
          <p:cNvSpPr>
            <a:spLocks noGrp="1"/>
          </p:cNvSpPr>
          <p:nvPr>
            <p:ph type="title"/>
          </p:nvPr>
        </p:nvSpPr>
        <p:spPr/>
        <p:txBody>
          <a:bodyPr/>
          <a:lstStyle/>
          <a:p>
            <a:r>
              <a:rPr lang="en-US" dirty="0"/>
              <a:t>Consequences of Water Crisis On The Economy</a:t>
            </a:r>
          </a:p>
        </p:txBody>
      </p:sp>
      <p:sp>
        <p:nvSpPr>
          <p:cNvPr id="3" name="Content Placeholder 2">
            <a:extLst>
              <a:ext uri="{FF2B5EF4-FFF2-40B4-BE49-F238E27FC236}">
                <a16:creationId xmlns:a16="http://schemas.microsoft.com/office/drawing/2014/main" id="{E80DFD5E-DFE5-573B-2517-14672D1B5FF1}"/>
              </a:ext>
            </a:extLst>
          </p:cNvPr>
          <p:cNvSpPr>
            <a:spLocks noGrp="1"/>
          </p:cNvSpPr>
          <p:nvPr>
            <p:ph idx="1"/>
          </p:nvPr>
        </p:nvSpPr>
        <p:spPr/>
        <p:txBody>
          <a:bodyPr/>
          <a:lstStyle/>
          <a:p>
            <a:pPr marL="0" indent="0">
              <a:buNone/>
            </a:pPr>
            <a:r>
              <a:rPr lang="en-US" dirty="0"/>
              <a:t>The economic damage the water crisis has on the economy is already affecting the agriculture and service sector which is heavily important to Jordan's economy </a:t>
            </a:r>
          </a:p>
        </p:txBody>
      </p:sp>
    </p:spTree>
    <p:extLst>
      <p:ext uri="{BB962C8B-B14F-4D97-AF65-F5344CB8AC3E}">
        <p14:creationId xmlns:p14="http://schemas.microsoft.com/office/powerpoint/2010/main" val="3430713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D14C5-6F7B-5155-FB5C-A97F95D07BAD}"/>
              </a:ext>
            </a:extLst>
          </p:cNvPr>
          <p:cNvSpPr>
            <a:spLocks noGrp="1"/>
          </p:cNvSpPr>
          <p:nvPr>
            <p:ph type="title"/>
          </p:nvPr>
        </p:nvSpPr>
        <p:spPr/>
        <p:txBody>
          <a:bodyPr/>
          <a:lstStyle/>
          <a:p>
            <a:r>
              <a:rPr lang="en-US" dirty="0"/>
              <a:t>Ways to Solve The Water crisis</a:t>
            </a:r>
          </a:p>
        </p:txBody>
      </p:sp>
      <p:sp>
        <p:nvSpPr>
          <p:cNvPr id="3" name="Content Placeholder 2">
            <a:extLst>
              <a:ext uri="{FF2B5EF4-FFF2-40B4-BE49-F238E27FC236}">
                <a16:creationId xmlns:a16="http://schemas.microsoft.com/office/drawing/2014/main" id="{A102B82D-8950-7E95-D023-2D422B2F08E6}"/>
              </a:ext>
            </a:extLst>
          </p:cNvPr>
          <p:cNvSpPr>
            <a:spLocks noGrp="1"/>
          </p:cNvSpPr>
          <p:nvPr>
            <p:ph idx="1"/>
          </p:nvPr>
        </p:nvSpPr>
        <p:spPr>
          <a:xfrm>
            <a:off x="1484310" y="2648309"/>
            <a:ext cx="10018713" cy="3142891"/>
          </a:xfrm>
        </p:spPr>
        <p:txBody>
          <a:bodyPr anchor="t">
            <a:normAutofit fontScale="92500" lnSpcReduction="10000"/>
          </a:bodyPr>
          <a:lstStyle/>
          <a:p>
            <a:pPr marL="0" indent="0">
              <a:buNone/>
            </a:pPr>
            <a:r>
              <a:rPr lang="en-US" dirty="0"/>
              <a:t>Here are 6 ways to solve water crisis:-</a:t>
            </a:r>
          </a:p>
          <a:p>
            <a:pPr marL="457200" indent="-457200">
              <a:buFont typeface="+mj-lt"/>
              <a:buAutoNum type="arabicPeriod"/>
            </a:pPr>
            <a:r>
              <a:rPr lang="en-US" dirty="0"/>
              <a:t>Developing water filtration systems</a:t>
            </a:r>
          </a:p>
          <a:p>
            <a:pPr marL="457200" indent="-457200">
              <a:buFont typeface="+mj-lt"/>
              <a:buAutoNum type="arabicPeriod"/>
            </a:pPr>
            <a:r>
              <a:rPr lang="en-US" dirty="0"/>
              <a:t>Reduce your water usage</a:t>
            </a:r>
          </a:p>
          <a:p>
            <a:pPr marL="457200" indent="-457200">
              <a:buFont typeface="+mj-lt"/>
              <a:buAutoNum type="arabicPeriod"/>
            </a:pPr>
            <a:r>
              <a:rPr lang="en-US" dirty="0"/>
              <a:t>Protecting wetlands</a:t>
            </a:r>
          </a:p>
          <a:p>
            <a:pPr marL="457200" indent="-457200">
              <a:buFont typeface="+mj-lt"/>
              <a:buAutoNum type="arabicPeriod"/>
            </a:pPr>
            <a:r>
              <a:rPr lang="en-US" dirty="0"/>
              <a:t>Improving irrigation efficiency</a:t>
            </a:r>
          </a:p>
          <a:p>
            <a:pPr marL="457200" indent="-457200">
              <a:buFont typeface="+mj-lt"/>
              <a:buAutoNum type="arabicPeriod"/>
            </a:pPr>
            <a:r>
              <a:rPr lang="en-US" dirty="0"/>
              <a:t>Increasing water storage in reservoirs</a:t>
            </a:r>
          </a:p>
          <a:p>
            <a:pPr marL="457200" indent="-457200">
              <a:buFont typeface="+mj-lt"/>
              <a:buAutoNum type="arabicPeriod"/>
            </a:pPr>
            <a:r>
              <a:rPr lang="en-US" dirty="0"/>
              <a:t>Desalinating seawater</a:t>
            </a:r>
          </a:p>
        </p:txBody>
      </p:sp>
    </p:spTree>
    <p:extLst>
      <p:ext uri="{BB962C8B-B14F-4D97-AF65-F5344CB8AC3E}">
        <p14:creationId xmlns:p14="http://schemas.microsoft.com/office/powerpoint/2010/main" val="592419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166FA-FA89-DB3B-2FC8-E19204A78074}"/>
              </a:ext>
            </a:extLst>
          </p:cNvPr>
          <p:cNvSpPr>
            <a:spLocks noGrp="1"/>
          </p:cNvSpPr>
          <p:nvPr>
            <p:ph type="title"/>
          </p:nvPr>
        </p:nvSpPr>
        <p:spPr>
          <a:xfrm>
            <a:off x="1484311" y="1"/>
            <a:ext cx="10018713" cy="1066800"/>
          </a:xfrm>
        </p:spPr>
        <p:txBody>
          <a:bodyPr/>
          <a:lstStyle/>
          <a:p>
            <a:r>
              <a:rPr lang="en-US" dirty="0"/>
              <a:t>Websites used</a:t>
            </a:r>
          </a:p>
        </p:txBody>
      </p:sp>
      <p:sp>
        <p:nvSpPr>
          <p:cNvPr id="3" name="Content Placeholder 2">
            <a:extLst>
              <a:ext uri="{FF2B5EF4-FFF2-40B4-BE49-F238E27FC236}">
                <a16:creationId xmlns:a16="http://schemas.microsoft.com/office/drawing/2014/main" id="{F885D943-E1EB-97BC-F1E5-660E0D39C61F}"/>
              </a:ext>
            </a:extLst>
          </p:cNvPr>
          <p:cNvSpPr>
            <a:spLocks noGrp="1"/>
          </p:cNvSpPr>
          <p:nvPr>
            <p:ph idx="1"/>
          </p:nvPr>
        </p:nvSpPr>
        <p:spPr>
          <a:xfrm>
            <a:off x="1484310" y="1794617"/>
            <a:ext cx="10018713" cy="3996583"/>
          </a:xfrm>
        </p:spPr>
        <p:txBody>
          <a:bodyPr>
            <a:normAutofit fontScale="92500" lnSpcReduction="10000"/>
          </a:bodyPr>
          <a:lstStyle/>
          <a:p>
            <a:pPr marL="0" indent="0">
              <a:buNone/>
            </a:pPr>
            <a:r>
              <a:rPr lang="en-US" sz="1800" dirty="0">
                <a:effectLst/>
                <a:latin typeface="Times New Roman" panose="02020603050405020304" pitchFamily="18" charset="0"/>
                <a:ea typeface="Times New Roman" panose="02020603050405020304" pitchFamily="18" charset="0"/>
              </a:rPr>
              <a:t>A. D. (2022, May 28). </a:t>
            </a:r>
            <a:r>
              <a:rPr lang="en-US" sz="1800" i="1" dirty="0">
                <a:effectLst/>
                <a:latin typeface="Times New Roman" panose="02020603050405020304" pitchFamily="18" charset="0"/>
                <a:ea typeface="Times New Roman" panose="02020603050405020304" pitchFamily="18" charset="0"/>
              </a:rPr>
              <a:t>Water scarcity in Jordan: An overview</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EcoMENA</a:t>
            </a:r>
            <a:r>
              <a:rPr lang="en-US" sz="1800" dirty="0">
                <a:effectLst/>
                <a:latin typeface="Times New Roman" panose="02020603050405020304" pitchFamily="18" charset="0"/>
                <a:ea typeface="Times New Roman" panose="02020603050405020304" pitchFamily="18" charset="0"/>
              </a:rPr>
              <a:t>. Retrieved May 4, 2023, from https://www.ecomena.org/water-jordan/ </a:t>
            </a:r>
          </a:p>
          <a:p>
            <a:pPr marL="0" indent="0">
              <a:buNone/>
            </a:pPr>
            <a:r>
              <a:rPr lang="en-US" sz="1800" i="1" dirty="0">
                <a:effectLst/>
                <a:latin typeface="Times New Roman" panose="02020603050405020304" pitchFamily="18" charset="0"/>
                <a:ea typeface="Times New Roman" panose="02020603050405020304" pitchFamily="18" charset="0"/>
              </a:rPr>
              <a:t>Tapped out: The costs of water stress in Jordan [</a:t>
            </a:r>
            <a:r>
              <a:rPr lang="en-US" sz="1800" i="1" dirty="0" err="1">
                <a:effectLst/>
                <a:latin typeface="Times New Roman" panose="02020603050405020304" pitchFamily="18" charset="0"/>
                <a:ea typeface="Times New Roman" panose="02020603050405020304" pitchFamily="18" charset="0"/>
              </a:rPr>
              <a:t>en</a:t>
            </a:r>
            <a:r>
              <a:rPr lang="en-US" sz="1800" i="1" dirty="0">
                <a:effectLst/>
                <a:latin typeface="Times New Roman" panose="02020603050405020304" pitchFamily="18" charset="0"/>
                <a:ea typeface="Times New Roman" panose="02020603050405020304" pitchFamily="18" charset="0"/>
              </a:rPr>
              <a:t>/</a:t>
            </a:r>
            <a:r>
              <a:rPr lang="en-US" sz="1800" i="1" dirty="0" err="1">
                <a:effectLst/>
                <a:latin typeface="Times New Roman" panose="02020603050405020304" pitchFamily="18" charset="0"/>
                <a:ea typeface="Times New Roman" panose="02020603050405020304" pitchFamily="18" charset="0"/>
              </a:rPr>
              <a:t>ar</a:t>
            </a:r>
            <a:r>
              <a:rPr lang="en-US" sz="1800" i="1" dirty="0">
                <a:effectLst/>
                <a:latin typeface="Times New Roman" panose="02020603050405020304" pitchFamily="18" charset="0"/>
                <a:ea typeface="Times New Roman" panose="02020603050405020304" pitchFamily="18" charset="0"/>
              </a:rPr>
              <a:t>] - </a:t>
            </a:r>
            <a:r>
              <a:rPr lang="en-US" sz="1800" i="1" dirty="0" err="1">
                <a:effectLst/>
                <a:latin typeface="Times New Roman" panose="02020603050405020304" pitchFamily="18" charset="0"/>
                <a:ea typeface="Times New Roman" panose="02020603050405020304" pitchFamily="18" charset="0"/>
              </a:rPr>
              <a:t>jordan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ReliefWeb</a:t>
            </a:r>
            <a:r>
              <a:rPr lang="en-US" sz="1800" dirty="0">
                <a:effectLst/>
                <a:latin typeface="Times New Roman" panose="02020603050405020304" pitchFamily="18" charset="0"/>
                <a:ea typeface="Times New Roman" panose="02020603050405020304" pitchFamily="18" charset="0"/>
              </a:rPr>
              <a:t>. (2022, July 20). Retrieved May 4, 2023, from https://reliefweb.int/report/jordan/tapped-out-costs-water-stress-jordan-enar </a:t>
            </a:r>
          </a:p>
          <a:p>
            <a:pPr marL="0" indent="0">
              <a:buNone/>
            </a:pPr>
            <a:r>
              <a:rPr lang="en-US" sz="1800" dirty="0">
                <a:effectLst/>
                <a:latin typeface="Times New Roman" panose="02020603050405020304" pitchFamily="18" charset="0"/>
                <a:cs typeface="Times New Roman" panose="02020603050405020304" pitchFamily="18" charset="0"/>
              </a:rPr>
              <a:t>Water stress in Jordan - Executive Summary. UNICEF Jordan. (n.d.). https://www.unicef.org/jordan/water-stress-jordan-executive-summary#:~:text=Water%20shortages%20could%20have%20a,GDP%20and%2070%25%20of%20employment. </a:t>
            </a:r>
          </a:p>
          <a:p>
            <a:pPr marL="0" indent="0">
              <a:buNone/>
            </a:pPr>
            <a:r>
              <a:rPr lang="en-US" sz="1800" dirty="0" err="1">
                <a:effectLst/>
                <a:latin typeface="Times New Roman" panose="02020603050405020304" pitchFamily="18" charset="0"/>
                <a:cs typeface="Times New Roman" panose="02020603050405020304" pitchFamily="18" charset="0"/>
              </a:rPr>
              <a:t>Klasing</a:t>
            </a:r>
            <a:r>
              <a:rPr lang="en-US" sz="1800" dirty="0">
                <a:effectLst/>
                <a:latin typeface="Times New Roman" panose="02020603050405020304" pitchFamily="18" charset="0"/>
                <a:cs typeface="Times New Roman" panose="02020603050405020304" pitchFamily="18" charset="0"/>
              </a:rPr>
              <a:t>, A. (2023, March 28). Make it safe. Human Rights Watch. https://www.hrw.org/report/2016/06/07/make-it-safe/canadas-obligation-end-first-nations-water-crisis </a:t>
            </a:r>
          </a:p>
          <a:p>
            <a:pPr marL="0" indent="0">
              <a:buNone/>
            </a:pPr>
            <a:r>
              <a:rPr lang="en-US" sz="1900" i="1" dirty="0" err="1">
                <a:effectLst/>
                <a:latin typeface="Times New Roman" panose="02020603050405020304" pitchFamily="18" charset="0"/>
                <a:cs typeface="Times New Roman" panose="02020603050405020304" pitchFamily="18" charset="0"/>
              </a:rPr>
              <a:t>Saiesha</a:t>
            </a:r>
            <a:r>
              <a:rPr lang="en-US" sz="1900" i="1" dirty="0">
                <a:effectLst/>
                <a:latin typeface="Times New Roman" panose="02020603050405020304" pitchFamily="18" charset="0"/>
                <a:cs typeface="Times New Roman" panose="02020603050405020304" pitchFamily="18" charset="0"/>
              </a:rPr>
              <a:t>. (2022, April 14). 7 facts about water scarcity in Jordan. The </a:t>
            </a:r>
            <a:r>
              <a:rPr lang="en-US" sz="1900" i="1" dirty="0" err="1">
                <a:effectLst/>
                <a:latin typeface="Times New Roman" panose="02020603050405020304" pitchFamily="18" charset="0"/>
                <a:cs typeface="Times New Roman" panose="02020603050405020304" pitchFamily="18" charset="0"/>
              </a:rPr>
              <a:t>Borgen</a:t>
            </a:r>
            <a:r>
              <a:rPr lang="en-US" sz="1900" i="1" dirty="0">
                <a:effectLst/>
                <a:latin typeface="Times New Roman" panose="02020603050405020304" pitchFamily="18" charset="0"/>
                <a:cs typeface="Times New Roman" panose="02020603050405020304" pitchFamily="18" charset="0"/>
              </a:rPr>
              <a:t> Project. https://borgenproject.org/water-scarcity-in-</a:t>
            </a:r>
            <a:r>
              <a:rPr lang="en-US" sz="1900" i="1" dirty="0" err="1">
                <a:effectLst/>
                <a:latin typeface="Times New Roman" panose="02020603050405020304" pitchFamily="18" charset="0"/>
                <a:cs typeface="Times New Roman" panose="02020603050405020304" pitchFamily="18" charset="0"/>
              </a:rPr>
              <a:t>jordan</a:t>
            </a:r>
            <a:r>
              <a:rPr lang="en-US" sz="1900" i="1" dirty="0">
                <a:effectLst/>
                <a:latin typeface="Times New Roman" panose="02020603050405020304" pitchFamily="18" charset="0"/>
                <a:cs typeface="Times New Roman" panose="02020603050405020304" pitchFamily="18" charset="0"/>
              </a:rPr>
              <a:t>/#:~:text=The%20overflow%20of%20wastewater%20pumping,polluting%20Jordan’s%20surface%20river%20sources. </a:t>
            </a:r>
          </a:p>
          <a:p>
            <a:pPr marL="0" indent="0">
              <a:buNone/>
            </a:pPr>
            <a:endParaRPr lang="en-US" dirty="0">
              <a:effectLst/>
            </a:endParaRPr>
          </a:p>
          <a:p>
            <a:pPr marL="0" indent="0">
              <a:buNone/>
            </a:pPr>
            <a:endParaRPr lang="en-US" dirty="0">
              <a:effectLst/>
            </a:endParaRPr>
          </a:p>
          <a:p>
            <a:pPr marL="0" indent="0">
              <a:buNone/>
            </a:pPr>
            <a:endParaRPr lang="en-US" dirty="0"/>
          </a:p>
        </p:txBody>
      </p:sp>
    </p:spTree>
    <p:extLst>
      <p:ext uri="{BB962C8B-B14F-4D97-AF65-F5344CB8AC3E}">
        <p14:creationId xmlns:p14="http://schemas.microsoft.com/office/powerpoint/2010/main" val="1908397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rtl="1">
              <a:buNone/>
            </a:pPr>
            <a:r>
              <a:rPr lang="en-US" sz="9600" dirty="0"/>
              <a:t>The end</a:t>
            </a:r>
          </a:p>
        </p:txBody>
      </p:sp>
    </p:spTree>
    <p:extLst>
      <p:ext uri="{BB962C8B-B14F-4D97-AF65-F5344CB8AC3E}">
        <p14:creationId xmlns:p14="http://schemas.microsoft.com/office/powerpoint/2010/main" val="3255450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154</TotalTime>
  <Words>535</Words>
  <Application>Microsoft Office PowerPoint</Application>
  <PresentationFormat>Widescreen</PresentationFormat>
  <Paragraphs>28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Corbel</vt:lpstr>
      <vt:lpstr>gg sans</vt:lpstr>
      <vt:lpstr>Times New Roman</vt:lpstr>
      <vt:lpstr>Parallax</vt:lpstr>
      <vt:lpstr>Water Crisis In Jordan</vt:lpstr>
      <vt:lpstr>Introduction to Water Crisis</vt:lpstr>
      <vt:lpstr>Effects of the Water Crisis In Jordan</vt:lpstr>
      <vt:lpstr>Causes of The Water Crisis </vt:lpstr>
      <vt:lpstr>Consequences of the Water Crisis</vt:lpstr>
      <vt:lpstr>Consequences of Water Crisis On The Economy</vt:lpstr>
      <vt:lpstr>Ways to Solve The Water crisis</vt:lpstr>
      <vt:lpstr>Websites used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 In Jordan</dc:title>
  <dc:creator>Zaid Zeidan</dc:creator>
  <cp:lastModifiedBy>Zaid Zeidan</cp:lastModifiedBy>
  <cp:revision>6</cp:revision>
  <dcterms:created xsi:type="dcterms:W3CDTF">2023-05-02T14:01:49Z</dcterms:created>
  <dcterms:modified xsi:type="dcterms:W3CDTF">2023-05-19T13:40:03Z</dcterms:modified>
</cp:coreProperties>
</file>