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58" r:id="rId3"/>
    <p:sldId id="264" r:id="rId4"/>
    <p:sldId id="260" r:id="rId5"/>
    <p:sldId id="279" r:id="rId6"/>
    <p:sldId id="289" r:id="rId7"/>
    <p:sldId id="294" r:id="rId8"/>
    <p:sldId id="300" r:id="rId9"/>
    <p:sldId id="257" r:id="rId10"/>
    <p:sldId id="26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3D9984-8FC9-418E-A08F-8706463190C2}">
  <a:tblStyle styleId="{CF3D9984-8FC9-418E-A08F-8706463190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4E1A23-EB7E-4731-806D-5F7B143CA58F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D314BEC-1EC3-4F7A-991E-B2D78366CA70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B775DE1-04B5-4A9A-BC4F-4BD144ECE1AF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A2698ED-39CE-49D0-9B89-018740F48ACA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8A90155-5D4C-465B-8401-6C68204D6ADC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0"/>
    <p:restoredTop sz="94665"/>
  </p:normalViewPr>
  <p:slideViewPr>
    <p:cSldViewPr snapToGrid="0" snapToObjects="1">
      <p:cViewPr>
        <p:scale>
          <a:sx n="110" d="100"/>
          <a:sy n="110" d="100"/>
        </p:scale>
        <p:origin x="188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c33250489b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c33250489b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" name="Google Shape;1777;gc6a01074ef_0_18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8" name="Google Shape;1778;gc6a01074ef_0_18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" name="Google Shape;2030;gc6a01074ef_0_19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1" name="Google Shape;2031;gc6a01074ef_0_19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Google Shape;2096;gc6a01074ef_0_197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7" name="Google Shape;2097;gc6a01074ef_0_197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Google Shape;2170;gc6a01074ef_0_199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1" name="Google Shape;2171;gc6a01074ef_0_199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4" Type="http://schemas.openxmlformats.org/officeDocument/2006/relationships/slide" Target="../slides/slide6.xml"/><Relationship Id="rId5" Type="http://schemas.openxmlformats.org/officeDocument/2006/relationships/slide" Target="../slides/slide7.xml"/><Relationship Id="rId6" Type="http://schemas.openxmlformats.org/officeDocument/2006/relationships/slide" Target="../slides/slide8.xml"/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37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7"/>
          <p:cNvSpPr/>
          <p:nvPr/>
        </p:nvSpPr>
        <p:spPr>
          <a:xfrm rot="3781224">
            <a:off x="-1829431" y="2502688"/>
            <a:ext cx="6147391" cy="3782042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7"/>
          <p:cNvSpPr/>
          <p:nvPr/>
        </p:nvSpPr>
        <p:spPr>
          <a:xfrm rot="-1693254" flipH="1">
            <a:off x="7048898" y="1570932"/>
            <a:ext cx="2436429" cy="4153979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7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95" name="Google Shape;895;p37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896" name="Google Shape;896;p37"/>
          <p:cNvGrpSpPr/>
          <p:nvPr/>
        </p:nvGrpSpPr>
        <p:grpSpPr>
          <a:xfrm rot="10800000" flipH="1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897" name="Google Shape;897;p3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CUSTOM_19"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38"/>
          <p:cNvSpPr/>
          <p:nvPr/>
        </p:nvSpPr>
        <p:spPr>
          <a:xfrm rot="199611" flipH="1">
            <a:off x="-1222385" y="1111794"/>
            <a:ext cx="4658395" cy="476529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38"/>
          <p:cNvSpPr/>
          <p:nvPr/>
        </p:nvSpPr>
        <p:spPr>
          <a:xfrm rot="-5035045" flipH="1">
            <a:off x="5862077" y="-226971"/>
            <a:ext cx="5262855" cy="3237953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38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38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936" name="Google Shape;936;p38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8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8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8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8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8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0" name="Google Shape;970;p38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71" name="Google Shape;971;p38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>
            <a:endParaRPr/>
          </a:p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rId2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rId3" action="ppaction://hlinksldjump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rId4" action="ppaction://hlinksldjump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rId2" action="ppaction://hlinksldjump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rId3" action="ppaction://hlinksldjump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rId4" action="ppaction://hlinksldjump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rId5" action="ppaction://hlinksldjump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rId6" action="ppaction://hlinksldjump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rId5" action="ppaction://hlinksldjump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rId6" action="ppaction://hlinksldjump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5"/>
          <p:cNvSpPr/>
          <p:nvPr/>
        </p:nvSpPr>
        <p:spPr>
          <a:xfrm rot="-7977683">
            <a:off x="1484724" y="1516400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35"/>
          <p:cNvSpPr/>
          <p:nvPr/>
        </p:nvSpPr>
        <p:spPr>
          <a:xfrm rot="288619" flipH="1">
            <a:off x="-1415244" y="1158707"/>
            <a:ext cx="4829256" cy="4940052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35"/>
          <p:cNvSpPr/>
          <p:nvPr/>
        </p:nvSpPr>
        <p:spPr>
          <a:xfrm rot="-8533595">
            <a:off x="7105388" y="-706575"/>
            <a:ext cx="1938828" cy="3305595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35"/>
          <p:cNvSpPr/>
          <p:nvPr/>
        </p:nvSpPr>
        <p:spPr>
          <a:xfrm>
            <a:off x="6970750" y="2154714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7" name="Google Shape;787;p35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788" name="Google Shape;788;p35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2" name="Google Shape;822;p35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3" name="Google Shape;823;p35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13"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36"/>
          <p:cNvSpPr/>
          <p:nvPr/>
        </p:nvSpPr>
        <p:spPr>
          <a:xfrm rot="-5716269">
            <a:off x="3090772" y="121523"/>
            <a:ext cx="3242308" cy="5108995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6" name="Google Shape;826;p36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827" name="Google Shape;827;p36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1" name="Google Shape;851;p36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52" name="Google Shape;852;p36"/>
          <p:cNvSpPr txBox="1">
            <a:spLocks noGrp="1"/>
          </p:cNvSpPr>
          <p:nvPr>
            <p:ph type="title" idx="2" hasCustomPrompt="1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3" name="Google Shape;853;p36"/>
          <p:cNvSpPr/>
          <p:nvPr/>
        </p:nvSpPr>
        <p:spPr>
          <a:xfrm flipH="1">
            <a:off x="6154471" y="760963"/>
            <a:ext cx="1269687" cy="1658228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36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5" name="Google Shape;855;p36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856" name="Google Shape;856;p36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5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5.xml"/><Relationship Id="rId6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diseases-conditions/obesity/symptoms-causes/syc-20375742" TargetMode="External"/><Relationship Id="rId4" Type="http://schemas.openxmlformats.org/officeDocument/2006/relationships/hyperlink" Target="https://www.nichd.nih.gov/health/topics/obesity/conditioninfo/cause" TargetMode="External"/><Relationship Id="rId5" Type="http://schemas.openxmlformats.org/officeDocument/2006/relationships/hyperlink" Target="https://www.cdc.gov/healthyweight/effects/index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2"/>
                </a:solidFill>
              </a:rPr>
              <a:t>Obesity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321" name="Google Shape;1321;p54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Done by: Yasmine </a:t>
            </a:r>
            <a:r>
              <a:rPr lang="en-US" dirty="0" err="1"/>
              <a:t>A</a:t>
            </a:r>
            <a:r>
              <a:rPr lang="en-US" dirty="0" err="1" smtClean="0"/>
              <a:t>buaitah</a:t>
            </a:r>
            <a:r>
              <a:rPr lang="en-US" dirty="0" smtClean="0"/>
              <a:t> and Hind </a:t>
            </a:r>
            <a:r>
              <a:rPr lang="en-US" dirty="0" err="1"/>
              <a:t>H</a:t>
            </a:r>
            <a:r>
              <a:rPr lang="en-US" dirty="0" err="1" smtClean="0"/>
              <a:t>abash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72" y="1290750"/>
            <a:ext cx="1823251" cy="3052933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59"/>
          <p:cNvSpPr txBox="1">
            <a:spLocks noGrp="1"/>
          </p:cNvSpPr>
          <p:nvPr>
            <p:ph type="title"/>
          </p:nvPr>
        </p:nvSpPr>
        <p:spPr>
          <a:xfrm>
            <a:off x="678526" y="286111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Thank You!</a:t>
            </a:r>
            <a:endParaRPr sz="8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Table of </a:t>
            </a:r>
            <a:r>
              <a:rPr lang="en" dirty="0" smtClean="0"/>
              <a:t>content</a:t>
            </a:r>
            <a:r>
              <a:rPr lang="en-US" dirty="0" smtClean="0"/>
              <a:t>s</a:t>
            </a:r>
            <a:endParaRPr dirty="0"/>
          </a:p>
        </p:txBody>
      </p:sp>
      <p:sp>
        <p:nvSpPr>
          <p:cNvPr id="1335" name="Google Shape;1335;p56">
            <a:hlinkClick r:id="rId3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21141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What is </a:t>
            </a:r>
            <a:r>
              <a:rPr lang="en-US" sz="1800" dirty="0" smtClean="0"/>
              <a:t>Obesity</a:t>
            </a:r>
            <a:r>
              <a:rPr lang="en-US" sz="1800" dirty="0"/>
              <a:t>?</a:t>
            </a:r>
            <a:endParaRPr sz="1800" dirty="0"/>
          </a:p>
        </p:txBody>
      </p:sp>
      <p:sp>
        <p:nvSpPr>
          <p:cNvPr id="1337" name="Google Shape;1337;p56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3821076" y="2970676"/>
            <a:ext cx="2383032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Methods for Weight </a:t>
            </a:r>
            <a:r>
              <a:rPr lang="en-US" dirty="0"/>
              <a:t>L</a:t>
            </a:r>
            <a:r>
              <a:rPr lang="en-US" dirty="0" smtClean="0"/>
              <a:t>oss.</a:t>
            </a:r>
            <a:endParaRPr dirty="0"/>
          </a:p>
        </p:txBody>
      </p:sp>
      <p:sp>
        <p:nvSpPr>
          <p:cNvPr id="1338" name="Google Shape;1338;p56">
            <a:hlinkClick r:id="rId4" action="ppaction://hlinksldjump"/>
          </p:cNvPr>
          <p:cNvSpPr txBox="1">
            <a:spLocks noGrp="1"/>
          </p:cNvSpPr>
          <p:nvPr>
            <p:ph type="subTitle" idx="6"/>
          </p:nvPr>
        </p:nvSpPr>
        <p:spPr>
          <a:xfrm>
            <a:off x="6629738" y="3004840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Our Solution!</a:t>
            </a:r>
            <a:endParaRPr dirty="0"/>
          </a:p>
        </p:txBody>
      </p:sp>
      <p:sp>
        <p:nvSpPr>
          <p:cNvPr id="1341" name="Google Shape;1341;p56">
            <a:hlinkClick r:id="rId3" action="ppaction://hlinksldjump"/>
          </p:cNvPr>
          <p:cNvSpPr txBox="1">
            <a:spLocks noGrp="1"/>
          </p:cNvSpPr>
          <p:nvPr>
            <p:ph type="title" idx="9"/>
          </p:nvPr>
        </p:nvSpPr>
        <p:spPr>
          <a:xfrm>
            <a:off x="79217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342" name="Google Shape;1342;p56">
            <a:hlinkClick r:id="rId5" action="ppaction://hlinksldjump"/>
          </p:cNvPr>
          <p:cNvSpPr txBox="1">
            <a:spLocks noGrp="1"/>
          </p:cNvSpPr>
          <p:nvPr>
            <p:ph type="title" idx="13"/>
          </p:nvPr>
        </p:nvSpPr>
        <p:spPr>
          <a:xfrm>
            <a:off x="3262499" y="1414450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en-US" dirty="0" smtClean="0"/>
              <a:t>2</a:t>
            </a:r>
            <a:endParaRPr dirty="0"/>
          </a:p>
        </p:txBody>
      </p:sp>
      <p:sp>
        <p:nvSpPr>
          <p:cNvPr id="1343" name="Google Shape;1343;p56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792175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en-US" dirty="0" smtClean="0"/>
              <a:t>4</a:t>
            </a:r>
            <a:endParaRPr dirty="0"/>
          </a:p>
        </p:txBody>
      </p:sp>
      <p:sp>
        <p:nvSpPr>
          <p:cNvPr id="1344" name="Google Shape;1344;p56">
            <a:hlinkClick r:id="rId4" action="ppaction://hlinksldjump"/>
          </p:cNvPr>
          <p:cNvSpPr txBox="1">
            <a:spLocks noGrp="1"/>
          </p:cNvSpPr>
          <p:nvPr>
            <p:ph type="title" idx="15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en-US" dirty="0" smtClean="0"/>
              <a:t>5</a:t>
            </a:r>
            <a:endParaRPr dirty="0"/>
          </a:p>
        </p:txBody>
      </p:sp>
      <p:sp>
        <p:nvSpPr>
          <p:cNvPr id="1346" name="Google Shape;1346;p56">
            <a:hlinkClick r:id="rId6" action="ppaction://hlinksldjump"/>
          </p:cNvPr>
          <p:cNvSpPr txBox="1">
            <a:spLocks noGrp="1"/>
          </p:cNvSpPr>
          <p:nvPr>
            <p:ph type="subTitle" idx="17"/>
          </p:nvPr>
        </p:nvSpPr>
        <p:spPr>
          <a:xfrm>
            <a:off x="6362374" y="1445183"/>
            <a:ext cx="287714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n-US" sz="1800" dirty="0"/>
              <a:t>T</a:t>
            </a:r>
            <a:r>
              <a:rPr lang="en-US" sz="1800" dirty="0" smtClean="0"/>
              <a:t>he Health Consequences </a:t>
            </a:r>
            <a:r>
              <a:rPr lang="en-US" sz="1800" dirty="0"/>
              <a:t>of </a:t>
            </a:r>
            <a:r>
              <a:rPr lang="en-US" sz="1800" dirty="0" smtClean="0"/>
              <a:t>Obesity. </a:t>
            </a:r>
            <a:endParaRPr sz="1800" dirty="0"/>
          </a:p>
        </p:txBody>
      </p:sp>
      <p:sp>
        <p:nvSpPr>
          <p:cNvPr id="1349" name="Google Shape;1349;p56">
            <a:hlinkClick r:id="rId6" action="ppaction://hlinksldjump"/>
          </p:cNvPr>
          <p:cNvSpPr txBox="1">
            <a:spLocks noGrp="1"/>
          </p:cNvSpPr>
          <p:nvPr>
            <p:ph type="title" idx="20"/>
          </p:nvPr>
        </p:nvSpPr>
        <p:spPr>
          <a:xfrm>
            <a:off x="6008675" y="1445183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en-US" dirty="0" smtClean="0"/>
              <a:t>3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4"/>
          </p:nvPr>
        </p:nvSpPr>
        <p:spPr>
          <a:xfrm>
            <a:off x="3538351" y="1423583"/>
            <a:ext cx="2680324" cy="454500"/>
          </a:xfrm>
        </p:spPr>
        <p:txBody>
          <a:bodyPr/>
          <a:lstStyle/>
          <a:p>
            <a:pPr algn="ctr"/>
            <a:r>
              <a:rPr lang="en-US" sz="1800" dirty="0" smtClean="0"/>
              <a:t>The Causes of Obesity.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204108" y="3004840"/>
            <a:ext cx="60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5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06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88575" y="3012301"/>
            <a:ext cx="26186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The Social Consequences of Obesity</a:t>
            </a:r>
            <a:r>
              <a:rPr lang="en-US" sz="2000" b="1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</a:rPr>
              <a:t>. </a:t>
            </a:r>
            <a:endParaRPr lang="en-US" sz="2000" b="1" dirty="0">
              <a:solidFill>
                <a:schemeClr val="accent2"/>
              </a:solidFill>
              <a:latin typeface="Hammersmith One"/>
              <a:ea typeface="Hammersmith One"/>
              <a:cs typeface="Hammersmith On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p62"/>
          <p:cNvSpPr txBox="1">
            <a:spLocks noGrp="1"/>
          </p:cNvSpPr>
          <p:nvPr>
            <p:ph type="title" idx="2"/>
          </p:nvPr>
        </p:nvSpPr>
        <p:spPr>
          <a:xfrm>
            <a:off x="-157232" y="384977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0</a:t>
            </a:r>
            <a:r>
              <a:rPr lang="en" dirty="0" smtClean="0"/>
              <a:t>1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2926627" y="566217"/>
            <a:ext cx="4043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What is </a:t>
            </a:r>
            <a:r>
              <a:rPr lang="en-US" sz="4000" b="1" dirty="0" smtClean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rPr>
              <a:t>Obesity</a:t>
            </a:r>
            <a:r>
              <a:rPr lang="en-US" sz="4000" b="1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</a:rPr>
              <a:t>? </a:t>
            </a:r>
            <a:endParaRPr lang="en-US" sz="4000" b="1" dirty="0">
              <a:solidFill>
                <a:schemeClr val="accent2"/>
              </a:solidFill>
              <a:latin typeface="Hammersmith One"/>
              <a:ea typeface="Hammersmith One"/>
              <a:cs typeface="Hammersmith On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4978" y="1884189"/>
            <a:ext cx="39803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Obesity is a health condition that </a:t>
            </a:r>
            <a:r>
              <a:rPr lang="en-US" sz="18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involves having too much body fat. Obesity is more than just a visual </a:t>
            </a:r>
            <a:r>
              <a:rPr lang="en-US" sz="1800" dirty="0" smtClean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issue, </a:t>
            </a:r>
            <a:r>
              <a:rPr lang="en-US" sz="18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i</a:t>
            </a:r>
            <a:r>
              <a:rPr lang="en-US" sz="1800" dirty="0" smtClean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t's </a:t>
            </a:r>
            <a:r>
              <a:rPr lang="en-US" sz="18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a medical condition that raises the risk of other illnesses and health </a:t>
            </a:r>
            <a:r>
              <a:rPr lang="en-US" sz="1800" dirty="0" smtClean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problems while </a:t>
            </a:r>
            <a:r>
              <a:rPr lang="en-US" sz="18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also having a negative social impact</a:t>
            </a:r>
            <a:r>
              <a:rPr lang="en-US" sz="1800" dirty="0">
                <a:solidFill>
                  <a:schemeClr val="accent2"/>
                </a:solidFill>
                <a:latin typeface="Manjari"/>
                <a:ea typeface="Manjari"/>
                <a:cs typeface="Manjari"/>
              </a:rPr>
              <a:t>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586" y="3203688"/>
            <a:ext cx="1898247" cy="179409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0" y="170605"/>
            <a:ext cx="8968632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sz="4400" dirty="0">
                <a:solidFill>
                  <a:schemeClr val="accent1"/>
                </a:solidFill>
              </a:rPr>
              <a:t> </a:t>
            </a:r>
            <a:r>
              <a:rPr lang="fi-FI" sz="4400" dirty="0" smtClean="0">
                <a:solidFill>
                  <a:schemeClr val="accent1"/>
                </a:solidFill>
              </a:rPr>
              <a:t>02 </a:t>
            </a:r>
            <a:r>
              <a:rPr lang="en-US" sz="4000" dirty="0">
                <a:sym typeface="Arial"/>
              </a:rPr>
              <a:t>What are the </a:t>
            </a:r>
            <a:r>
              <a:rPr lang="en-US" sz="4000" dirty="0" smtClean="0">
                <a:sym typeface="Arial"/>
              </a:rPr>
              <a:t>Causes </a:t>
            </a:r>
            <a:r>
              <a:rPr lang="en-US" sz="4000" dirty="0">
                <a:sym typeface="Arial"/>
              </a:rPr>
              <a:t>of </a:t>
            </a:r>
            <a:r>
              <a:rPr lang="en-US" sz="4000" dirty="0" smtClean="0">
                <a:sym typeface="Arial"/>
              </a:rPr>
              <a:t>Obesity</a:t>
            </a:r>
            <a:r>
              <a:rPr lang="en-US" sz="4000" dirty="0">
                <a:sym typeface="Arial"/>
              </a:rPr>
              <a:t>? </a:t>
            </a:r>
            <a:r>
              <a:rPr lang="fi-FI" sz="4000" dirty="0" smtClean="0">
                <a:solidFill>
                  <a:schemeClr val="accent1"/>
                </a:solidFill>
              </a:rPr>
              <a:t> </a:t>
            </a:r>
            <a:endParaRPr sz="4000"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254642" y="532435"/>
            <a:ext cx="5775769" cy="335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1. Food 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and Activity.</a:t>
            </a:r>
          </a:p>
          <a:p>
            <a:pPr marL="114300" indent="0">
              <a:buNone/>
            </a:pP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    When people </a:t>
            </a: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eat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more calories than they </a:t>
            </a: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burn through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activity, they gain weight.</a:t>
            </a:r>
          </a:p>
          <a:p>
            <a:pPr marL="114300" indent="0">
              <a:buNone/>
            </a:pP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 2. 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Environmental </a:t>
            </a:r>
            <a:r>
              <a:rPr lang="en-US" sz="2000" dirty="0" smtClean="0">
                <a:latin typeface="Baloo Bhaijaan" charset="-78"/>
                <a:ea typeface="Baloo Bhaijaan" charset="-78"/>
                <a:cs typeface="Baloo Bhaijaan" charset="-78"/>
              </a:rPr>
              <a:t>Factors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.</a:t>
            </a:r>
          </a:p>
          <a:p>
            <a:pPr marL="114300" indent="0">
              <a:buNone/>
            </a:pP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Lack of accessibility to physical activity, unhealthy food </a:t>
            </a: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options and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food </a:t>
            </a: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advertising, can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make it difficult for people to maintain a healthy weight. </a:t>
            </a:r>
            <a:endParaRPr lang="en-US" sz="1400" dirty="0" smtClean="0">
              <a:latin typeface="Bangla MN" charset="0"/>
              <a:ea typeface="Bangla MN" charset="0"/>
              <a:cs typeface="Bangla MN" charset="0"/>
            </a:endParaRPr>
          </a:p>
          <a:p>
            <a:pPr marL="114300" indent="0">
              <a:buNone/>
            </a:pPr>
            <a:r>
              <a:rPr lang="en-US" sz="2000" dirty="0" smtClean="0">
                <a:latin typeface="Baloo Bhaijaan" charset="-78"/>
                <a:ea typeface="Baloo Bhaijaan" charset="-78"/>
                <a:cs typeface="Baloo Bhaijaan" charset="-78"/>
              </a:rPr>
              <a:t>3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. 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Genetics</a:t>
            </a:r>
            <a:r>
              <a:rPr lang="en-US" sz="2400" dirty="0">
                <a:latin typeface="Baloo Bhaijaan" charset="-78"/>
                <a:ea typeface="Baloo Bhaijaan" charset="-78"/>
                <a:cs typeface="Baloo Bhaijaan" charset="-78"/>
              </a:rPr>
              <a:t>. </a:t>
            </a:r>
          </a:p>
          <a:p>
            <a:pPr marL="114300" indent="0">
              <a:buNone/>
            </a:pP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Obesity occurs in families according to a clear inheritance pattern caused by changes in a single gene.</a:t>
            </a:r>
          </a:p>
          <a:p>
            <a:pPr marL="114300" indent="0">
              <a:buNone/>
            </a:pP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4. </a:t>
            </a: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Health Conditions and </a:t>
            </a:r>
            <a:r>
              <a:rPr lang="en-US" sz="2000" dirty="0" smtClean="0">
                <a:latin typeface="Baloo Bhaijaan" charset="-78"/>
                <a:ea typeface="Baloo Bhaijaan" charset="-78"/>
                <a:cs typeface="Baloo Bhaijaan" charset="-78"/>
              </a:rPr>
              <a:t>Medications. </a:t>
            </a:r>
            <a:endParaRPr lang="en-US" sz="2000" dirty="0">
              <a:latin typeface="Baloo Bhaijaan" charset="-78"/>
              <a:ea typeface="Baloo Bhaijaan" charset="-78"/>
              <a:cs typeface="Baloo Bhaijaan" charset="-78"/>
            </a:endParaRPr>
          </a:p>
          <a:p>
            <a:pPr marL="114300" indent="0">
              <a:buNone/>
            </a:pP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Some </a:t>
            </a: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hormonal problems and medicines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may cause overweight and obesity</a:t>
            </a:r>
            <a:r>
              <a:rPr lang="en-US" dirty="0">
                <a:latin typeface="Bangla MN" charset="0"/>
                <a:ea typeface="Bangla MN" charset="0"/>
                <a:cs typeface="Bangla MN" charset="0"/>
              </a:rPr>
              <a:t>.</a:t>
            </a:r>
          </a:p>
          <a:p>
            <a:pPr marL="114300" indent="0">
              <a:buNone/>
            </a:pPr>
            <a:r>
              <a:rPr lang="en-US" sz="2000" dirty="0">
                <a:latin typeface="Baloo Bhaijaan" charset="-78"/>
                <a:ea typeface="Baloo Bhaijaan" charset="-78"/>
                <a:cs typeface="Baloo Bhaijaan" charset="-78"/>
              </a:rPr>
              <a:t>5. </a:t>
            </a:r>
            <a:r>
              <a:rPr lang="en-US" sz="2000" dirty="0" smtClean="0">
                <a:latin typeface="Baloo Bhaijaan" charset="-78"/>
                <a:ea typeface="Baloo Bhaijaan" charset="-78"/>
                <a:cs typeface="Baloo Bhaijaan" charset="-78"/>
              </a:rPr>
              <a:t>Stress and Emotional Factors.</a:t>
            </a:r>
          </a:p>
          <a:p>
            <a:pPr marL="114300" indent="0">
              <a:buNone/>
            </a:pPr>
            <a:r>
              <a:rPr lang="en-US" sz="1400" dirty="0" smtClean="0">
                <a:latin typeface="Bangla MN" charset="0"/>
                <a:ea typeface="Bangla MN" charset="0"/>
                <a:cs typeface="Bangla MN" charset="0"/>
              </a:rPr>
              <a:t>Some </a:t>
            </a:r>
            <a:r>
              <a:rPr lang="en-US" sz="1400" dirty="0">
                <a:latin typeface="Bangla MN" charset="0"/>
                <a:ea typeface="Bangla MN" charset="0"/>
                <a:cs typeface="Bangla MN" charset="0"/>
              </a:rPr>
              <a:t>people eat more than usual when they are bored, angry, upset, or stressed.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39" y="1745879"/>
            <a:ext cx="2928396" cy="2928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innerShdw blurRad="63500" dist="1016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" name="Google Shape;1780;p77"/>
          <p:cNvSpPr txBox="1">
            <a:spLocks noGrp="1"/>
          </p:cNvSpPr>
          <p:nvPr>
            <p:ph type="title"/>
          </p:nvPr>
        </p:nvSpPr>
        <p:spPr>
          <a:xfrm>
            <a:off x="2317481" y="0"/>
            <a:ext cx="5229213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What are the </a:t>
            </a:r>
            <a:r>
              <a:rPr lang="en-US" sz="2800" smtClean="0"/>
              <a:t>Health Consequences </a:t>
            </a:r>
            <a:r>
              <a:rPr lang="en-US" sz="2800" dirty="0" smtClean="0"/>
              <a:t>of Obesity?</a:t>
            </a:r>
            <a:endParaRPr sz="2800" dirty="0"/>
          </a:p>
        </p:txBody>
      </p:sp>
      <p:sp>
        <p:nvSpPr>
          <p:cNvPr id="1781" name="Google Shape;1781;p77"/>
          <p:cNvSpPr txBox="1">
            <a:spLocks noGrp="1"/>
          </p:cNvSpPr>
          <p:nvPr>
            <p:ph type="title" idx="2"/>
          </p:nvPr>
        </p:nvSpPr>
        <p:spPr>
          <a:xfrm>
            <a:off x="-235219" y="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974694" y="1213800"/>
            <a:ext cx="445625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  <a:sym typeface="Manjari"/>
              </a:rPr>
              <a:t>Mortality 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  <a:sym typeface="Manjari"/>
              </a:rPr>
              <a:t>High blood pressure (hypertension).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  <a:sym typeface="Manjari"/>
              </a:rPr>
              <a:t>Type 2 diabetes.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  <a:sym typeface="Manjari"/>
              </a:rPr>
              <a:t>Stroke.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  <a:sym typeface="Manjari"/>
              </a:rPr>
              <a:t>Gallbladder disease.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58" y="3166364"/>
            <a:ext cx="2809445" cy="1872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" name="Google Shape;2033;p87"/>
          <p:cNvSpPr txBox="1">
            <a:spLocks noGrp="1"/>
          </p:cNvSpPr>
          <p:nvPr>
            <p:ph type="title"/>
          </p:nvPr>
        </p:nvSpPr>
        <p:spPr>
          <a:xfrm>
            <a:off x="2701990" y="111400"/>
            <a:ext cx="6233666" cy="11819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What are the Social Consequences for Obesity?</a:t>
            </a:r>
            <a:endParaRPr sz="3200" dirty="0"/>
          </a:p>
        </p:txBody>
      </p:sp>
      <p:sp>
        <p:nvSpPr>
          <p:cNvPr id="2034" name="Google Shape;2034;p87"/>
          <p:cNvSpPr txBox="1">
            <a:spLocks noGrp="1"/>
          </p:cNvSpPr>
          <p:nvPr>
            <p:ph type="title" idx="2"/>
          </p:nvPr>
        </p:nvSpPr>
        <p:spPr>
          <a:xfrm>
            <a:off x="-270962" y="-74172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764440" y="1663990"/>
            <a:ext cx="5573909" cy="200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Psychological problems such as anxiety and depression. 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Baloo Bhaijaan" charset="-78"/>
              <a:ea typeface="Baloo Bhaijaan" charset="-78"/>
              <a:cs typeface="Baloo Bhaijaan" charset="-78"/>
            </a:endParaRP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Low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self-esteem.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Bullying.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Discrimination at school or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work.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Decreased employment. 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Baloo Bhaijaan" charset="-78"/>
              <a:ea typeface="Baloo Bhaijaan" charset="-78"/>
              <a:cs typeface="Baloo Bhaijaan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838" y="2668210"/>
            <a:ext cx="2780818" cy="20856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Google Shape;2099;p92"/>
          <p:cNvSpPr txBox="1">
            <a:spLocks noGrp="1"/>
          </p:cNvSpPr>
          <p:nvPr>
            <p:ph type="title"/>
          </p:nvPr>
        </p:nvSpPr>
        <p:spPr>
          <a:xfrm>
            <a:off x="2687674" y="111400"/>
            <a:ext cx="6456326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Methods for </a:t>
            </a:r>
            <a:r>
              <a:rPr lang="en-US" sz="4000" smtClean="0"/>
              <a:t>Weight </a:t>
            </a:r>
            <a:r>
              <a:rPr lang="en-US" sz="4000" smtClean="0"/>
              <a:t>L</a:t>
            </a:r>
            <a:r>
              <a:rPr lang="en-US" sz="4000" smtClean="0"/>
              <a:t>oss!</a:t>
            </a:r>
            <a:endParaRPr sz="4000" dirty="0"/>
          </a:p>
        </p:txBody>
      </p:sp>
      <p:sp>
        <p:nvSpPr>
          <p:cNvPr id="2100" name="Google Shape;2100;p92"/>
          <p:cNvSpPr txBox="1">
            <a:spLocks noGrp="1"/>
          </p:cNvSpPr>
          <p:nvPr>
            <p:ph type="title" idx="2"/>
          </p:nvPr>
        </p:nvSpPr>
        <p:spPr>
          <a:xfrm>
            <a:off x="24280" y="111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687674" y="1154275"/>
            <a:ext cx="37386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Maintaining a more nutritious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diet.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Baloo Bhaijaan" charset="-78"/>
              <a:ea typeface="Baloo Bhaijaan" charset="-78"/>
              <a:cs typeface="Baloo Bhaijaan" charset="-78"/>
            </a:endParaRPr>
          </a:p>
          <a:p>
            <a:pPr marL="342900" lvl="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Exercising more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frequently.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Baloo Bhaijaan" charset="-78"/>
              <a:ea typeface="Baloo Bhaijaan" charset="-78"/>
              <a:cs typeface="Baloo Bhaijaan" charset="-78"/>
            </a:endParaRPr>
          </a:p>
          <a:p>
            <a:pPr marL="34290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Weight loss medications. </a:t>
            </a:r>
          </a:p>
          <a:p>
            <a:pPr marL="342900" indent="-342900">
              <a:buFont typeface="Arial"/>
              <a:buAutoNum type="arabicPeriod"/>
            </a:pP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Bariatic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 surgery.</a:t>
            </a:r>
          </a:p>
          <a:p>
            <a:pPr marL="342900" lvl="0" indent="-342900">
              <a:buFont typeface="Arial"/>
              <a:buAutoNum type="arabicPeriod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Updating your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Baloo Bhaijaan" charset="-78"/>
                <a:ea typeface="Baloo Bhaijaan" charset="-78"/>
                <a:cs typeface="Baloo Bhaijaan" charset="-78"/>
              </a:rPr>
              <a:t>habits.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Baloo Bhaijaan" charset="-78"/>
              <a:ea typeface="Baloo Bhaijaan" charset="-78"/>
              <a:cs typeface="Baloo Bhaijaan" charset="-78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882" y="2031806"/>
            <a:ext cx="3077500" cy="31116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" name="Google Shape;2173;p98"/>
          <p:cNvSpPr txBox="1">
            <a:spLocks noGrp="1"/>
          </p:cNvSpPr>
          <p:nvPr>
            <p:ph type="title"/>
          </p:nvPr>
        </p:nvSpPr>
        <p:spPr>
          <a:xfrm>
            <a:off x="2617974" y="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Our Solution!</a:t>
            </a:r>
            <a:endParaRPr dirty="0"/>
          </a:p>
        </p:txBody>
      </p:sp>
      <p:sp>
        <p:nvSpPr>
          <p:cNvPr id="2174" name="Google Shape;2174;p98"/>
          <p:cNvSpPr txBox="1">
            <a:spLocks noGrp="1"/>
          </p:cNvSpPr>
          <p:nvPr>
            <p:ph type="title" idx="2"/>
          </p:nvPr>
        </p:nvSpPr>
        <p:spPr>
          <a:xfrm>
            <a:off x="0" y="40738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171463" y="1295276"/>
            <a:ext cx="5347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angla MN" charset="0"/>
                <a:ea typeface="Bangla MN" charset="0"/>
                <a:cs typeface="Bangla MN" charset="0"/>
              </a:rPr>
              <a:t>We created </a:t>
            </a:r>
            <a:r>
              <a:rPr lang="en-US" sz="1800" dirty="0" smtClean="0">
                <a:latin typeface="Bangla MN" charset="0"/>
                <a:ea typeface="Bangla MN" charset="0"/>
                <a:cs typeface="Bangla MN" charset="0"/>
              </a:rPr>
              <a:t>a cook book called ”Food </a:t>
            </a:r>
            <a:r>
              <a:rPr lang="en-US" sz="1800" dirty="0">
                <a:latin typeface="Bangla MN" charset="0"/>
                <a:ea typeface="Bangla MN" charset="0"/>
                <a:cs typeface="Bangla MN" charset="0"/>
              </a:rPr>
              <a:t>for </a:t>
            </a:r>
            <a:r>
              <a:rPr lang="en-US" sz="1800" dirty="0" smtClean="0">
                <a:latin typeface="Bangla MN" charset="0"/>
                <a:ea typeface="Bangla MN" charset="0"/>
                <a:cs typeface="Bangla MN" charset="0"/>
              </a:rPr>
              <a:t>Thought</a:t>
            </a:r>
            <a:r>
              <a:rPr lang="en-US" sz="1800" dirty="0">
                <a:latin typeface="Bangla MN" charset="0"/>
                <a:ea typeface="Bangla MN" charset="0"/>
                <a:cs typeface="Bangla MN" charset="0"/>
              </a:rPr>
              <a:t>" </a:t>
            </a:r>
            <a:r>
              <a:rPr lang="en-US" sz="1800" dirty="0" smtClean="0">
                <a:latin typeface="Bangla MN" charset="0"/>
                <a:ea typeface="Bangla MN" charset="0"/>
                <a:cs typeface="Bangla MN" charset="0"/>
              </a:rPr>
              <a:t>to avoid the negative effects of obesity. </a:t>
            </a:r>
            <a:r>
              <a:rPr lang="en-US" sz="1800" dirty="0">
                <a:latin typeface="Bangla MN" charset="0"/>
                <a:ea typeface="Bangla MN" charset="0"/>
                <a:cs typeface="Bangla MN" charset="0"/>
              </a:rPr>
              <a:t>Many nutritious, delicious, and healthy recipes will be included for you to prepare at home. It will aid in weight loss and the maintenance of a healthy diet.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207" y="2981922"/>
            <a:ext cx="2000179" cy="2022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856686" y="10645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www.mayoclinic.org/diseases-conditions/obesity/symptoms-causes/syc-20375742</a:t>
            </a:r>
            <a:endParaRPr lang="en-US" sz="2000" dirty="0" smtClean="0"/>
          </a:p>
          <a:p>
            <a:pPr marL="0" lvl="0" indent="0">
              <a:buNone/>
            </a:pP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www.nichd.nih.gov/health/topics/obesity/conditioninfo/cause</a:t>
            </a:r>
            <a:endParaRPr lang="en-US" sz="2000" dirty="0" smtClean="0"/>
          </a:p>
          <a:p>
            <a:pPr marL="0" lvl="0" indent="0">
              <a:buNone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www.cdc.gov/healthyweight/effects/index.html</a:t>
            </a:r>
            <a:endParaRPr lang="en-US" sz="2000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Sources: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4DFED"/>
      </a:lt1>
      <a:dk2>
        <a:srgbClr val="9D8BCA"/>
      </a:dk2>
      <a:lt2>
        <a:srgbClr val="FFFFFF"/>
      </a:lt2>
      <a:accent1>
        <a:srgbClr val="C7BFAA"/>
      </a:accent1>
      <a:accent2>
        <a:srgbClr val="40474B"/>
      </a:accent2>
      <a:accent3>
        <a:srgbClr val="9D8BCA"/>
      </a:accent3>
      <a:accent4>
        <a:srgbClr val="E4DFED"/>
      </a:accent4>
      <a:accent5>
        <a:srgbClr val="C7BFAA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359</Words>
  <Application>Microsoft Macintosh PowerPoint</Application>
  <PresentationFormat>On-screen Show (16:9)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Roboto Medium</vt:lpstr>
      <vt:lpstr>Bangla MN</vt:lpstr>
      <vt:lpstr>Amatic SC</vt:lpstr>
      <vt:lpstr>Calibri</vt:lpstr>
      <vt:lpstr>Arial</vt:lpstr>
      <vt:lpstr>Nunito</vt:lpstr>
      <vt:lpstr>Baloo Bhaijaan</vt:lpstr>
      <vt:lpstr>Proxima Nova</vt:lpstr>
      <vt:lpstr>Proxima Nova Semibold</vt:lpstr>
      <vt:lpstr>Roboto Condensed Light</vt:lpstr>
      <vt:lpstr>Comfortaa</vt:lpstr>
      <vt:lpstr>Glass Antiqua</vt:lpstr>
      <vt:lpstr>Hammersmith One</vt:lpstr>
      <vt:lpstr>Manjari</vt:lpstr>
      <vt:lpstr>Ubuntu</vt:lpstr>
      <vt:lpstr>Anaheim</vt:lpstr>
      <vt:lpstr>Elegant Education Pack for Students by Slidesgo</vt:lpstr>
      <vt:lpstr>Obesity</vt:lpstr>
      <vt:lpstr>Table of contents</vt:lpstr>
      <vt:lpstr>01</vt:lpstr>
      <vt:lpstr>  02 What are the Causes of Obesity?  </vt:lpstr>
      <vt:lpstr>What are the Health Consequences of Obesity?</vt:lpstr>
      <vt:lpstr>What are the Social Consequences for Obesity?</vt:lpstr>
      <vt:lpstr>Methods for Weight Loss!</vt:lpstr>
      <vt:lpstr>Our Solution!</vt:lpstr>
      <vt:lpstr>Sources: </vt:lpstr>
      <vt:lpstr>Thank You!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cp:lastModifiedBy>yabuaitah@gmail.com</cp:lastModifiedBy>
  <cp:revision>17</cp:revision>
  <dcterms:modified xsi:type="dcterms:W3CDTF">2023-05-19T13:38:03Z</dcterms:modified>
</cp:coreProperties>
</file>