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03080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36A17-E6F3-4207-A9F0-4309B64466CB}"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46129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4434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869929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774628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389725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56227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65662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81556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98274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36A17-E6F3-4207-A9F0-4309B64466CB}" type="datetimeFigureOut">
              <a:rPr lang="en-US" smtClean="0"/>
              <a:t>19-May-23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61534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36A17-E6F3-4207-A9F0-4309B64466CB}"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14109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36A17-E6F3-4207-A9F0-4309B64466CB}" type="datetimeFigureOut">
              <a:rPr lang="en-US" smtClean="0"/>
              <a:t>19-May-23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64898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36A17-E6F3-4207-A9F0-4309B64466CB}" type="datetimeFigureOut">
              <a:rPr lang="en-US" smtClean="0"/>
              <a:t>19-May-23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352355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36A17-E6F3-4207-A9F0-4309B64466CB}" type="datetimeFigureOut">
              <a:rPr lang="en-US" smtClean="0"/>
              <a:t>19-May-23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181107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36A17-E6F3-4207-A9F0-4309B64466CB}" type="datetimeFigureOut">
              <a:rPr lang="en-US" smtClean="0"/>
              <a:t>19-May-23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238875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7736A17-E6F3-4207-A9F0-4309B64466CB}" type="datetimeFigureOut">
              <a:rPr lang="en-US" smtClean="0"/>
              <a:t>19-May-23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8F366584-EF7E-4BD1-9DC3-2AE90A079C6D}" type="slidenum">
              <a:rPr lang="en-US" smtClean="0"/>
              <a:t>‹#›</a:t>
            </a:fld>
            <a:endParaRPr lang="en-US"/>
          </a:p>
        </p:txBody>
      </p:sp>
    </p:spTree>
    <p:extLst>
      <p:ext uri="{BB962C8B-B14F-4D97-AF65-F5344CB8AC3E}">
        <p14:creationId xmlns:p14="http://schemas.microsoft.com/office/powerpoint/2010/main" val="426187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7736A17-E6F3-4207-A9F0-4309B64466CB}" type="datetimeFigureOut">
              <a:rPr lang="en-US" smtClean="0"/>
              <a:t>19-May-23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F366584-EF7E-4BD1-9DC3-2AE90A079C6D}" type="slidenum">
              <a:rPr lang="en-US" smtClean="0"/>
              <a:t>‹#›</a:t>
            </a:fld>
            <a:endParaRPr lang="en-US"/>
          </a:p>
        </p:txBody>
      </p:sp>
    </p:spTree>
    <p:extLst>
      <p:ext uri="{BB962C8B-B14F-4D97-AF65-F5344CB8AC3E}">
        <p14:creationId xmlns:p14="http://schemas.microsoft.com/office/powerpoint/2010/main" val="29801004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fermeriastgo.blogspot.com/2016/07/obesity.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42841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bottomline.org.uk/clinical-topics/obesity/"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iki.sugarlabs.org/go/Sweets_Distributi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 TargetMode="External"/><Relationship Id="rId2" Type="http://schemas.openxmlformats.org/officeDocument/2006/relationships/hyperlink" Target="https://www.cdc.gov/obesity/basics/consequences.html" TargetMode="External"/><Relationship Id="rId1" Type="http://schemas.openxmlformats.org/officeDocument/2006/relationships/slideLayout" Target="../slideLayouts/slideLayout2.xml"/><Relationship Id="rId5" Type="http://schemas.openxmlformats.org/officeDocument/2006/relationships/hyperlink" Target="https://www.mayoclinic.org/diseases-conditions/obesity/symptoms-causes/syc-20375742" TargetMode="External"/><Relationship Id="rId4" Type="http://schemas.openxmlformats.org/officeDocument/2006/relationships/hyperlink" Target="https://www.medicalnewstoday.com/articles/32369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opeyesview.blogspot.com/2013/03/thank-you.html" TargetMode="External"/><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2DF0A87E-9F06-3943-829B-63D2E0FD3D59}"/>
              </a:ext>
            </a:extLst>
          </p:cNvPr>
          <p:cNvSpPr>
            <a:spLocks noGrp="1" noChangeArrowheads="1"/>
          </p:cNvSpPr>
          <p:nvPr>
            <p:ph type="ctrTitle"/>
          </p:nvPr>
        </p:nvSpPr>
        <p:spPr bwMode="auto">
          <a:xfrm>
            <a:off x="1742536" y="2237262"/>
            <a:ext cx="8384875" cy="589913"/>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ar-SA" altLang="en-US" sz="4000" b="0" i="0" u="none" strike="noStrike" cap="none" normalizeH="0" baseline="0" dirty="0">
                <a:ln>
                  <a:noFill/>
                </a:ln>
                <a:solidFill>
                  <a:srgbClr val="E8EAED"/>
                </a:solidFill>
                <a:effectLst/>
                <a:latin typeface="inherit"/>
                <a:cs typeface="Arial" panose="020B0604020202020204" pitchFamily="34" charset="0"/>
              </a:rPr>
              <a:t>سمنة</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Subtitle 2">
            <a:extLst>
              <a:ext uri="{FF2B5EF4-FFF2-40B4-BE49-F238E27FC236}">
                <a16:creationId xmlns:a16="http://schemas.microsoft.com/office/drawing/2014/main" id="{D91D22B7-8069-EF7A-B646-4DCE1B36DB99}"/>
              </a:ext>
            </a:extLst>
          </p:cNvPr>
          <p:cNvSpPr>
            <a:spLocks noGrp="1"/>
          </p:cNvSpPr>
          <p:nvPr>
            <p:ph type="subTitle" idx="1"/>
          </p:nvPr>
        </p:nvSpPr>
        <p:spPr/>
        <p:txBody>
          <a:bodyPr/>
          <a:lstStyle/>
          <a:p>
            <a:r>
              <a:rPr lang="ar-JO" dirty="0"/>
              <a:t>معمول من رواد</a:t>
            </a:r>
            <a:endParaRPr lang="en-US" dirty="0"/>
          </a:p>
        </p:txBody>
      </p:sp>
      <p:pic>
        <p:nvPicPr>
          <p:cNvPr id="10" name="Picture 9">
            <a:extLst>
              <a:ext uri="{FF2B5EF4-FFF2-40B4-BE49-F238E27FC236}">
                <a16:creationId xmlns:a16="http://schemas.microsoft.com/office/drawing/2014/main" id="{106A3F05-1745-93EF-E741-FF121B9DC9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70474" y="3429000"/>
            <a:ext cx="4559645" cy="3433313"/>
          </a:xfrm>
          <a:prstGeom prst="rect">
            <a:avLst/>
          </a:prstGeom>
        </p:spPr>
      </p:pic>
    </p:spTree>
    <p:extLst>
      <p:ext uri="{BB962C8B-B14F-4D97-AF65-F5344CB8AC3E}">
        <p14:creationId xmlns:p14="http://schemas.microsoft.com/office/powerpoint/2010/main" val="198205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7546F7-38D1-F320-01DD-8ADA7D293FA1}"/>
              </a:ext>
            </a:extLst>
          </p:cNvPr>
          <p:cNvSpPr>
            <a:spLocks noGrp="1" noChangeArrowheads="1"/>
          </p:cNvSpPr>
          <p:nvPr>
            <p:ph type="title"/>
          </p:nvPr>
        </p:nvSpPr>
        <p:spPr bwMode="auto">
          <a:xfrm>
            <a:off x="7392838" y="1112601"/>
            <a:ext cx="4098985" cy="713024"/>
          </a:xfrm>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4800" b="0" i="0" u="none" strike="noStrike" cap="none" normalizeH="0" baseline="0" dirty="0">
                <a:ln>
                  <a:noFill/>
                </a:ln>
                <a:solidFill>
                  <a:srgbClr val="E8EAED"/>
                </a:solidFill>
                <a:effectLst/>
                <a:latin typeface="inherit"/>
                <a:cs typeface="Arial" panose="020B0604020202020204" pitchFamily="34" charset="0"/>
              </a:rPr>
              <a:t>ما هي السمنة؟</a:t>
            </a:r>
            <a:r>
              <a:rPr kumimoji="0" lang="en-US" altLang="en-US" sz="4800" b="0" i="0" u="none" strike="noStrike" cap="none" normalizeH="0" baseline="0" dirty="0">
                <a:ln>
                  <a:noFill/>
                </a:ln>
                <a:solidFill>
                  <a:schemeClr val="tx1"/>
                </a:solidFill>
                <a:effectLst/>
              </a:rPr>
              <a:t>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F0DED4DA-1F7E-B1B7-4581-642FDA673B7E}"/>
              </a:ext>
            </a:extLst>
          </p:cNvPr>
          <p:cNvSpPr>
            <a:spLocks noGrp="1"/>
          </p:cNvSpPr>
          <p:nvPr>
            <p:ph idx="1"/>
          </p:nvPr>
        </p:nvSpPr>
        <p:spPr/>
        <p:txBody>
          <a:bodyPr>
            <a:normAutofit fontScale="85000" lnSpcReduction="10000"/>
          </a:bodyPr>
          <a:lstStyle/>
          <a:p>
            <a:pPr marL="0" indent="0">
              <a:buNone/>
            </a:pPr>
            <a:r>
              <a:rPr lang="ar-JO" dirty="0">
                <a:effectLst/>
              </a:rPr>
              <a:t>للبدء ، نحتاج إلى فهم ماهية السمنة ، فهي تراكم الدهون غير الطبيعي أو المفرط الذي يشكل مشكلة صحية.</a:t>
            </a:r>
          </a:p>
          <a:p>
            <a:pPr marL="0" indent="0">
              <a:buNone/>
            </a:pPr>
            <a:endParaRPr lang="ar-JO" dirty="0">
              <a:effectLst/>
            </a:endParaRPr>
          </a:p>
          <a:p>
            <a:pPr marL="0" indent="0">
              <a:buNone/>
            </a:pPr>
            <a:r>
              <a:rPr lang="ar-JO" dirty="0">
                <a:effectLst/>
              </a:rPr>
              <a:t>المحددات الاجتماعية للصحة هي الظروف التي نعيش فيها ونتعلم ونعمل ونلعب. إذا كانت هذه العوامل لا تعزز الصحة ، فقد يكون من الصعب اختيار الأطعمة المغذية وممارسة التمارين الرياضية الكافية.</a:t>
            </a:r>
          </a:p>
          <a:p>
            <a:pPr marL="0" indent="0">
              <a:buNone/>
            </a:pPr>
            <a:endParaRPr lang="ar-JO" dirty="0">
              <a:effectLst/>
            </a:endParaRPr>
          </a:p>
          <a:p>
            <a:pPr marL="0" indent="0">
              <a:buNone/>
            </a:pPr>
            <a:r>
              <a:rPr lang="ar-JO" dirty="0">
                <a:effectLst/>
              </a:rPr>
              <a:t>13٪ من البالغين في العالم يعانون من السمنة. 39٪ من البالغين في العالم يعانون من زيادة الوزن. يعاني واحد من كل خمسة أطفال ومراهقين ، على مستوى العالم ، من زيادة الوزن</a:t>
            </a:r>
          </a:p>
          <a:p>
            <a:pPr marL="0" indent="0">
              <a:buNone/>
            </a:pPr>
            <a:r>
              <a:rPr lang="ar-JO" dirty="0">
                <a:effectLst/>
              </a:rPr>
              <a:t>يُعرف أيضًا باسم مؤشر كتلة الجسم (مؤشر كتلة الجسم للبالغين) وإذا كان مؤشر كتلة الجسم لديك أعلى من 30 ،</a:t>
            </a:r>
            <a:endParaRPr lang="en-US" dirty="0">
              <a:effectLst/>
            </a:endParaRPr>
          </a:p>
        </p:txBody>
      </p:sp>
      <p:pic>
        <p:nvPicPr>
          <p:cNvPr id="6" name="Picture 5">
            <a:extLst>
              <a:ext uri="{FF2B5EF4-FFF2-40B4-BE49-F238E27FC236}">
                <a16:creationId xmlns:a16="http://schemas.microsoft.com/office/drawing/2014/main" id="{5446B057-58E1-56D7-2E76-8D5A2DEE9B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68824" y="276045"/>
            <a:ext cx="5224014" cy="2113472"/>
          </a:xfrm>
          <a:prstGeom prst="rect">
            <a:avLst/>
          </a:prstGeom>
        </p:spPr>
      </p:pic>
    </p:spTree>
    <p:extLst>
      <p:ext uri="{BB962C8B-B14F-4D97-AF65-F5344CB8AC3E}">
        <p14:creationId xmlns:p14="http://schemas.microsoft.com/office/powerpoint/2010/main" val="8135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E8DBF-64D5-19D1-D0CF-DE29B26E2609}"/>
              </a:ext>
            </a:extLst>
          </p:cNvPr>
          <p:cNvSpPr>
            <a:spLocks noGrp="1"/>
          </p:cNvSpPr>
          <p:nvPr>
            <p:ph idx="1"/>
          </p:nvPr>
        </p:nvSpPr>
        <p:spPr/>
        <p:txBody>
          <a:bodyPr>
            <a:normAutofit fontScale="70000" lnSpcReduction="20000"/>
          </a:bodyPr>
          <a:lstStyle/>
          <a:p>
            <a:r>
              <a:rPr lang="ar-JO" dirty="0"/>
              <a:t>يمكن أن تنجم السمنة أو زيادة الوزن عن بعض الاضطرابات ، مثل داء كوشينغ. قد يؤدي استخدام الأدوية مثل المنشطات وبعض مضادات الاكتئاب إلى زيادة الوزن. لا يزال تأثير العناصر الإضافية ، مثل التعرض للمواد الكيميائية والميكروبات ، قيد الدراسة.</a:t>
            </a:r>
          </a:p>
          <a:p>
            <a:endParaRPr lang="ar-JO" dirty="0"/>
          </a:p>
          <a:p>
            <a:r>
              <a:rPr lang="ar-JO" dirty="0"/>
              <a:t>علم الوراثة:</a:t>
            </a:r>
          </a:p>
          <a:p>
            <a:r>
              <a:rPr lang="ar-JO" dirty="0"/>
              <a:t>تحدث التغيرات الجينية في البشر ببطء شديد بحيث لا يمكن أن تكون مسؤولة عن وباء السمنة.</a:t>
            </a:r>
          </a:p>
          <a:p>
            <a:endParaRPr lang="ar-JO" dirty="0"/>
          </a:p>
          <a:p>
            <a:endParaRPr lang="ar-JO" dirty="0"/>
          </a:p>
          <a:p>
            <a:r>
              <a:rPr lang="ar-JO" dirty="0"/>
              <a:t>عادات الأكل السيئة:</a:t>
            </a:r>
          </a:p>
          <a:p>
            <a:r>
              <a:rPr lang="ar-JO" dirty="0"/>
              <a:t>يركز على مجموعة من الفواكه والخضروات والحبوب الكاملة ومجموعة مختارة من الأطعمة الغنية بالبروتينات الخالية من الدهون ومنتجات الألبان منخفضة الدهون وخالية من الدهون. بالإضافة إلى ذلك ، فإنه يقيد العناصر التي تشمل الصوديوم أو الدهون الصلبة أو السكريات المضافة.</a:t>
            </a:r>
            <a:endParaRPr lang="en-US" dirty="0"/>
          </a:p>
        </p:txBody>
      </p:sp>
      <p:sp>
        <p:nvSpPr>
          <p:cNvPr id="4" name="Rectangle 1">
            <a:extLst>
              <a:ext uri="{FF2B5EF4-FFF2-40B4-BE49-F238E27FC236}">
                <a16:creationId xmlns:a16="http://schemas.microsoft.com/office/drawing/2014/main" id="{21FD2577-49A8-A75D-17F4-CE842325CDF8}"/>
              </a:ext>
            </a:extLst>
          </p:cNvPr>
          <p:cNvSpPr>
            <a:spLocks noGrp="1" noChangeArrowheads="1"/>
          </p:cNvSpPr>
          <p:nvPr>
            <p:ph type="title"/>
          </p:nvPr>
        </p:nvSpPr>
        <p:spPr bwMode="auto">
          <a:prstGeom prst="rect">
            <a:avLst/>
          </a:prstGeom>
          <a:solidFill>
            <a:srgbClr val="30313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en-US" sz="2100" b="0" i="0" u="none" strike="noStrike" cap="none" normalizeH="0" baseline="0">
                <a:ln>
                  <a:noFill/>
                </a:ln>
                <a:solidFill>
                  <a:srgbClr val="E8EAED"/>
                </a:solidFill>
                <a:effectLst/>
                <a:latin typeface="inherit"/>
                <a:cs typeface="Arial" panose="020B0604020202020204" pitchFamily="34" charset="0"/>
              </a:rPr>
              <a:t>كيف تسببت؟</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D568B9C-2B37-9D64-3E65-6DE8B2E1AF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1413" y="469420"/>
            <a:ext cx="8572500" cy="2045180"/>
          </a:xfrm>
          <a:prstGeom prst="rect">
            <a:avLst/>
          </a:prstGeom>
        </p:spPr>
      </p:pic>
    </p:spTree>
    <p:extLst>
      <p:ext uri="{BB962C8B-B14F-4D97-AF65-F5344CB8AC3E}">
        <p14:creationId xmlns:p14="http://schemas.microsoft.com/office/powerpoint/2010/main" val="2824200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EFA3A-6EF2-40AF-B769-6F1A86A039CF}"/>
              </a:ext>
            </a:extLst>
          </p:cNvPr>
          <p:cNvSpPr>
            <a:spLocks noGrp="1"/>
          </p:cNvSpPr>
          <p:nvPr>
            <p:ph type="title"/>
          </p:nvPr>
        </p:nvSpPr>
        <p:spPr/>
        <p:txBody>
          <a:bodyPr/>
          <a:lstStyle/>
          <a:p>
            <a:r>
              <a:rPr lang="ar-JO" dirty="0"/>
              <a:t>كيف يمكن الوقاية منه؟</a:t>
            </a:r>
            <a:endParaRPr lang="en-US" dirty="0"/>
          </a:p>
        </p:txBody>
      </p:sp>
      <p:sp>
        <p:nvSpPr>
          <p:cNvPr id="3" name="Content Placeholder 2">
            <a:extLst>
              <a:ext uri="{FF2B5EF4-FFF2-40B4-BE49-F238E27FC236}">
                <a16:creationId xmlns:a16="http://schemas.microsoft.com/office/drawing/2014/main" id="{10315696-6BF4-CA80-B158-5B174476C8F8}"/>
              </a:ext>
            </a:extLst>
          </p:cNvPr>
          <p:cNvSpPr>
            <a:spLocks noGrp="1"/>
          </p:cNvSpPr>
          <p:nvPr>
            <p:ph idx="1"/>
          </p:nvPr>
        </p:nvSpPr>
        <p:spPr/>
        <p:txBody>
          <a:bodyPr>
            <a:normAutofit fontScale="70000" lnSpcReduction="20000"/>
          </a:bodyPr>
          <a:lstStyle/>
          <a:p>
            <a:r>
              <a:rPr lang="ar-JO" dirty="0"/>
              <a:t>تشير الدلائل إلى أن السياسات والتغييرات البيئية التي تهدف إلى الوقاية من السمنة يجب أن تركز على بعض السلوكيات المهمة:</a:t>
            </a:r>
          </a:p>
          <a:p>
            <a:r>
              <a:rPr lang="ar-JO" dirty="0"/>
              <a:t>1 تقييد الأطعمة غير الصحية (اللحوم الحمراء والبطاطس والحبوب المصنعة والحلويات ، إلخ) ؛</a:t>
            </a:r>
          </a:p>
          <a:p>
            <a:r>
              <a:rPr lang="ar-JO" dirty="0"/>
              <a:t>2 - تكثيف النشاط البدني.</a:t>
            </a:r>
          </a:p>
          <a:p>
            <a:endParaRPr lang="ar-JO" dirty="0"/>
          </a:p>
          <a:p>
            <a:r>
              <a:rPr lang="ar-JO" dirty="0"/>
              <a:t>ينام:</a:t>
            </a:r>
          </a:p>
          <a:p>
            <a:r>
              <a:rPr lang="ar-JO" dirty="0"/>
              <a:t> يحتاج المواليد الجدد إلى 14 إلى 17 ساعة من النوم يوميًا. هذا المبلغ يتناقص مع تقدم العمر. يحتاج المراهقون إلى 8 إلى 10 ساعات من النوم يوميًا ، ويحتاج البالغون إلى 7 ساعات أو أكثر من النوم يوميًا.</a:t>
            </a:r>
          </a:p>
          <a:p>
            <a:endParaRPr lang="ar-JO" dirty="0"/>
          </a:p>
          <a:p>
            <a:r>
              <a:rPr lang="ar-JO" dirty="0"/>
              <a:t>الأنشطة البدنية:</a:t>
            </a:r>
          </a:p>
          <a:p>
            <a:r>
              <a:rPr lang="ar-JO" dirty="0"/>
              <a:t>يجب أن يكون الأطفال الذين تتراوح أعمارهم بين 3 و 5 سنوات نشطين طوال اليوم. يجب أن يمارس الأطفال الذين تتراوح أعمارهم بين 6 و 17 عامًا 60 دقيقة أو أكثر من النشاط البدني المعتدل إلى المكثف كل يوم.</a:t>
            </a:r>
            <a:endParaRPr lang="en-US" dirty="0"/>
          </a:p>
        </p:txBody>
      </p:sp>
      <p:pic>
        <p:nvPicPr>
          <p:cNvPr id="5" name="Picture 4">
            <a:extLst>
              <a:ext uri="{FF2B5EF4-FFF2-40B4-BE49-F238E27FC236}">
                <a16:creationId xmlns:a16="http://schemas.microsoft.com/office/drawing/2014/main" id="{108A5636-63D5-EB39-FA39-E2C32614D3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5465" y="789318"/>
            <a:ext cx="2096219" cy="1725282"/>
          </a:xfrm>
          <a:prstGeom prst="rect">
            <a:avLst/>
          </a:prstGeom>
        </p:spPr>
      </p:pic>
    </p:spTree>
    <p:extLst>
      <p:ext uri="{BB962C8B-B14F-4D97-AF65-F5344CB8AC3E}">
        <p14:creationId xmlns:p14="http://schemas.microsoft.com/office/powerpoint/2010/main" val="369652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1060-8FD1-A298-C21F-C31F3DC12EB2}"/>
              </a:ext>
            </a:extLst>
          </p:cNvPr>
          <p:cNvSpPr>
            <a:spLocks noGrp="1"/>
          </p:cNvSpPr>
          <p:nvPr>
            <p:ph type="title"/>
          </p:nvPr>
        </p:nvSpPr>
        <p:spPr/>
        <p:txBody>
          <a:bodyPr/>
          <a:lstStyle/>
          <a:p>
            <a:r>
              <a:rPr lang="ar-JO" dirty="0"/>
              <a:t>عواقب السمنة</a:t>
            </a:r>
            <a:endParaRPr lang="en-US" dirty="0"/>
          </a:p>
        </p:txBody>
      </p:sp>
      <p:sp>
        <p:nvSpPr>
          <p:cNvPr id="3" name="Content Placeholder 2">
            <a:extLst>
              <a:ext uri="{FF2B5EF4-FFF2-40B4-BE49-F238E27FC236}">
                <a16:creationId xmlns:a16="http://schemas.microsoft.com/office/drawing/2014/main" id="{0DB0896C-F182-B1F7-BBDB-23C429545A99}"/>
              </a:ext>
            </a:extLst>
          </p:cNvPr>
          <p:cNvSpPr>
            <a:spLocks noGrp="1"/>
          </p:cNvSpPr>
          <p:nvPr>
            <p:ph idx="1"/>
          </p:nvPr>
        </p:nvSpPr>
        <p:spPr/>
        <p:txBody>
          <a:bodyPr/>
          <a:lstStyle/>
          <a:p>
            <a:r>
              <a:rPr lang="ar-JO" dirty="0"/>
              <a:t>في عام 2019 ، كان من المتوقع أن تقترب التكلفة السنوية للرعاية الطبية المرتبطة بالسمنة في الولايات المتحدة من 173 مليار دولار .9 وتتراوح تكاليف الإنتاجية السنوية للتغيب المرتبط بالسمنة في الولايات المتحدة من 3.38 مليار دولار (79 دولارًا لكل شخص يعاني من السمنة المفرطة). ) إلى 6.38 مليار دولار (132 دولارًا لكل شخص يعاني من السمنة المفرطة)</a:t>
            </a:r>
          </a:p>
          <a:p>
            <a:endParaRPr lang="ar-JO" dirty="0"/>
          </a:p>
          <a:p>
            <a:r>
              <a:rPr lang="ar-JO" dirty="0"/>
              <a:t>أولئك الذين يعانون من السمنة هم أكثر عرضة للإصابة بمجموعة واسعة من الأمراض والقضايا الطبية الخطيرة من أولئك الذين يتمتعون بوزن صحي. بالإضافة إلى ذلك ، فإن السمنة والمشكلات الصحية التي تسببها لها تأثير مالي كبير على نظام الرعاية الصحية في الولايات المتحدة. كما تتأثر السمنة بالاستعداد العسكري.</a:t>
            </a:r>
            <a:endParaRPr lang="en-US" dirty="0"/>
          </a:p>
        </p:txBody>
      </p:sp>
    </p:spTree>
    <p:extLst>
      <p:ext uri="{BB962C8B-B14F-4D97-AF65-F5344CB8AC3E}">
        <p14:creationId xmlns:p14="http://schemas.microsoft.com/office/powerpoint/2010/main" val="91255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D726-D02F-64F4-77AD-472647020513}"/>
              </a:ext>
            </a:extLst>
          </p:cNvPr>
          <p:cNvSpPr>
            <a:spLocks noGrp="1"/>
          </p:cNvSpPr>
          <p:nvPr>
            <p:ph type="title"/>
          </p:nvPr>
        </p:nvSpPr>
        <p:spPr/>
        <p:txBody>
          <a:bodyPr/>
          <a:lstStyle/>
          <a:p>
            <a:r>
              <a:rPr lang="ar-JO" dirty="0"/>
              <a:t>مصادر</a:t>
            </a:r>
            <a:endParaRPr lang="en-US" dirty="0"/>
          </a:p>
        </p:txBody>
      </p:sp>
      <p:sp>
        <p:nvSpPr>
          <p:cNvPr id="3" name="Content Placeholder 2">
            <a:extLst>
              <a:ext uri="{FF2B5EF4-FFF2-40B4-BE49-F238E27FC236}">
                <a16:creationId xmlns:a16="http://schemas.microsoft.com/office/drawing/2014/main" id="{31D39393-07F0-AD82-F7A6-AA25E160D88C}"/>
              </a:ext>
            </a:extLst>
          </p:cNvPr>
          <p:cNvSpPr>
            <a:spLocks noGrp="1"/>
          </p:cNvSpPr>
          <p:nvPr>
            <p:ph idx="1"/>
          </p:nvPr>
        </p:nvSpPr>
        <p:spPr/>
        <p:txBody>
          <a:bodyPr/>
          <a:lstStyle/>
          <a:p>
            <a:r>
              <a:rPr lang="en-US" dirty="0">
                <a:effectLst/>
                <a:hlinkClick r:id="rId2" tooltip="https://www.cdc.gov/obesity/basics/consequences.html"/>
              </a:rPr>
              <a:t>https://www.cdc.gov/obesity/basics/consequences.html</a:t>
            </a:r>
            <a:endParaRPr lang="en-US" dirty="0">
              <a:effectLst/>
            </a:endParaRPr>
          </a:p>
          <a:p>
            <a:r>
              <a:rPr lang="en-US" dirty="0">
                <a:effectLst/>
                <a:hlinkClick r:id="rId3" tooltip="https://www.cdc.gov/"/>
              </a:rPr>
              <a:t>https://www.cdc.gov/</a:t>
            </a:r>
            <a:endParaRPr lang="en-US" dirty="0">
              <a:effectLst/>
            </a:endParaRPr>
          </a:p>
          <a:p>
            <a:r>
              <a:rPr lang="en-US" dirty="0">
                <a:effectLst/>
                <a:hlinkClick r:id="rId4" tooltip="https://www.medicalnewstoday.com/articles/323691"/>
              </a:rPr>
              <a:t>https://www.medicalnewstoday.com/articles/323691</a:t>
            </a:r>
            <a:endParaRPr lang="en-US" dirty="0">
              <a:effectLst/>
            </a:endParaRPr>
          </a:p>
          <a:p>
            <a:r>
              <a:rPr lang="en-US" dirty="0">
                <a:effectLst/>
                <a:hlinkClick r:id="rId5" tooltip="https://www.mayoclinic.org/diseases-conditions/obesity/symptoms-causes/syc-20375742"/>
              </a:rPr>
              <a:t>https://www.mayoclinic.org/diseases-conditions/obesity/symptoms-causes/syc-20375742</a:t>
            </a:r>
            <a:endParaRPr lang="en-US" dirty="0"/>
          </a:p>
          <a:p>
            <a:endParaRPr lang="en-US" dirty="0"/>
          </a:p>
        </p:txBody>
      </p:sp>
    </p:spTree>
    <p:extLst>
      <p:ext uri="{BB962C8B-B14F-4D97-AF65-F5344CB8AC3E}">
        <p14:creationId xmlns:p14="http://schemas.microsoft.com/office/powerpoint/2010/main" val="952916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3EAB41-EAD3-D004-8191-C3668CFF6F4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62250" y="371385"/>
            <a:ext cx="6667500" cy="5946283"/>
          </a:xfrm>
          <a:prstGeom prst="rect">
            <a:avLst/>
          </a:prstGeom>
        </p:spPr>
      </p:pic>
      <p:sp>
        <p:nvSpPr>
          <p:cNvPr id="6" name="TextBox 5">
            <a:extLst>
              <a:ext uri="{FF2B5EF4-FFF2-40B4-BE49-F238E27FC236}">
                <a16:creationId xmlns:a16="http://schemas.microsoft.com/office/drawing/2014/main" id="{0D104726-A066-50A1-4E8B-2A7024B39BD2}"/>
              </a:ext>
            </a:extLst>
          </p:cNvPr>
          <p:cNvSpPr txBox="1"/>
          <p:nvPr/>
        </p:nvSpPr>
        <p:spPr>
          <a:xfrm>
            <a:off x="2762250" y="5848260"/>
            <a:ext cx="6667500" cy="230832"/>
          </a:xfrm>
          <a:prstGeom prst="rect">
            <a:avLst/>
          </a:prstGeom>
          <a:noFill/>
        </p:spPr>
        <p:txBody>
          <a:bodyPr wrap="square" rtlCol="0">
            <a:spAutoFit/>
          </a:bodyPr>
          <a:lstStyle/>
          <a:p>
            <a:r>
              <a:rPr lang="en-US" sz="900">
                <a:hlinkClick r:id="rId3" tooltip="https://popeyesview.blogspot.com/2013/03/thank-you.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673630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11</TotalTime>
  <Words>542</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inherit</vt:lpstr>
      <vt:lpstr>Mesh</vt:lpstr>
      <vt:lpstr>سمنة </vt:lpstr>
      <vt:lpstr>ما هي السمنة؟ </vt:lpstr>
      <vt:lpstr>كيف تسببت؟ </vt:lpstr>
      <vt:lpstr>كيف يمكن الوقاية منه؟</vt:lpstr>
      <vt:lpstr>عواقب السمنة</vt:lpstr>
      <vt:lpstr>مصادر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سمنة </dc:title>
  <dc:creator>Laura Samir</dc:creator>
  <cp:lastModifiedBy>Laura Samir</cp:lastModifiedBy>
  <cp:revision>1</cp:revision>
  <dcterms:created xsi:type="dcterms:W3CDTF">2023-05-19T11:54:57Z</dcterms:created>
  <dcterms:modified xsi:type="dcterms:W3CDTF">2023-05-19T12:06:15Z</dcterms:modified>
</cp:coreProperties>
</file>