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2"/>
  </p:notesMasterIdLst>
  <p:handoutMasterIdLst>
    <p:handoutMasterId r:id="rId13"/>
  </p:handoutMasterIdLst>
  <p:sldIdLst>
    <p:sldId id="256" r:id="rId5"/>
    <p:sldId id="257" r:id="rId6"/>
    <p:sldId id="258" r:id="rId7"/>
    <p:sldId id="259" r:id="rId8"/>
    <p:sldId id="260" r:id="rId9"/>
    <p:sldId id="261"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5/19/2023</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5/19/2023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smtClean="0"/>
              <a:t>Click to edit Master subtitle style</a:t>
            </a:r>
            <a:endParaRPr lang="en-US" noProof="0"/>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smtClean="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smtClean="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smtClean="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smtClean="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smtClean="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smtClean="0"/>
              <a:t>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smtClean="0"/>
              <a:t>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smtClean="0"/>
              <a:t>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pPr algn="r"/>
            <a:r>
              <a:rPr lang="ar-JO" dirty="0" smtClean="0"/>
              <a:t>السمنه</a:t>
            </a:r>
            <a:endParaRPr lang="en-US" dirty="0"/>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p:txBody>
          <a:bodyPr/>
          <a:lstStyle/>
          <a:p>
            <a:pPr marL="0" indent="0" algn="r">
              <a:buNone/>
            </a:pPr>
            <a:r>
              <a:rPr lang="ar-JO" dirty="0" smtClean="0"/>
              <a:t>من جاد و </a:t>
            </a:r>
            <a:r>
              <a:rPr lang="ar-JO" dirty="0" smtClean="0"/>
              <a:t>جنى طرزي</a:t>
            </a:r>
            <a:endParaRPr lang="en-US" dirty="0"/>
          </a:p>
        </p:txBody>
      </p:sp>
      <p:sp>
        <p:nvSpPr>
          <p:cNvPr id="4" name="AutoShape 2" descr="The Link Between Obesity and PAD - Vein Health Clinics"/>
          <p:cNvSpPr>
            <a:spLocks noChangeAspect="1" noChangeArrowheads="1"/>
          </p:cNvSpPr>
          <p:nvPr/>
        </p:nvSpPr>
        <p:spPr bwMode="auto">
          <a:xfrm>
            <a:off x="155575" y="-144463"/>
            <a:ext cx="3397522" cy="3397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1465032" y="3931149"/>
            <a:ext cx="4390277" cy="2926851"/>
          </a:xfrm>
          <a:prstGeom prst="rect">
            <a:avLst/>
          </a:prstGeom>
        </p:spPr>
      </p:pic>
    </p:spTree>
    <p:extLst>
      <p:ext uri="{BB962C8B-B14F-4D97-AF65-F5344CB8AC3E}">
        <p14:creationId xmlns:p14="http://schemas.microsoft.com/office/powerpoint/2010/main" val="39469345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3213463"/>
            <a:ext cx="7551057" cy="2859313"/>
          </a:xfrm>
        </p:spPr>
        <p:txBody>
          <a:bodyPr/>
          <a:lstStyle/>
          <a:p>
            <a:pPr algn="r" rtl="1"/>
            <a:r>
              <a:rPr lang="ar-JO" dirty="0"/>
              <a:t>	تعد السمنة المفرطة في الوزن من أهم المشكلات الصحية </a:t>
            </a:r>
            <a:r>
              <a:rPr lang="ar-JO" dirty="0" smtClean="0"/>
              <a:t> </a:t>
            </a:r>
            <a:r>
              <a:rPr lang="ar-JO" dirty="0"/>
              <a:t>التي يعاني منها أكثر من مليار شخص </a:t>
            </a:r>
            <a:r>
              <a:rPr lang="ar-JO" dirty="0" smtClean="0"/>
              <a:t> </a:t>
            </a:r>
            <a:r>
              <a:rPr lang="ar-JO" dirty="0"/>
              <a:t>في العالم، </a:t>
            </a:r>
            <a:r>
              <a:rPr lang="ar-JO" dirty="0" smtClean="0"/>
              <a:t> والسمنه لها </a:t>
            </a:r>
            <a:r>
              <a:rPr lang="ar-JO" dirty="0"/>
              <a:t>العديد من الاسباب وتختلف هذه الأسباب بحسب رأي علم النفس وعلم الاجتماع.</a:t>
            </a:r>
            <a:endParaRPr lang="en-US"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2</a:t>
            </a:fld>
            <a:endParaRPr lang="en-US" noProof="0" dirty="0"/>
          </a:p>
        </p:txBody>
      </p:sp>
      <p:pic>
        <p:nvPicPr>
          <p:cNvPr id="4" name="Picture 3"/>
          <p:cNvPicPr>
            <a:picLocks noChangeAspect="1"/>
          </p:cNvPicPr>
          <p:nvPr/>
        </p:nvPicPr>
        <p:blipFill>
          <a:blip r:embed="rId2"/>
          <a:stretch>
            <a:fillRect/>
          </a:stretch>
        </p:blipFill>
        <p:spPr>
          <a:xfrm>
            <a:off x="7839636" y="215153"/>
            <a:ext cx="4231341" cy="3105432"/>
          </a:xfrm>
          <a:prstGeom prst="rect">
            <a:avLst/>
          </a:prstGeom>
        </p:spPr>
      </p:pic>
    </p:spTree>
    <p:extLst>
      <p:ext uri="{BB962C8B-B14F-4D97-AF65-F5344CB8AC3E}">
        <p14:creationId xmlns:p14="http://schemas.microsoft.com/office/powerpoint/2010/main" val="196768636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542925"/>
            <a:ext cx="6021614" cy="590931"/>
          </a:xfrm>
        </p:spPr>
        <p:txBody>
          <a:bodyPr/>
          <a:lstStyle/>
          <a:p>
            <a:pPr algn="r" rtl="1"/>
            <a:r>
              <a:rPr lang="ar-JO" sz="3600" dirty="0" smtClean="0"/>
              <a:t>الاخطار </a:t>
            </a:r>
            <a:r>
              <a:rPr lang="ar-JO" sz="3600" dirty="0"/>
              <a:t>الذي يعاني منها الفرد من السمنة</a:t>
            </a:r>
            <a:endParaRPr lang="en-US" sz="3600"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3</a:t>
            </a:fld>
            <a:endParaRPr lang="en-US" noProof="0" dirty="0"/>
          </a:p>
        </p:txBody>
      </p:sp>
      <p:sp>
        <p:nvSpPr>
          <p:cNvPr id="4" name="Text Placeholder 3"/>
          <p:cNvSpPr>
            <a:spLocks noGrp="1"/>
          </p:cNvSpPr>
          <p:nvPr>
            <p:ph type="body" sz="quarter" idx="13"/>
          </p:nvPr>
        </p:nvSpPr>
        <p:spPr>
          <a:xfrm>
            <a:off x="4336869" y="1632639"/>
            <a:ext cx="7738652" cy="4682436"/>
          </a:xfrm>
        </p:spPr>
        <p:txBody>
          <a:bodyPr>
            <a:normAutofit/>
          </a:bodyPr>
          <a:lstStyle/>
          <a:p>
            <a:pPr marL="857250" indent="-857250" algn="r" rtl="1">
              <a:buFont typeface="Arial" panose="020B0604020202020204" pitchFamily="34" charset="0"/>
              <a:buChar char="•"/>
            </a:pPr>
            <a:r>
              <a:rPr lang="ar-JO" sz="4800" dirty="0"/>
              <a:t>ارتفاع ضغط الدم</a:t>
            </a:r>
          </a:p>
          <a:p>
            <a:pPr marL="857250" indent="-857250" algn="r" rtl="1">
              <a:buFont typeface="Arial" panose="020B0604020202020204" pitchFamily="34" charset="0"/>
              <a:buChar char="•"/>
            </a:pPr>
            <a:r>
              <a:rPr lang="ar-JO" sz="4800" dirty="0"/>
              <a:t> أمراض القلب </a:t>
            </a:r>
          </a:p>
          <a:p>
            <a:pPr marL="857250" indent="-857250" algn="r" rtl="1">
              <a:buFont typeface="Arial" panose="020B0604020202020204" pitchFamily="34" charset="0"/>
              <a:buChar char="•"/>
            </a:pPr>
            <a:r>
              <a:rPr lang="ar-JO" sz="4800" dirty="0" smtClean="0"/>
              <a:t> السكري</a:t>
            </a:r>
            <a:endParaRPr lang="ar-JO" sz="4800" dirty="0"/>
          </a:p>
          <a:p>
            <a:pPr marL="857250" indent="-857250" algn="r" rtl="1">
              <a:buFont typeface="Arial" panose="020B0604020202020204" pitchFamily="34" charset="0"/>
              <a:buChar char="•"/>
            </a:pPr>
            <a:r>
              <a:rPr lang="ar-JO" sz="4800" dirty="0" smtClean="0"/>
              <a:t>أمراض </a:t>
            </a:r>
            <a:r>
              <a:rPr lang="ar-JO" sz="4800" dirty="0"/>
              <a:t>الجهاز </a:t>
            </a:r>
            <a:r>
              <a:rPr lang="ar-JO" sz="4800" dirty="0" smtClean="0"/>
              <a:t>التنفسي</a:t>
            </a:r>
          </a:p>
          <a:p>
            <a:pPr marL="857250" indent="-857250" algn="r" rtl="1">
              <a:buFont typeface="Arial" panose="020B0604020202020204" pitchFamily="34" charset="0"/>
              <a:buChar char="•"/>
            </a:pPr>
            <a:r>
              <a:rPr lang="ar-JO" sz="4800" dirty="0"/>
              <a:t>الامراض النفسية</a:t>
            </a:r>
          </a:p>
          <a:p>
            <a:endParaRPr lang="en-US" dirty="0"/>
          </a:p>
        </p:txBody>
      </p:sp>
    </p:spTree>
    <p:extLst>
      <p:ext uri="{BB962C8B-B14F-4D97-AF65-F5344CB8AC3E}">
        <p14:creationId xmlns:p14="http://schemas.microsoft.com/office/powerpoint/2010/main" val="409984098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646" y="399280"/>
            <a:ext cx="7315200" cy="535531"/>
          </a:xfrm>
        </p:spPr>
        <p:txBody>
          <a:bodyPr/>
          <a:lstStyle/>
          <a:p>
            <a:pPr algn="r"/>
            <a:r>
              <a:rPr lang="ar-JO" dirty="0"/>
              <a:t>وفقًا لرأي علم النفس، فإن العوامل النفسية المرتبطة بالسمنة تشمل </a:t>
            </a:r>
            <a:endParaRPr lang="en-US"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4</a:t>
            </a:fld>
            <a:endParaRPr lang="en-US" noProof="0" dirty="0"/>
          </a:p>
        </p:txBody>
      </p:sp>
      <p:sp>
        <p:nvSpPr>
          <p:cNvPr id="4" name="Text Placeholder 3"/>
          <p:cNvSpPr>
            <a:spLocks noGrp="1"/>
          </p:cNvSpPr>
          <p:nvPr>
            <p:ph type="body" sz="quarter" idx="13"/>
          </p:nvPr>
        </p:nvSpPr>
        <p:spPr>
          <a:xfrm>
            <a:off x="2715986" y="1945513"/>
            <a:ext cx="9372600" cy="3358860"/>
          </a:xfrm>
        </p:spPr>
        <p:txBody>
          <a:bodyPr>
            <a:normAutofit fontScale="85000" lnSpcReduction="20000"/>
          </a:bodyPr>
          <a:lstStyle/>
          <a:p>
            <a:pPr algn="r" rtl="1"/>
            <a:endParaRPr lang="ar-JO" dirty="0"/>
          </a:p>
          <a:p>
            <a:pPr marL="857250" indent="-857250" algn="r" rtl="1">
              <a:buFont typeface="Arial" panose="020B0604020202020204" pitchFamily="34" charset="0"/>
              <a:buChar char="•"/>
            </a:pPr>
            <a:r>
              <a:rPr lang="ar-JO" dirty="0" smtClean="0"/>
              <a:t>الاكتئاب </a:t>
            </a:r>
            <a:r>
              <a:rPr lang="ar-JO" dirty="0"/>
              <a:t>والقلق </a:t>
            </a:r>
          </a:p>
          <a:p>
            <a:pPr marL="857250" indent="-857250" algn="r" rtl="1">
              <a:buFont typeface="Arial" panose="020B0604020202020204" pitchFamily="34" charset="0"/>
              <a:buChar char="•"/>
            </a:pPr>
            <a:r>
              <a:rPr lang="ar-JO" dirty="0"/>
              <a:t>وضعف الإرادة </a:t>
            </a:r>
          </a:p>
          <a:p>
            <a:pPr marL="857250" indent="-857250" algn="r" rtl="1">
              <a:buFont typeface="Arial" panose="020B0604020202020204" pitchFamily="34" charset="0"/>
              <a:buChar char="•"/>
            </a:pPr>
            <a:r>
              <a:rPr lang="ar-JO" dirty="0"/>
              <a:t>والاعتماد الزائد على الطعام </a:t>
            </a:r>
            <a:r>
              <a:rPr lang="ar-JO" dirty="0" smtClean="0"/>
              <a:t>لتخفيف التوتر</a:t>
            </a:r>
            <a:endParaRPr lang="ar-JO" dirty="0"/>
          </a:p>
          <a:p>
            <a:endParaRPr lang="en-US" dirty="0"/>
          </a:p>
        </p:txBody>
      </p:sp>
    </p:spTree>
    <p:extLst>
      <p:ext uri="{BB962C8B-B14F-4D97-AF65-F5344CB8AC3E}">
        <p14:creationId xmlns:p14="http://schemas.microsoft.com/office/powerpoint/2010/main" val="328677290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740" y="333919"/>
            <a:ext cx="6609443" cy="535531"/>
          </a:xfrm>
        </p:spPr>
        <p:txBody>
          <a:bodyPr/>
          <a:lstStyle/>
          <a:p>
            <a:pPr algn="r"/>
            <a:r>
              <a:rPr lang="ar-JO" dirty="0"/>
              <a:t>اما علم الاجتماع فقال </a:t>
            </a:r>
            <a:endParaRPr lang="en-US"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5</a:t>
            </a:fld>
            <a:endParaRPr lang="en-US" noProof="0" dirty="0"/>
          </a:p>
        </p:txBody>
      </p:sp>
      <p:sp>
        <p:nvSpPr>
          <p:cNvPr id="4" name="Text Placeholder 3"/>
          <p:cNvSpPr>
            <a:spLocks noGrp="1"/>
          </p:cNvSpPr>
          <p:nvPr>
            <p:ph type="body" sz="quarter" idx="13"/>
          </p:nvPr>
        </p:nvSpPr>
        <p:spPr>
          <a:xfrm>
            <a:off x="0" y="1588589"/>
            <a:ext cx="11961768" cy="5269411"/>
          </a:xfrm>
        </p:spPr>
        <p:txBody>
          <a:bodyPr>
            <a:normAutofit/>
          </a:bodyPr>
          <a:lstStyle/>
          <a:p>
            <a:r>
              <a:rPr lang="ar-JO" sz="3600" dirty="0" smtClean="0"/>
              <a:t>ان السمنة هي </a:t>
            </a:r>
            <a:r>
              <a:rPr lang="ar-JO" sz="3600" dirty="0"/>
              <a:t>من المشكلات الصحية والاجتماعية التي تواجه المجتمعات . </a:t>
            </a:r>
            <a:r>
              <a:rPr lang="ar-JO" sz="3600" dirty="0" smtClean="0"/>
              <a:t>مما </a:t>
            </a:r>
            <a:r>
              <a:rPr lang="ar-JO" sz="3600" dirty="0"/>
              <a:t>يستدعي التحليل والتعامل معها من قبل العلوم </a:t>
            </a:r>
            <a:r>
              <a:rPr lang="ar-JO" sz="3600" dirty="0" smtClean="0"/>
              <a:t>الاجتماعيه فهي عباره </a:t>
            </a:r>
            <a:r>
              <a:rPr lang="ar-JO" sz="3600" dirty="0"/>
              <a:t>عن مرض </a:t>
            </a:r>
            <a:r>
              <a:rPr lang="ar-JO" sz="3600" dirty="0" smtClean="0"/>
              <a:t>خطيرومن </a:t>
            </a:r>
            <a:r>
              <a:rPr lang="ar-JO" sz="3600" dirty="0"/>
              <a:t>اهم </a:t>
            </a:r>
            <a:r>
              <a:rPr lang="ar-JO" sz="3600" dirty="0" smtClean="0"/>
              <a:t>اسباب السمنه: </a:t>
            </a:r>
          </a:p>
          <a:p>
            <a:pPr marL="571500" indent="-571500" algn="r" rtl="1">
              <a:buFont typeface="Arial" panose="020B0604020202020204" pitchFamily="34" charset="0"/>
              <a:buChar char="•"/>
            </a:pPr>
            <a:r>
              <a:rPr lang="ar-JO" sz="3600" dirty="0" smtClean="0"/>
              <a:t>قلة </a:t>
            </a:r>
            <a:r>
              <a:rPr lang="ar-JO" sz="3600" dirty="0"/>
              <a:t>النشاط والحركه </a:t>
            </a:r>
            <a:endParaRPr lang="ar-JO" sz="3600" dirty="0"/>
          </a:p>
          <a:p>
            <a:pPr marL="571500" indent="-571500" algn="r" rtl="1">
              <a:buFont typeface="Arial" panose="020B0604020202020204" pitchFamily="34" charset="0"/>
              <a:buChar char="•"/>
            </a:pPr>
            <a:r>
              <a:rPr lang="ar-JO" sz="3600" dirty="0" smtClean="0"/>
              <a:t>تناو</a:t>
            </a:r>
            <a:r>
              <a:rPr lang="ar-JO" sz="3600" dirty="0" smtClean="0"/>
              <a:t>ل </a:t>
            </a:r>
            <a:r>
              <a:rPr lang="ar-JO" sz="3600" dirty="0"/>
              <a:t>الاغذيه الغير صحيه ذات السعرات الحراريه العاليه </a:t>
            </a:r>
          </a:p>
          <a:p>
            <a:endParaRPr lang="en-US" sz="3600" dirty="0"/>
          </a:p>
        </p:txBody>
      </p:sp>
    </p:spTree>
    <p:extLst>
      <p:ext uri="{BB962C8B-B14F-4D97-AF65-F5344CB8AC3E}">
        <p14:creationId xmlns:p14="http://schemas.microsoft.com/office/powerpoint/2010/main" val="96859451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814" y="346983"/>
            <a:ext cx="4414883" cy="515166"/>
          </a:xfrm>
        </p:spPr>
        <p:txBody>
          <a:bodyPr/>
          <a:lstStyle/>
          <a:p>
            <a:pPr algn="r"/>
            <a:r>
              <a:rPr lang="ar-JO" dirty="0"/>
              <a:t>اما طرق الوقايه من السمنه</a:t>
            </a:r>
            <a:endParaRPr lang="en-US"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6</a:t>
            </a:fld>
            <a:endParaRPr lang="en-US" noProof="0" dirty="0"/>
          </a:p>
        </p:txBody>
      </p:sp>
      <p:sp>
        <p:nvSpPr>
          <p:cNvPr id="4" name="Text Placeholder 3"/>
          <p:cNvSpPr>
            <a:spLocks noGrp="1"/>
          </p:cNvSpPr>
          <p:nvPr>
            <p:ph type="body" sz="quarter" idx="13"/>
          </p:nvPr>
        </p:nvSpPr>
        <p:spPr>
          <a:xfrm>
            <a:off x="2819400" y="1788758"/>
            <a:ext cx="9372600" cy="4128716"/>
          </a:xfrm>
        </p:spPr>
        <p:txBody>
          <a:bodyPr>
            <a:normAutofit fontScale="85000" lnSpcReduction="20000"/>
          </a:bodyPr>
          <a:lstStyle/>
          <a:p>
            <a:pPr marL="857250" indent="-857250" algn="r" rtl="1">
              <a:buFont typeface="Arial" panose="020B0604020202020204" pitchFamily="34" charset="0"/>
              <a:buChar char="•"/>
            </a:pPr>
            <a:r>
              <a:rPr lang="ar-JO" dirty="0"/>
              <a:t>الحميه الغذائيه</a:t>
            </a:r>
          </a:p>
          <a:p>
            <a:pPr marL="857250" indent="-857250" algn="r" rtl="1">
              <a:buFont typeface="Arial" panose="020B0604020202020204" pitchFamily="34" charset="0"/>
              <a:buChar char="•"/>
            </a:pPr>
            <a:r>
              <a:rPr lang="ar-JO" dirty="0"/>
              <a:t>الرياضه</a:t>
            </a:r>
          </a:p>
          <a:p>
            <a:pPr marL="857250" indent="-857250" algn="r" rtl="1">
              <a:buFont typeface="Arial" panose="020B0604020202020204" pitchFamily="34" charset="0"/>
              <a:buChar char="•"/>
            </a:pPr>
            <a:r>
              <a:rPr lang="ar-JO" dirty="0"/>
              <a:t>عدم الاكثار من الدهون في الطعام</a:t>
            </a:r>
          </a:p>
          <a:p>
            <a:pPr marL="857250" indent="-857250" algn="r" rtl="1">
              <a:buFont typeface="Arial" panose="020B0604020202020204" pitchFamily="34" charset="0"/>
              <a:buChar char="•"/>
            </a:pPr>
            <a:r>
              <a:rPr lang="ar-JO" dirty="0"/>
              <a:t>شرب  الماء قبل الطعام</a:t>
            </a:r>
          </a:p>
          <a:p>
            <a:pPr marL="857250" indent="-857250" algn="r" rtl="1">
              <a:buFont typeface="Arial" panose="020B0604020202020204" pitchFamily="34" charset="0"/>
              <a:buChar char="•"/>
            </a:pPr>
            <a:r>
              <a:rPr lang="ar-JO" dirty="0"/>
              <a:t>الابتعاد عن النوم بعد الاكل مباشرة</a:t>
            </a:r>
          </a:p>
          <a:p>
            <a:pPr marL="857250" indent="-857250" algn="r" rtl="1">
              <a:buFont typeface="Arial" panose="020B0604020202020204" pitchFamily="34" charset="0"/>
              <a:buChar char="•"/>
            </a:pPr>
            <a:r>
              <a:rPr lang="ar-JO" dirty="0"/>
              <a:t>عدم الاكثار من الحلويات</a:t>
            </a:r>
          </a:p>
          <a:p>
            <a:endParaRPr lang="en-US" dirty="0"/>
          </a:p>
        </p:txBody>
      </p:sp>
    </p:spTree>
    <p:extLst>
      <p:ext uri="{BB962C8B-B14F-4D97-AF65-F5344CB8AC3E}">
        <p14:creationId xmlns:p14="http://schemas.microsoft.com/office/powerpoint/2010/main" val="327056614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73" y="2913017"/>
            <a:ext cx="7551057" cy="2859313"/>
          </a:xfrm>
        </p:spPr>
        <p:txBody>
          <a:bodyPr>
            <a:normAutofit/>
          </a:bodyPr>
          <a:lstStyle/>
          <a:p>
            <a:pPr algn="just"/>
            <a:r>
              <a:rPr lang="ar-JO" dirty="0"/>
              <a:t/>
            </a:r>
            <a:br>
              <a:rPr lang="ar-JO" dirty="0"/>
            </a:br>
            <a:r>
              <a:rPr lang="ar-JO" dirty="0"/>
              <a:t>ولا احد يستطيع ان يتكلم عن هذا الموضع اكثر من </a:t>
            </a:r>
            <a:r>
              <a:rPr lang="ar-JO" dirty="0" smtClean="0"/>
              <a:t>الاشخاص </a:t>
            </a:r>
            <a:r>
              <a:rPr lang="ar-JO" dirty="0"/>
              <a:t>الذين عاشو بزياده في الوزن كم </a:t>
            </a:r>
            <a:r>
              <a:rPr lang="ar-JO" dirty="0" smtClean="0"/>
              <a:t>تسبب </a:t>
            </a:r>
            <a:r>
              <a:rPr lang="ar-JO" dirty="0"/>
              <a:t>لهم الكثير من </a:t>
            </a:r>
            <a:r>
              <a:rPr lang="ar-JO"/>
              <a:t>المشاكل </a:t>
            </a:r>
            <a:r>
              <a:rPr lang="ar-JO" smtClean="0"/>
              <a:t>الصحيه والاجتماعيه </a:t>
            </a:r>
            <a:r>
              <a:rPr lang="ar-JO" dirty="0" smtClean="0"/>
              <a:t>بالاضافه الى التنمر على الشخص السمين .</a:t>
            </a:r>
            <a:endParaRPr lang="en-US"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7</a:t>
            </a:fld>
            <a:endParaRPr lang="en-US" noProof="0" dirty="0"/>
          </a:p>
        </p:txBody>
      </p:sp>
      <p:pic>
        <p:nvPicPr>
          <p:cNvPr id="4" name="Picture 3"/>
          <p:cNvPicPr>
            <a:picLocks noChangeAspect="1"/>
          </p:cNvPicPr>
          <p:nvPr/>
        </p:nvPicPr>
        <p:blipFill>
          <a:blip r:embed="rId2"/>
          <a:stretch>
            <a:fillRect/>
          </a:stretch>
        </p:blipFill>
        <p:spPr>
          <a:xfrm>
            <a:off x="8203475" y="-1"/>
            <a:ext cx="3988526" cy="3720925"/>
          </a:xfrm>
          <a:prstGeom prst="rect">
            <a:avLst/>
          </a:prstGeom>
        </p:spPr>
      </p:pic>
    </p:spTree>
    <p:extLst>
      <p:ext uri="{BB962C8B-B14F-4D97-AF65-F5344CB8AC3E}">
        <p14:creationId xmlns:p14="http://schemas.microsoft.com/office/powerpoint/2010/main" val="251967613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3.xml><?xml version="1.0" encoding="utf-8"?>
<ds:datastoreItem xmlns:ds="http://schemas.openxmlformats.org/officeDocument/2006/customXml" ds:itemID="{F5757914-1161-4661-9696-421FD6935CDD}">
  <ds:schemaRefs>
    <ds:schemaRef ds:uri="http://www.w3.org/XML/1998/namespace"/>
    <ds:schemaRef ds:uri="16c05727-aa75-4e4a-9b5f-8a80a1165891"/>
    <ds:schemaRef ds:uri="http://purl.org/dc/dcmitype/"/>
    <ds:schemaRef ds:uri="http://schemas.microsoft.com/office/2006/documentManagement/types"/>
    <ds:schemaRef ds:uri="http://purl.org/dc/elements/1.1/"/>
    <ds:schemaRef ds:uri="http://schemas.openxmlformats.org/package/2006/metadata/core-properties"/>
    <ds:schemaRef ds:uri="http://purl.org/dc/terms/"/>
    <ds:schemaRef ds:uri="http://schemas.microsoft.com/office/infopath/2007/PartnerControls"/>
    <ds:schemaRef ds:uri="71af3243-3dd4-4a8d-8c0d-dd76da1f02a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0</TotalTime>
  <Words>125</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Tahoma</vt:lpstr>
      <vt:lpstr>Trade Gothic LT Pro</vt:lpstr>
      <vt:lpstr>Trebuchet MS</vt:lpstr>
      <vt:lpstr>Office Theme</vt:lpstr>
      <vt:lpstr>السمنه</vt:lpstr>
      <vt:lpstr> تعد السمنة المفرطة في الوزن من أهم المشكلات الصحية  التي يعاني منها أكثر من مليار شخص  في العالم،  والسمنه لها العديد من الاسباب وتختلف هذه الأسباب بحسب رأي علم النفس وعلم الاجتماع.</vt:lpstr>
      <vt:lpstr>الاخطار الذي يعاني منها الفرد من السمنة</vt:lpstr>
      <vt:lpstr>وفقًا لرأي علم النفس، فإن العوامل النفسية المرتبطة بالسمنة تشمل </vt:lpstr>
      <vt:lpstr>اما علم الاجتماع فقال </vt:lpstr>
      <vt:lpstr>اما طرق الوقايه من السمنه</vt:lpstr>
      <vt:lpstr> ولا احد يستطيع ان يتكلم عن هذا الموضع اكثر من الاشخاص الذين عاشو بزياده في الوزن كم تسبب لهم الكثير من المشاكل الصحيه والاجتماعيه بالاضافه الى التنمر على الشخص السمين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2023-05-17T18:42:36Z</dcterms:created>
  <dcterms:modified xsi:type="dcterms:W3CDTF">2023-05-19T12:15:03Z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