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4"/>
  </p:notesMasterIdLst>
  <p:sldIdLst>
    <p:sldId id="256" r:id="rId2"/>
    <p:sldId id="259" r:id="rId3"/>
    <p:sldId id="260" r:id="rId4"/>
    <p:sldId id="261" r:id="rId5"/>
    <p:sldId id="263" r:id="rId6"/>
    <p:sldId id="264" r:id="rId7"/>
    <p:sldId id="267" r:id="rId8"/>
    <p:sldId id="268" r:id="rId9"/>
    <p:sldId id="269" r:id="rId10"/>
    <p:sldId id="271" r:id="rId11"/>
    <p:sldId id="273" r:id="rId12"/>
    <p:sldId id="270" r:id="rId13"/>
  </p:sldIdLst>
  <p:sldSz cx="9144000" cy="5143500" type="screen16x9"/>
  <p:notesSz cx="6858000" cy="9144000"/>
  <p:embeddedFontLst>
    <p:embeddedFont>
      <p:font typeface="Cambria Math" panose="02040503050406030204" pitchFamily="18" charset="0"/>
      <p:regular r:id="rId15"/>
    </p:embeddedFont>
    <p:embeddedFont>
      <p:font typeface="Merriweather" panose="020B0604020202020204" charset="0"/>
      <p:regular r:id="rId16"/>
      <p:bold r:id="rId17"/>
      <p:italic r:id="rId18"/>
      <p:boldItalic r:id="rId19"/>
    </p:embeddedFont>
    <p:embeddedFont>
      <p:font typeface="Kalam"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9B4754-A883-40EA-AA17-CC1FA8374AAD}">
  <a:tblStyle styleId="{2F9B4754-A883-40EA-AA17-CC1FA8374AA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3E52FE3-7FB9-4125-96C7-95EA83BDAF5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snapToGrid="0">
      <p:cViewPr varScale="1">
        <p:scale>
          <a:sx n="93" d="100"/>
          <a:sy n="93" d="100"/>
        </p:scale>
        <p:origin x="8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329269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496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994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7999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210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8374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0002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6066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308200" y="1991825"/>
            <a:ext cx="4226100" cy="1159800"/>
          </a:xfrm>
          <a:prstGeom prst="rect">
            <a:avLst/>
          </a:prstGeom>
        </p:spPr>
        <p:txBody>
          <a:bodyPr spcFirstLastPara="1" wrap="square" lIns="0" tIns="0" rIns="0" bIns="0" anchor="ctr" anchorCtr="0">
            <a:noAutofit/>
          </a:bodyPr>
          <a:lstStyle>
            <a:lvl1pPr lvl="0">
              <a:spcBef>
                <a:spcPts val="0"/>
              </a:spcBef>
              <a:spcAft>
                <a:spcPts val="0"/>
              </a:spcAft>
              <a:buClr>
                <a:schemeClr val="accent3"/>
              </a:buClr>
              <a:buSzPts val="5600"/>
              <a:buNone/>
              <a:defRPr sz="5600">
                <a:solidFill>
                  <a:schemeClr val="accent3"/>
                </a:solidFill>
              </a:defRPr>
            </a:lvl1pPr>
            <a:lvl2pPr lvl="1">
              <a:spcBef>
                <a:spcPts val="0"/>
              </a:spcBef>
              <a:spcAft>
                <a:spcPts val="0"/>
              </a:spcAft>
              <a:buClr>
                <a:schemeClr val="accent3"/>
              </a:buClr>
              <a:buSzPts val="5600"/>
              <a:buNone/>
              <a:defRPr sz="5600">
                <a:solidFill>
                  <a:schemeClr val="accent3"/>
                </a:solidFill>
              </a:defRPr>
            </a:lvl2pPr>
            <a:lvl3pPr lvl="2">
              <a:spcBef>
                <a:spcPts val="0"/>
              </a:spcBef>
              <a:spcAft>
                <a:spcPts val="0"/>
              </a:spcAft>
              <a:buClr>
                <a:schemeClr val="accent3"/>
              </a:buClr>
              <a:buSzPts val="5600"/>
              <a:buNone/>
              <a:defRPr sz="5600">
                <a:solidFill>
                  <a:schemeClr val="accent3"/>
                </a:solidFill>
              </a:defRPr>
            </a:lvl3pPr>
            <a:lvl4pPr lvl="3">
              <a:spcBef>
                <a:spcPts val="0"/>
              </a:spcBef>
              <a:spcAft>
                <a:spcPts val="0"/>
              </a:spcAft>
              <a:buClr>
                <a:schemeClr val="accent3"/>
              </a:buClr>
              <a:buSzPts val="5600"/>
              <a:buNone/>
              <a:defRPr sz="5600">
                <a:solidFill>
                  <a:schemeClr val="accent3"/>
                </a:solidFill>
              </a:defRPr>
            </a:lvl4pPr>
            <a:lvl5pPr lvl="4">
              <a:spcBef>
                <a:spcPts val="0"/>
              </a:spcBef>
              <a:spcAft>
                <a:spcPts val="0"/>
              </a:spcAft>
              <a:buClr>
                <a:schemeClr val="accent3"/>
              </a:buClr>
              <a:buSzPts val="5600"/>
              <a:buNone/>
              <a:defRPr sz="5600">
                <a:solidFill>
                  <a:schemeClr val="accent3"/>
                </a:solidFill>
              </a:defRPr>
            </a:lvl5pPr>
            <a:lvl6pPr lvl="5">
              <a:spcBef>
                <a:spcPts val="0"/>
              </a:spcBef>
              <a:spcAft>
                <a:spcPts val="0"/>
              </a:spcAft>
              <a:buClr>
                <a:schemeClr val="accent3"/>
              </a:buClr>
              <a:buSzPts val="5600"/>
              <a:buNone/>
              <a:defRPr sz="5600">
                <a:solidFill>
                  <a:schemeClr val="accent3"/>
                </a:solidFill>
              </a:defRPr>
            </a:lvl6pPr>
            <a:lvl7pPr lvl="6">
              <a:spcBef>
                <a:spcPts val="0"/>
              </a:spcBef>
              <a:spcAft>
                <a:spcPts val="0"/>
              </a:spcAft>
              <a:buClr>
                <a:schemeClr val="accent3"/>
              </a:buClr>
              <a:buSzPts val="5600"/>
              <a:buNone/>
              <a:defRPr sz="5600">
                <a:solidFill>
                  <a:schemeClr val="accent3"/>
                </a:solidFill>
              </a:defRPr>
            </a:lvl7pPr>
            <a:lvl8pPr lvl="7">
              <a:spcBef>
                <a:spcPts val="0"/>
              </a:spcBef>
              <a:spcAft>
                <a:spcPts val="0"/>
              </a:spcAft>
              <a:buClr>
                <a:schemeClr val="accent3"/>
              </a:buClr>
              <a:buSzPts val="5600"/>
              <a:buNone/>
              <a:defRPr sz="5600">
                <a:solidFill>
                  <a:schemeClr val="accent3"/>
                </a:solidFill>
              </a:defRPr>
            </a:lvl8pPr>
            <a:lvl9pPr lvl="8">
              <a:spcBef>
                <a:spcPts val="0"/>
              </a:spcBef>
              <a:spcAft>
                <a:spcPts val="0"/>
              </a:spcAft>
              <a:buClr>
                <a:schemeClr val="accent3"/>
              </a:buClr>
              <a:buSzPts val="5600"/>
              <a:buNone/>
              <a:defRPr sz="5600">
                <a:solidFill>
                  <a:schemeClr val="accent3"/>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308200" y="1735750"/>
            <a:ext cx="4150200" cy="1159800"/>
          </a:xfrm>
          <a:prstGeom prst="rect">
            <a:avLst/>
          </a:prstGeom>
        </p:spPr>
        <p:txBody>
          <a:bodyPr spcFirstLastPara="1" wrap="square" lIns="0" tIns="0" rIns="0" bIns="0" anchor="b" anchorCtr="0">
            <a:noAutofit/>
          </a:bodyPr>
          <a:lstStyle>
            <a:lvl1pPr lvl="0" rtl="0">
              <a:spcBef>
                <a:spcPts val="0"/>
              </a:spcBef>
              <a:spcAft>
                <a:spcPts val="0"/>
              </a:spcAft>
              <a:buClr>
                <a:schemeClr val="accent3"/>
              </a:buClr>
              <a:buSzPts val="4000"/>
              <a:buNone/>
              <a:defRPr sz="4000">
                <a:solidFill>
                  <a:schemeClr val="accent3"/>
                </a:solidFill>
              </a:defRPr>
            </a:lvl1pPr>
            <a:lvl2pPr lvl="1" rtl="0">
              <a:spcBef>
                <a:spcPts val="0"/>
              </a:spcBef>
              <a:spcAft>
                <a:spcPts val="0"/>
              </a:spcAft>
              <a:buClr>
                <a:schemeClr val="accent3"/>
              </a:buClr>
              <a:buSzPts val="4000"/>
              <a:buNone/>
              <a:defRPr sz="4000">
                <a:solidFill>
                  <a:schemeClr val="accent3"/>
                </a:solidFill>
              </a:defRPr>
            </a:lvl2pPr>
            <a:lvl3pPr lvl="2" rtl="0">
              <a:spcBef>
                <a:spcPts val="0"/>
              </a:spcBef>
              <a:spcAft>
                <a:spcPts val="0"/>
              </a:spcAft>
              <a:buClr>
                <a:schemeClr val="accent3"/>
              </a:buClr>
              <a:buSzPts val="4000"/>
              <a:buNone/>
              <a:defRPr sz="4000">
                <a:solidFill>
                  <a:schemeClr val="accent3"/>
                </a:solidFill>
              </a:defRPr>
            </a:lvl3pPr>
            <a:lvl4pPr lvl="3" rtl="0">
              <a:spcBef>
                <a:spcPts val="0"/>
              </a:spcBef>
              <a:spcAft>
                <a:spcPts val="0"/>
              </a:spcAft>
              <a:buClr>
                <a:schemeClr val="accent3"/>
              </a:buClr>
              <a:buSzPts val="4000"/>
              <a:buNone/>
              <a:defRPr sz="4000">
                <a:solidFill>
                  <a:schemeClr val="accent3"/>
                </a:solidFill>
              </a:defRPr>
            </a:lvl4pPr>
            <a:lvl5pPr lvl="4" rtl="0">
              <a:spcBef>
                <a:spcPts val="0"/>
              </a:spcBef>
              <a:spcAft>
                <a:spcPts val="0"/>
              </a:spcAft>
              <a:buClr>
                <a:schemeClr val="accent3"/>
              </a:buClr>
              <a:buSzPts val="4000"/>
              <a:buNone/>
              <a:defRPr sz="4000">
                <a:solidFill>
                  <a:schemeClr val="accent3"/>
                </a:solidFill>
              </a:defRPr>
            </a:lvl5pPr>
            <a:lvl6pPr lvl="5" rtl="0">
              <a:spcBef>
                <a:spcPts val="0"/>
              </a:spcBef>
              <a:spcAft>
                <a:spcPts val="0"/>
              </a:spcAft>
              <a:buClr>
                <a:schemeClr val="accent3"/>
              </a:buClr>
              <a:buSzPts val="4000"/>
              <a:buNone/>
              <a:defRPr sz="4000">
                <a:solidFill>
                  <a:schemeClr val="accent3"/>
                </a:solidFill>
              </a:defRPr>
            </a:lvl6pPr>
            <a:lvl7pPr lvl="6" rtl="0">
              <a:spcBef>
                <a:spcPts val="0"/>
              </a:spcBef>
              <a:spcAft>
                <a:spcPts val="0"/>
              </a:spcAft>
              <a:buClr>
                <a:schemeClr val="accent3"/>
              </a:buClr>
              <a:buSzPts val="4000"/>
              <a:buNone/>
              <a:defRPr sz="4000">
                <a:solidFill>
                  <a:schemeClr val="accent3"/>
                </a:solidFill>
              </a:defRPr>
            </a:lvl7pPr>
            <a:lvl8pPr lvl="7" rtl="0">
              <a:spcBef>
                <a:spcPts val="0"/>
              </a:spcBef>
              <a:spcAft>
                <a:spcPts val="0"/>
              </a:spcAft>
              <a:buClr>
                <a:schemeClr val="accent3"/>
              </a:buClr>
              <a:buSzPts val="4000"/>
              <a:buNone/>
              <a:defRPr sz="4000">
                <a:solidFill>
                  <a:schemeClr val="accent3"/>
                </a:solidFill>
              </a:defRPr>
            </a:lvl8pPr>
            <a:lvl9pPr lvl="8" rtl="0">
              <a:spcBef>
                <a:spcPts val="0"/>
              </a:spcBef>
              <a:spcAft>
                <a:spcPts val="0"/>
              </a:spcAft>
              <a:buClr>
                <a:schemeClr val="accent3"/>
              </a:buClr>
              <a:buSzPts val="4000"/>
              <a:buNone/>
              <a:defRPr sz="4000">
                <a:solidFill>
                  <a:schemeClr val="accent3"/>
                </a:solidFill>
              </a:defRPr>
            </a:lvl9pPr>
          </a:lstStyle>
          <a:p>
            <a:endParaRPr/>
          </a:p>
        </p:txBody>
      </p:sp>
      <p:sp>
        <p:nvSpPr>
          <p:cNvPr id="13" name="Google Shape;13;p3"/>
          <p:cNvSpPr txBox="1">
            <a:spLocks noGrp="1"/>
          </p:cNvSpPr>
          <p:nvPr>
            <p:ph type="subTitle" idx="1"/>
          </p:nvPr>
        </p:nvSpPr>
        <p:spPr>
          <a:xfrm>
            <a:off x="4308200" y="2992452"/>
            <a:ext cx="41502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000"/>
              <a:buNone/>
              <a:defRPr>
                <a:solidFill>
                  <a:schemeClr val="accent5"/>
                </a:solidFill>
              </a:defRPr>
            </a:lvl1pPr>
            <a:lvl2pPr lvl="1" rtl="0">
              <a:spcBef>
                <a:spcPts val="1000"/>
              </a:spcBef>
              <a:spcAft>
                <a:spcPts val="0"/>
              </a:spcAft>
              <a:buClr>
                <a:schemeClr val="accent5"/>
              </a:buClr>
              <a:buSzPts val="3000"/>
              <a:buNone/>
              <a:defRPr sz="3000">
                <a:solidFill>
                  <a:schemeClr val="accent5"/>
                </a:solidFill>
              </a:defRPr>
            </a:lvl2pPr>
            <a:lvl3pPr lvl="2" rtl="0">
              <a:spcBef>
                <a:spcPts val="1000"/>
              </a:spcBef>
              <a:spcAft>
                <a:spcPts val="0"/>
              </a:spcAft>
              <a:buClr>
                <a:schemeClr val="accent5"/>
              </a:buClr>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p:nvPr/>
        </p:nvSpPr>
        <p:spPr>
          <a:xfrm>
            <a:off x="3417825" y="200"/>
            <a:ext cx="5726100" cy="5143500"/>
          </a:xfrm>
          <a:prstGeom prst="rect">
            <a:avLst/>
          </a:prstGeom>
          <a:gradFill>
            <a:gsLst>
              <a:gs pos="0">
                <a:srgbClr val="FFFFFF">
                  <a:alpha val="0"/>
                </a:srgbClr>
              </a:gs>
              <a:gs pos="50000">
                <a:schemeClr val="lt1"/>
              </a:gs>
              <a:gs pos="100000">
                <a:srgbClr val="FFFFFF"/>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4"/>
          <p:cNvSpPr txBox="1">
            <a:spLocks noGrp="1"/>
          </p:cNvSpPr>
          <p:nvPr>
            <p:ph type="body" idx="1"/>
          </p:nvPr>
        </p:nvSpPr>
        <p:spPr>
          <a:xfrm>
            <a:off x="4384400" y="637800"/>
            <a:ext cx="4097400" cy="18948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sz="2400" i="1"/>
            </a:lvl1pPr>
            <a:lvl2pPr marL="914400" lvl="1" indent="-381000" rtl="0">
              <a:spcBef>
                <a:spcPts val="1000"/>
              </a:spcBef>
              <a:spcAft>
                <a:spcPts val="0"/>
              </a:spcAft>
              <a:buSzPts val="2400"/>
              <a:buChar char="○"/>
              <a:defRPr sz="2400" i="1"/>
            </a:lvl2pPr>
            <a:lvl3pPr marL="1371600" lvl="2" indent="-381000" rtl="0">
              <a:spcBef>
                <a:spcPts val="1000"/>
              </a:spcBef>
              <a:spcAft>
                <a:spcPts val="0"/>
              </a:spcAft>
              <a:buSzPts val="2400"/>
              <a:buChar char="■"/>
              <a:defRPr sz="2400" i="1"/>
            </a:lvl3pPr>
            <a:lvl4pPr marL="1828800" lvl="3" indent="-381000" rtl="0">
              <a:spcBef>
                <a:spcPts val="1000"/>
              </a:spcBef>
              <a:spcAft>
                <a:spcPts val="0"/>
              </a:spcAft>
              <a:buSzPts val="2400"/>
              <a:buChar char="●"/>
              <a:defRPr sz="2400" i="1"/>
            </a:lvl4pPr>
            <a:lvl5pPr marL="2286000" lvl="4" indent="-381000" rtl="0">
              <a:spcBef>
                <a:spcPts val="1000"/>
              </a:spcBef>
              <a:spcAft>
                <a:spcPts val="0"/>
              </a:spcAft>
              <a:buSzPts val="2400"/>
              <a:buChar char="○"/>
              <a:defRPr sz="2400" i="1"/>
            </a:lvl5pPr>
            <a:lvl6pPr marL="2743200" lvl="5" indent="-381000" rtl="0">
              <a:spcBef>
                <a:spcPts val="1000"/>
              </a:spcBef>
              <a:spcAft>
                <a:spcPts val="0"/>
              </a:spcAft>
              <a:buSzPts val="2400"/>
              <a:buChar char="■"/>
              <a:defRPr sz="2400" i="1"/>
            </a:lvl6pPr>
            <a:lvl7pPr marL="3200400" lvl="6" indent="-381000" rtl="0">
              <a:spcBef>
                <a:spcPts val="1000"/>
              </a:spcBef>
              <a:spcAft>
                <a:spcPts val="0"/>
              </a:spcAft>
              <a:buSzPts val="2400"/>
              <a:buChar char="●"/>
              <a:defRPr sz="2400" i="1"/>
            </a:lvl7pPr>
            <a:lvl8pPr marL="3657600" lvl="7" indent="-381000" rtl="0">
              <a:spcBef>
                <a:spcPts val="1000"/>
              </a:spcBef>
              <a:spcAft>
                <a:spcPts val="0"/>
              </a:spcAft>
              <a:buSzPts val="2400"/>
              <a:buChar char="○"/>
              <a:defRPr sz="2400" i="1"/>
            </a:lvl8pPr>
            <a:lvl9pPr marL="4114800" lvl="8" indent="-381000">
              <a:spcBef>
                <a:spcPts val="1000"/>
              </a:spcBef>
              <a:spcAft>
                <a:spcPts val="1000"/>
              </a:spcAft>
              <a:buSzPts val="2400"/>
              <a:buChar char="■"/>
              <a:defRPr sz="2400" i="1"/>
            </a:lvl9pPr>
          </a:lstStyle>
          <a:p>
            <a:endParaRPr/>
          </a:p>
        </p:txBody>
      </p:sp>
      <p:sp>
        <p:nvSpPr>
          <p:cNvPr id="17" name="Google Shape;17;p4"/>
          <p:cNvSpPr txBox="1"/>
          <p:nvPr/>
        </p:nvSpPr>
        <p:spPr>
          <a:xfrm>
            <a:off x="3851000" y="476575"/>
            <a:ext cx="12423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200">
                <a:solidFill>
                  <a:schemeClr val="accent2"/>
                </a:solidFill>
                <a:latin typeface="Kalam"/>
                <a:ea typeface="Kalam"/>
                <a:cs typeface="Kalam"/>
                <a:sym typeface="Kalam"/>
              </a:rPr>
              <a:t>“</a:t>
            </a:r>
            <a:endParaRPr sz="7200">
              <a:solidFill>
                <a:schemeClr val="accent2"/>
              </a:solidFill>
              <a:latin typeface="Kalam"/>
              <a:ea typeface="Kalam"/>
              <a:cs typeface="Kalam"/>
              <a:sym typeface="Kalam"/>
            </a:endParaRPr>
          </a:p>
        </p:txBody>
      </p:sp>
      <p:sp>
        <p:nvSpPr>
          <p:cNvPr id="18" name="Google Shape;18;p4"/>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 name="Google Shape;21;p5"/>
          <p:cNvSpPr txBox="1">
            <a:spLocks noGrp="1"/>
          </p:cNvSpPr>
          <p:nvPr>
            <p:ph type="body" idx="1"/>
          </p:nvPr>
        </p:nvSpPr>
        <p:spPr>
          <a:xfrm>
            <a:off x="4115700" y="1338300"/>
            <a:ext cx="4571100" cy="3411600"/>
          </a:xfrm>
          <a:prstGeom prst="rect">
            <a:avLst/>
          </a:prstGeom>
        </p:spPr>
        <p:txBody>
          <a:bodyPr spcFirstLastPara="1" wrap="square" lIns="0" tIns="0" rIns="0" bIns="0" anchor="t" anchorCtr="0">
            <a:noAutofit/>
          </a:bodyPr>
          <a:lstStyle>
            <a:lvl1pPr marL="457200" lvl="0" indent="-355600">
              <a:spcBef>
                <a:spcPts val="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22" name="Google Shape;22;p5"/>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2854150" y="205975"/>
            <a:ext cx="58326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5" name="Google Shape;25;p6"/>
          <p:cNvSpPr txBox="1">
            <a:spLocks noGrp="1"/>
          </p:cNvSpPr>
          <p:nvPr>
            <p:ph type="body" idx="1"/>
          </p:nvPr>
        </p:nvSpPr>
        <p:spPr>
          <a:xfrm>
            <a:off x="2854175" y="1333125"/>
            <a:ext cx="2831100" cy="34596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26" name="Google Shape;26;p6"/>
          <p:cNvSpPr txBox="1">
            <a:spLocks noGrp="1"/>
          </p:cNvSpPr>
          <p:nvPr>
            <p:ph type="body" idx="2"/>
          </p:nvPr>
        </p:nvSpPr>
        <p:spPr>
          <a:xfrm>
            <a:off x="5855725" y="1333125"/>
            <a:ext cx="2831100" cy="34596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27" name="Google Shape;27;p6"/>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854150" y="205975"/>
            <a:ext cx="5832600" cy="857400"/>
          </a:xfrm>
          <a:prstGeom prst="rect">
            <a:avLst/>
          </a:prstGeom>
        </p:spPr>
        <p:txBody>
          <a:bodyPr spcFirstLastPara="1" wrap="square" lIns="0" tIns="0" rIns="0" bIns="0"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30" name="Google Shape;30;p7"/>
          <p:cNvSpPr txBox="1">
            <a:spLocks noGrp="1"/>
          </p:cNvSpPr>
          <p:nvPr>
            <p:ph type="body" idx="1"/>
          </p:nvPr>
        </p:nvSpPr>
        <p:spPr>
          <a:xfrm>
            <a:off x="2854150"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1" name="Google Shape;31;p7"/>
          <p:cNvSpPr txBox="1">
            <a:spLocks noGrp="1"/>
          </p:cNvSpPr>
          <p:nvPr>
            <p:ph type="body" idx="2"/>
          </p:nvPr>
        </p:nvSpPr>
        <p:spPr>
          <a:xfrm>
            <a:off x="4808736"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2" name="Google Shape;32;p7"/>
          <p:cNvSpPr txBox="1">
            <a:spLocks noGrp="1"/>
          </p:cNvSpPr>
          <p:nvPr>
            <p:ph type="body" idx="3"/>
          </p:nvPr>
        </p:nvSpPr>
        <p:spPr>
          <a:xfrm>
            <a:off x="6763323"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3" name="Google Shape;33;p7"/>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6" name="Google Shape;36;p8"/>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15700" y="205975"/>
            <a:ext cx="45711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1pPr>
            <a:lvl2pPr lvl="1">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2pPr>
            <a:lvl3pPr lvl="2">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3pPr>
            <a:lvl4pPr lvl="3">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4pPr>
            <a:lvl5pPr lvl="4">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5pPr>
            <a:lvl6pPr lvl="5">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6pPr>
            <a:lvl7pPr lvl="6">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7pPr>
            <a:lvl8pPr lvl="7">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8pPr>
            <a:lvl9pPr lvl="8">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9pPr>
          </a:lstStyle>
          <a:p>
            <a:endParaRPr/>
          </a:p>
        </p:txBody>
      </p:sp>
      <p:sp>
        <p:nvSpPr>
          <p:cNvPr id="7" name="Google Shape;7;p1"/>
          <p:cNvSpPr txBox="1">
            <a:spLocks noGrp="1"/>
          </p:cNvSpPr>
          <p:nvPr>
            <p:ph type="body" idx="1"/>
          </p:nvPr>
        </p:nvSpPr>
        <p:spPr>
          <a:xfrm>
            <a:off x="4115700" y="1338300"/>
            <a:ext cx="4571100" cy="3411600"/>
          </a:xfrm>
          <a:prstGeom prst="rect">
            <a:avLst/>
          </a:prstGeom>
          <a:noFill/>
          <a:ln>
            <a:noFill/>
          </a:ln>
        </p:spPr>
        <p:txBody>
          <a:bodyPr spcFirstLastPara="1" wrap="square" lIns="0" tIns="0" rIns="0" bIns="0" anchor="t" anchorCtr="0">
            <a:noAutofit/>
          </a:bodyPr>
          <a:lstStyle>
            <a:lvl1pPr marL="457200" lvl="0" indent="-355600">
              <a:lnSpc>
                <a:spcPct val="115000"/>
              </a:lnSpc>
              <a:spcBef>
                <a:spcPts val="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1pPr>
            <a:lvl2pPr marL="914400" lvl="1"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2pPr>
            <a:lvl3pPr marL="1371600" lvl="2"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3pPr>
            <a:lvl4pPr marL="1828800" lvl="3"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4pPr>
            <a:lvl5pPr marL="2286000" lvl="4"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5pPr>
            <a:lvl6pPr marL="2743200" lvl="5"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6pPr>
            <a:lvl7pPr marL="3200400" lvl="6"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7pPr>
            <a:lvl8pPr marL="3657600" lvl="7"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8pPr>
            <a:lvl9pPr marL="4114800" lvl="8" indent="-355600">
              <a:lnSpc>
                <a:spcPct val="115000"/>
              </a:lnSpc>
              <a:spcBef>
                <a:spcPts val="1000"/>
              </a:spcBef>
              <a:spcAft>
                <a:spcPts val="1000"/>
              </a:spcAft>
              <a:buClr>
                <a:schemeClr val="dk1"/>
              </a:buClr>
              <a:buSzPts val="2000"/>
              <a:buFont typeface="Merriweather"/>
              <a:buChar char="■"/>
              <a:defRPr sz="2000">
                <a:solidFill>
                  <a:schemeClr val="dk1"/>
                </a:solidFill>
                <a:latin typeface="Merriweather"/>
                <a:ea typeface="Merriweather"/>
                <a:cs typeface="Merriweather"/>
                <a:sym typeface="Merriweather"/>
              </a:defRPr>
            </a:lvl9pPr>
          </a:lstStyle>
          <a:p>
            <a:endParaRPr/>
          </a:p>
        </p:txBody>
      </p:sp>
      <p:sp>
        <p:nvSpPr>
          <p:cNvPr id="8" name="Google Shape;8;p1"/>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lvl="0">
              <a:buNone/>
              <a:defRPr sz="1300">
                <a:solidFill>
                  <a:schemeClr val="accent1"/>
                </a:solidFill>
                <a:latin typeface="Kalam"/>
                <a:ea typeface="Kalam"/>
                <a:cs typeface="Kalam"/>
                <a:sym typeface="Kalam"/>
              </a:defRPr>
            </a:lvl1pPr>
            <a:lvl2pPr lvl="1">
              <a:buNone/>
              <a:defRPr sz="1300">
                <a:solidFill>
                  <a:schemeClr val="accent1"/>
                </a:solidFill>
                <a:latin typeface="Kalam"/>
                <a:ea typeface="Kalam"/>
                <a:cs typeface="Kalam"/>
                <a:sym typeface="Kalam"/>
              </a:defRPr>
            </a:lvl2pPr>
            <a:lvl3pPr lvl="2">
              <a:buNone/>
              <a:defRPr sz="1300">
                <a:solidFill>
                  <a:schemeClr val="accent1"/>
                </a:solidFill>
                <a:latin typeface="Kalam"/>
                <a:ea typeface="Kalam"/>
                <a:cs typeface="Kalam"/>
                <a:sym typeface="Kalam"/>
              </a:defRPr>
            </a:lvl3pPr>
            <a:lvl4pPr lvl="3">
              <a:buNone/>
              <a:defRPr sz="1300">
                <a:solidFill>
                  <a:schemeClr val="accent1"/>
                </a:solidFill>
                <a:latin typeface="Kalam"/>
                <a:ea typeface="Kalam"/>
                <a:cs typeface="Kalam"/>
                <a:sym typeface="Kalam"/>
              </a:defRPr>
            </a:lvl4pPr>
            <a:lvl5pPr lvl="4">
              <a:buNone/>
              <a:defRPr sz="1300">
                <a:solidFill>
                  <a:schemeClr val="accent1"/>
                </a:solidFill>
                <a:latin typeface="Kalam"/>
                <a:ea typeface="Kalam"/>
                <a:cs typeface="Kalam"/>
                <a:sym typeface="Kalam"/>
              </a:defRPr>
            </a:lvl5pPr>
            <a:lvl6pPr lvl="5">
              <a:buNone/>
              <a:defRPr sz="1300">
                <a:solidFill>
                  <a:schemeClr val="accent1"/>
                </a:solidFill>
                <a:latin typeface="Kalam"/>
                <a:ea typeface="Kalam"/>
                <a:cs typeface="Kalam"/>
                <a:sym typeface="Kalam"/>
              </a:defRPr>
            </a:lvl6pPr>
            <a:lvl7pPr lvl="6">
              <a:buNone/>
              <a:defRPr sz="1300">
                <a:solidFill>
                  <a:schemeClr val="accent1"/>
                </a:solidFill>
                <a:latin typeface="Kalam"/>
                <a:ea typeface="Kalam"/>
                <a:cs typeface="Kalam"/>
                <a:sym typeface="Kalam"/>
              </a:defRPr>
            </a:lvl7pPr>
            <a:lvl8pPr lvl="7">
              <a:buNone/>
              <a:defRPr sz="1300">
                <a:solidFill>
                  <a:schemeClr val="accent1"/>
                </a:solidFill>
                <a:latin typeface="Kalam"/>
                <a:ea typeface="Kalam"/>
                <a:cs typeface="Kalam"/>
                <a:sym typeface="Kalam"/>
              </a:defRPr>
            </a:lvl8pPr>
            <a:lvl9pPr lvl="8">
              <a:buNone/>
              <a:defRPr sz="1300">
                <a:solidFill>
                  <a:schemeClr val="accen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2"/>
          <p:cNvSpPr txBox="1">
            <a:spLocks noGrp="1"/>
          </p:cNvSpPr>
          <p:nvPr>
            <p:ph type="ctr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smtClean="0"/>
              <a:t>W</a:t>
            </a:r>
            <a:r>
              <a:rPr lang="en" dirty="0" smtClean="0"/>
              <a:t>ater crisis the case of Jordan</a:t>
            </a:r>
            <a:endParaRPr dirty="0"/>
          </a:p>
        </p:txBody>
      </p:sp>
      <p:sp>
        <p:nvSpPr>
          <p:cNvPr id="2" name="TextBox 1"/>
          <p:cNvSpPr txBox="1"/>
          <p:nvPr/>
        </p:nvSpPr>
        <p:spPr>
          <a:xfrm>
            <a:off x="6205591" y="3945276"/>
            <a:ext cx="2965877" cy="954107"/>
          </a:xfrm>
          <a:prstGeom prst="rect">
            <a:avLst/>
          </a:prstGeom>
          <a:noFill/>
        </p:spPr>
        <p:txBody>
          <a:bodyPr wrap="none" rtlCol="0">
            <a:spAutoFit/>
          </a:bodyPr>
          <a:lstStyle/>
          <a:p>
            <a:r>
              <a:rPr lang="en-US" b="1" dirty="0" smtClean="0">
                <a:solidFill>
                  <a:schemeClr val="accent1">
                    <a:lumMod val="75000"/>
                  </a:schemeClr>
                </a:solidFill>
              </a:rPr>
              <a:t>Done by : </a:t>
            </a:r>
            <a:r>
              <a:rPr lang="en-US" b="1" dirty="0" err="1" smtClean="0">
                <a:solidFill>
                  <a:schemeClr val="accent1">
                    <a:lumMod val="75000"/>
                  </a:schemeClr>
                </a:solidFill>
              </a:rPr>
              <a:t>Nadeen</a:t>
            </a:r>
            <a:r>
              <a:rPr lang="en-US" b="1" dirty="0" smtClean="0">
                <a:solidFill>
                  <a:schemeClr val="accent1">
                    <a:lumMod val="75000"/>
                  </a:schemeClr>
                </a:solidFill>
              </a:rPr>
              <a:t> Abu </a:t>
            </a:r>
            <a:r>
              <a:rPr lang="en-US" b="1" dirty="0" err="1" smtClean="0">
                <a:solidFill>
                  <a:schemeClr val="accent1">
                    <a:lumMod val="75000"/>
                  </a:schemeClr>
                </a:solidFill>
              </a:rPr>
              <a:t>dayyeh</a:t>
            </a:r>
            <a:r>
              <a:rPr lang="en-US" b="1" dirty="0" smtClean="0">
                <a:solidFill>
                  <a:schemeClr val="accent1">
                    <a:lumMod val="75000"/>
                  </a:schemeClr>
                </a:solidFill>
              </a:rPr>
              <a:t> ,</a:t>
            </a:r>
          </a:p>
          <a:p>
            <a:r>
              <a:rPr lang="en-US" b="1" dirty="0">
                <a:solidFill>
                  <a:schemeClr val="accent1">
                    <a:lumMod val="75000"/>
                  </a:schemeClr>
                </a:solidFill>
              </a:rPr>
              <a:t> </a:t>
            </a:r>
            <a:r>
              <a:rPr lang="en-US" b="1" dirty="0" smtClean="0">
                <a:solidFill>
                  <a:schemeClr val="accent1">
                    <a:lumMod val="75000"/>
                  </a:schemeClr>
                </a:solidFill>
              </a:rPr>
              <a:t>                Angelina </a:t>
            </a:r>
            <a:r>
              <a:rPr lang="en-US" b="1" dirty="0" err="1" smtClean="0">
                <a:solidFill>
                  <a:schemeClr val="accent1">
                    <a:lumMod val="75000"/>
                  </a:schemeClr>
                </a:solidFill>
              </a:rPr>
              <a:t>Lallas</a:t>
            </a:r>
            <a:endParaRPr lang="en-US" b="1" dirty="0" smtClean="0">
              <a:solidFill>
                <a:schemeClr val="accent1">
                  <a:lumMod val="75000"/>
                </a:schemeClr>
              </a:solidFill>
            </a:endParaRPr>
          </a:p>
          <a:p>
            <a:r>
              <a:rPr lang="en-US" b="1" dirty="0">
                <a:solidFill>
                  <a:schemeClr val="accent1">
                    <a:lumMod val="75000"/>
                  </a:schemeClr>
                </a:solidFill>
              </a:rPr>
              <a:t> </a:t>
            </a:r>
            <a:r>
              <a:rPr lang="en-US" b="1" dirty="0" smtClean="0">
                <a:solidFill>
                  <a:schemeClr val="accent1">
                    <a:lumMod val="75000"/>
                  </a:schemeClr>
                </a:solidFill>
              </a:rPr>
              <a:t>                Yasmeen </a:t>
            </a:r>
            <a:r>
              <a:rPr lang="en-US" b="1" dirty="0" err="1" smtClean="0">
                <a:solidFill>
                  <a:schemeClr val="accent1">
                    <a:lumMod val="75000"/>
                  </a:schemeClr>
                </a:solidFill>
              </a:rPr>
              <a:t>Alississ</a:t>
            </a:r>
            <a:endParaRPr lang="en-US" b="1" dirty="0" smtClean="0">
              <a:solidFill>
                <a:schemeClr val="accent1">
                  <a:lumMod val="75000"/>
                </a:schemeClr>
              </a:solidFill>
            </a:endParaRPr>
          </a:p>
          <a:p>
            <a:r>
              <a:rPr lang="en-US" b="1" dirty="0" smtClean="0">
                <a:solidFill>
                  <a:schemeClr val="accent1">
                    <a:lumMod val="75000"/>
                  </a:schemeClr>
                </a:solidFill>
              </a:rPr>
              <a:t>Grade 7  (A)</a:t>
            </a:r>
            <a:endParaRPr lang="en-US" b="1" dirty="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1476" y="809479"/>
            <a:ext cx="5832600" cy="476777"/>
          </a:xfrm>
        </p:spPr>
        <p:txBody>
          <a:bodyPr/>
          <a:lstStyle/>
          <a:p>
            <a:pPr algn="ctr"/>
            <a:r>
              <a:rPr lang="en-US" sz="4000" dirty="0" smtClean="0"/>
              <a:t>Math</a:t>
            </a:r>
            <a:br>
              <a:rPr lang="en-US" sz="4000" dirty="0" smtClean="0"/>
            </a:br>
            <a:r>
              <a:rPr lang="en-US" dirty="0" smtClean="0"/>
              <a:t>Amount of rainfall in </a:t>
            </a:r>
            <a:r>
              <a:rPr lang="en-US" dirty="0"/>
              <a:t>J</a:t>
            </a:r>
            <a:r>
              <a:rPr lang="en-US" dirty="0" smtClean="0"/>
              <a:t>ordan</a:t>
            </a:r>
            <a:endParaRPr lang="en-US" dirty="0"/>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819541612"/>
                  </p:ext>
                </p:extLst>
              </p:nvPr>
            </p:nvGraphicFramePr>
            <p:xfrm>
              <a:off x="2737102" y="1464599"/>
              <a:ext cx="6081348" cy="2707567"/>
            </p:xfrm>
            <a:graphic>
              <a:graphicData uri="http://schemas.openxmlformats.org/drawingml/2006/table">
                <a:tbl>
                  <a:tblPr firstRow="1" bandRow="1">
                    <a:tableStyleId>{2F9B4754-A883-40EA-AA17-CC1FA8374AAD}</a:tableStyleId>
                  </a:tblPr>
                  <a:tblGrid>
                    <a:gridCol w="1520337">
                      <a:extLst>
                        <a:ext uri="{9D8B030D-6E8A-4147-A177-3AD203B41FA5}">
                          <a16:colId xmlns="" xmlns:a16="http://schemas.microsoft.com/office/drawing/2014/main" val="2383659572"/>
                        </a:ext>
                      </a:extLst>
                    </a:gridCol>
                    <a:gridCol w="1520337">
                      <a:extLst>
                        <a:ext uri="{9D8B030D-6E8A-4147-A177-3AD203B41FA5}">
                          <a16:colId xmlns="" xmlns:a16="http://schemas.microsoft.com/office/drawing/2014/main" val="3198589446"/>
                        </a:ext>
                      </a:extLst>
                    </a:gridCol>
                    <a:gridCol w="1520337">
                      <a:extLst>
                        <a:ext uri="{9D8B030D-6E8A-4147-A177-3AD203B41FA5}">
                          <a16:colId xmlns="" xmlns:a16="http://schemas.microsoft.com/office/drawing/2014/main" val="2773141993"/>
                        </a:ext>
                      </a:extLst>
                    </a:gridCol>
                    <a:gridCol w="1520337">
                      <a:extLst>
                        <a:ext uri="{9D8B030D-6E8A-4147-A177-3AD203B41FA5}">
                          <a16:colId xmlns="" xmlns:a16="http://schemas.microsoft.com/office/drawing/2014/main" val="2147290969"/>
                        </a:ext>
                      </a:extLst>
                    </a:gridCol>
                  </a:tblGrid>
                  <a:tr h="734241">
                    <a:tc>
                      <a:txBody>
                        <a:bodyPr/>
                        <a:lstStyle/>
                        <a:p>
                          <a:pPr algn="ctr" rtl="0"/>
                          <a:r>
                            <a:rPr lang="en-US" b="1" dirty="0" smtClean="0"/>
                            <a:t>Years</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t>Percent</a:t>
                          </a:r>
                        </a:p>
                        <a:p>
                          <a:pPr algn="ct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t>Fraction</a:t>
                          </a:r>
                          <a:endParaRPr lang="en-US" b="1" dirty="0"/>
                        </a:p>
                      </a:txBody>
                      <a:tcPr/>
                    </a:tc>
                    <a:tc>
                      <a:txBody>
                        <a:bodyPr/>
                        <a:lstStyle/>
                        <a:p>
                          <a:pPr algn="ctr"/>
                          <a:r>
                            <a:rPr lang="en-US" b="1" dirty="0" smtClean="0"/>
                            <a:t>Decimal</a:t>
                          </a:r>
                          <a:endParaRPr lang="en-US" b="1" dirty="0"/>
                        </a:p>
                      </a:txBody>
                      <a:tcPr/>
                    </a:tc>
                    <a:extLst>
                      <a:ext uri="{0D108BD9-81ED-4DB2-BD59-A6C34878D82A}">
                        <a16:rowId xmlns="" xmlns:a16="http://schemas.microsoft.com/office/drawing/2014/main" val="3176858892"/>
                      </a:ext>
                    </a:extLst>
                  </a:tr>
                  <a:tr h="372219">
                    <a:tc>
                      <a:txBody>
                        <a:bodyPr/>
                        <a:lstStyle/>
                        <a:p>
                          <a:pPr algn="ctr"/>
                          <a:r>
                            <a:rPr lang="en-US" b="1" dirty="0" smtClean="0"/>
                            <a:t>2010-2012</a:t>
                          </a:r>
                          <a:endParaRPr lang="en-US" b="1" dirty="0"/>
                        </a:p>
                      </a:txBody>
                      <a:tcPr/>
                    </a:tc>
                    <a:tc>
                      <a:txBody>
                        <a:bodyPr/>
                        <a:lstStyle/>
                        <a:p>
                          <a:pPr algn="ctr"/>
                          <a:r>
                            <a:rPr lang="en-US" dirty="0" smtClean="0"/>
                            <a:t>88%</a:t>
                          </a:r>
                          <a:endParaRPr lang="en-US" dirty="0"/>
                        </a:p>
                      </a:txBody>
                      <a:tcPr/>
                    </a:tc>
                    <a:tc>
                      <a: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88</m:t>
                                    </m:r>
                                  </m:num>
                                  <m:den>
                                    <m:r>
                                      <a:rPr lang="en-US" b="0" i="1" smtClean="0">
                                        <a:latin typeface="Cambria Math" panose="02040503050406030204" pitchFamily="18" charset="0"/>
                                      </a:rPr>
                                      <m:t>100</m:t>
                                    </m:r>
                                  </m:den>
                                </m:f>
                              </m:oMath>
                            </m:oMathPara>
                          </a14:m>
                          <a:endParaRPr lang="en-US" dirty="0"/>
                        </a:p>
                      </a:txBody>
                      <a:tcPr/>
                    </a:tc>
                    <a:tc>
                      <a:txBody>
                        <a:bodyPr/>
                        <a:lstStyle/>
                        <a:p>
                          <a:pPr algn="ctr"/>
                          <a:r>
                            <a:rPr lang="en-US" dirty="0" smtClean="0"/>
                            <a:t>0.88</a:t>
                          </a:r>
                          <a:endParaRPr lang="en-US" dirty="0"/>
                        </a:p>
                      </a:txBody>
                      <a:tcPr/>
                    </a:tc>
                    <a:extLst>
                      <a:ext uri="{0D108BD9-81ED-4DB2-BD59-A6C34878D82A}">
                        <a16:rowId xmlns="" xmlns:a16="http://schemas.microsoft.com/office/drawing/2014/main" val="371170203"/>
                      </a:ext>
                    </a:extLst>
                  </a:tr>
                  <a:tr h="372219">
                    <a:tc>
                      <a:txBody>
                        <a:bodyPr/>
                        <a:lstStyle/>
                        <a:p>
                          <a:pPr algn="ctr"/>
                          <a:r>
                            <a:rPr lang="en-US" b="1" smtClean="0"/>
                            <a:t>2013-2015</a:t>
                          </a:r>
                          <a:endParaRPr lang="en-US" b="1" dirty="0"/>
                        </a:p>
                      </a:txBody>
                      <a:tcPr/>
                    </a:tc>
                    <a:tc>
                      <a:txBody>
                        <a:bodyPr/>
                        <a:lstStyle/>
                        <a:p>
                          <a:pPr algn="ctr"/>
                          <a:r>
                            <a:rPr lang="en-US" dirty="0" smtClean="0"/>
                            <a:t>85.6%</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85.6 </m:t>
                                    </m:r>
                                  </m:num>
                                  <m:den>
                                    <m:r>
                                      <a:rPr lang="en-US" b="0" i="1" smtClean="0">
                                        <a:latin typeface="Cambria Math" panose="02040503050406030204" pitchFamily="18" charset="0"/>
                                      </a:rPr>
                                      <m:t>100</m:t>
                                    </m:r>
                                  </m:den>
                                </m:f>
                              </m:oMath>
                            </m:oMathPara>
                          </a14:m>
                          <a:endParaRPr lang="en-US" dirty="0"/>
                        </a:p>
                      </a:txBody>
                      <a:tcPr/>
                    </a:tc>
                    <a:tc>
                      <a:txBody>
                        <a:bodyPr/>
                        <a:lstStyle/>
                        <a:p>
                          <a:pPr algn="ctr"/>
                          <a:r>
                            <a:rPr lang="en-US" dirty="0" smtClean="0"/>
                            <a:t>0.856</a:t>
                          </a:r>
                          <a:endParaRPr lang="en-US" dirty="0"/>
                        </a:p>
                      </a:txBody>
                      <a:tcPr/>
                    </a:tc>
                    <a:extLst>
                      <a:ext uri="{0D108BD9-81ED-4DB2-BD59-A6C34878D82A}">
                        <a16:rowId xmlns="" xmlns:a16="http://schemas.microsoft.com/office/drawing/2014/main" val="884192933"/>
                      </a:ext>
                    </a:extLst>
                  </a:tr>
                  <a:tr h="372219">
                    <a:tc>
                      <a:txBody>
                        <a:bodyPr/>
                        <a:lstStyle/>
                        <a:p>
                          <a:pPr algn="ctr"/>
                          <a:r>
                            <a:rPr lang="en-US" b="1" smtClean="0"/>
                            <a:t>2016-2018</a:t>
                          </a:r>
                          <a:endParaRPr lang="en-US" b="1" dirty="0"/>
                        </a:p>
                      </a:txBody>
                      <a:tcPr/>
                    </a:tc>
                    <a:tc>
                      <a:txBody>
                        <a:bodyPr/>
                        <a:lstStyle/>
                        <a:p>
                          <a:pPr algn="ctr"/>
                          <a:r>
                            <a:rPr lang="en-US" dirty="0" smtClean="0"/>
                            <a:t>97%</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97</m:t>
                                    </m:r>
                                  </m:num>
                                  <m:den>
                                    <m:r>
                                      <a:rPr lang="en-US" b="0" i="1" smtClean="0">
                                        <a:latin typeface="Cambria Math" panose="02040503050406030204" pitchFamily="18" charset="0"/>
                                      </a:rPr>
                                      <m:t>100</m:t>
                                    </m:r>
                                  </m:den>
                                </m:f>
                              </m:oMath>
                            </m:oMathPara>
                          </a14:m>
                          <a:endParaRPr lang="en-US" dirty="0"/>
                        </a:p>
                      </a:txBody>
                      <a:tcPr/>
                    </a:tc>
                    <a:tc>
                      <a:txBody>
                        <a:bodyPr/>
                        <a:lstStyle/>
                        <a:p>
                          <a:pPr algn="ctr"/>
                          <a:r>
                            <a:rPr lang="en-US" dirty="0" smtClean="0"/>
                            <a:t>0.97</a:t>
                          </a:r>
                          <a:endParaRPr lang="en-US" dirty="0"/>
                        </a:p>
                      </a:txBody>
                      <a:tcPr/>
                    </a:tc>
                    <a:extLst>
                      <a:ext uri="{0D108BD9-81ED-4DB2-BD59-A6C34878D82A}">
                        <a16:rowId xmlns="" xmlns:a16="http://schemas.microsoft.com/office/drawing/2014/main" val="1987929986"/>
                      </a:ext>
                    </a:extLst>
                  </a:tr>
                  <a:tr h="372219">
                    <a:tc>
                      <a:txBody>
                        <a:bodyPr/>
                        <a:lstStyle/>
                        <a:p>
                          <a:pPr algn="ctr"/>
                          <a:r>
                            <a:rPr lang="en-US" b="1" smtClean="0"/>
                            <a:t>2019-2021</a:t>
                          </a:r>
                          <a:endParaRPr lang="en-US" b="1" dirty="0"/>
                        </a:p>
                      </a:txBody>
                      <a:tcPr/>
                    </a:tc>
                    <a:tc>
                      <a:txBody>
                        <a:bodyPr/>
                        <a:lstStyle/>
                        <a:p>
                          <a:pPr algn="ctr"/>
                          <a:r>
                            <a:rPr lang="en-US" smtClean="0"/>
                            <a:t>93.7%</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93.7</m:t>
                                    </m:r>
                                  </m:num>
                                  <m:den>
                                    <m:r>
                                      <a:rPr lang="en-US" b="0" i="1" smtClean="0">
                                        <a:latin typeface="Cambria Math" panose="02040503050406030204" pitchFamily="18" charset="0"/>
                                      </a:rPr>
                                      <m:t>100</m:t>
                                    </m:r>
                                  </m:den>
                                </m:f>
                              </m:oMath>
                            </m:oMathPara>
                          </a14:m>
                          <a:endParaRPr lang="en-US" dirty="0"/>
                        </a:p>
                      </a:txBody>
                      <a:tcPr/>
                    </a:tc>
                    <a:tc>
                      <a:txBody>
                        <a:bodyPr/>
                        <a:lstStyle/>
                        <a:p>
                          <a:pPr algn="ctr"/>
                          <a:r>
                            <a:rPr lang="en-US" dirty="0" smtClean="0"/>
                            <a:t>0.937</a:t>
                          </a:r>
                          <a:endParaRPr lang="en-US" dirty="0"/>
                        </a:p>
                      </a:txBody>
                      <a:tcPr/>
                    </a:tc>
                    <a:extLst>
                      <a:ext uri="{0D108BD9-81ED-4DB2-BD59-A6C34878D82A}">
                        <a16:rowId xmlns="" xmlns:a16="http://schemas.microsoft.com/office/drawing/2014/main" val="305884306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819541612"/>
                  </p:ext>
                </p:extLst>
              </p:nvPr>
            </p:nvGraphicFramePr>
            <p:xfrm>
              <a:off x="2737102" y="1464599"/>
              <a:ext cx="6081348" cy="2707567"/>
            </p:xfrm>
            <a:graphic>
              <a:graphicData uri="http://schemas.openxmlformats.org/drawingml/2006/table">
                <a:tbl>
                  <a:tblPr firstRow="1" bandRow="1">
                    <a:tableStyleId>{2F9B4754-A883-40EA-AA17-CC1FA8374AAD}</a:tableStyleId>
                  </a:tblPr>
                  <a:tblGrid>
                    <a:gridCol w="1520337">
                      <a:extLst>
                        <a:ext uri="{9D8B030D-6E8A-4147-A177-3AD203B41FA5}">
                          <a16:colId xmlns:a16="http://schemas.microsoft.com/office/drawing/2014/main" val="2383659572"/>
                        </a:ext>
                      </a:extLst>
                    </a:gridCol>
                    <a:gridCol w="1520337">
                      <a:extLst>
                        <a:ext uri="{9D8B030D-6E8A-4147-A177-3AD203B41FA5}">
                          <a16:colId xmlns:a16="http://schemas.microsoft.com/office/drawing/2014/main" val="3198589446"/>
                        </a:ext>
                      </a:extLst>
                    </a:gridCol>
                    <a:gridCol w="1520337">
                      <a:extLst>
                        <a:ext uri="{9D8B030D-6E8A-4147-A177-3AD203B41FA5}">
                          <a16:colId xmlns:a16="http://schemas.microsoft.com/office/drawing/2014/main" val="2773141993"/>
                        </a:ext>
                      </a:extLst>
                    </a:gridCol>
                    <a:gridCol w="1520337">
                      <a:extLst>
                        <a:ext uri="{9D8B030D-6E8A-4147-A177-3AD203B41FA5}">
                          <a16:colId xmlns:a16="http://schemas.microsoft.com/office/drawing/2014/main" val="2147290969"/>
                        </a:ext>
                      </a:extLst>
                    </a:gridCol>
                  </a:tblGrid>
                  <a:tr h="734241">
                    <a:tc>
                      <a:txBody>
                        <a:bodyPr/>
                        <a:lstStyle/>
                        <a:p>
                          <a:pPr algn="ctr" rtl="0"/>
                          <a:r>
                            <a:rPr lang="en-US" b="1" dirty="0" smtClean="0"/>
                            <a:t>Years</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t>Percent</a:t>
                          </a:r>
                        </a:p>
                        <a:p>
                          <a:pPr algn="ct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smtClean="0"/>
                            <a:t>Fraction</a:t>
                          </a:r>
                          <a:endParaRPr lang="en-US" b="1" dirty="0"/>
                        </a:p>
                      </a:txBody>
                      <a:tcPr/>
                    </a:tc>
                    <a:tc>
                      <a:txBody>
                        <a:bodyPr/>
                        <a:lstStyle/>
                        <a:p>
                          <a:pPr algn="ctr"/>
                          <a:r>
                            <a:rPr lang="en-US" b="1" dirty="0" smtClean="0"/>
                            <a:t>Decimal</a:t>
                          </a:r>
                          <a:endParaRPr lang="en-US" b="1" dirty="0"/>
                        </a:p>
                      </a:txBody>
                      <a:tcPr/>
                    </a:tc>
                    <a:extLst>
                      <a:ext uri="{0D108BD9-81ED-4DB2-BD59-A6C34878D82A}">
                        <a16:rowId xmlns:a16="http://schemas.microsoft.com/office/drawing/2014/main" val="3176858892"/>
                      </a:ext>
                    </a:extLst>
                  </a:tr>
                  <a:tr h="492252">
                    <a:tc>
                      <a:txBody>
                        <a:bodyPr/>
                        <a:lstStyle/>
                        <a:p>
                          <a:pPr algn="ctr"/>
                          <a:r>
                            <a:rPr lang="en-US" b="1" dirty="0" smtClean="0"/>
                            <a:t>2010-2012</a:t>
                          </a:r>
                          <a:endParaRPr lang="en-US" b="1" dirty="0"/>
                        </a:p>
                      </a:txBody>
                      <a:tcPr/>
                    </a:tc>
                    <a:tc>
                      <a:txBody>
                        <a:bodyPr/>
                        <a:lstStyle/>
                        <a:p>
                          <a:pPr algn="ctr"/>
                          <a:r>
                            <a:rPr lang="en-US" dirty="0" smtClean="0"/>
                            <a:t>88%</a:t>
                          </a:r>
                          <a:endParaRPr lang="en-US" dirty="0"/>
                        </a:p>
                      </a:txBody>
                      <a:tcPr/>
                    </a:tc>
                    <a:tc>
                      <a:txBody>
                        <a:bodyPr/>
                        <a:lstStyle/>
                        <a:p>
                          <a:endParaRPr lang="en-US"/>
                        </a:p>
                      </a:txBody>
                      <a:tcPr>
                        <a:blipFill>
                          <a:blip r:embed="rId2"/>
                          <a:stretch>
                            <a:fillRect l="-200803" t="-150617" r="-101205" b="-301235"/>
                          </a:stretch>
                        </a:blipFill>
                      </a:tcPr>
                    </a:tc>
                    <a:tc>
                      <a:txBody>
                        <a:bodyPr/>
                        <a:lstStyle/>
                        <a:p>
                          <a:pPr algn="ctr"/>
                          <a:r>
                            <a:rPr lang="en-US" dirty="0" smtClean="0"/>
                            <a:t>0.88</a:t>
                          </a:r>
                          <a:endParaRPr lang="en-US" dirty="0"/>
                        </a:p>
                      </a:txBody>
                      <a:tcPr/>
                    </a:tc>
                    <a:extLst>
                      <a:ext uri="{0D108BD9-81ED-4DB2-BD59-A6C34878D82A}">
                        <a16:rowId xmlns:a16="http://schemas.microsoft.com/office/drawing/2014/main" val="371170203"/>
                      </a:ext>
                    </a:extLst>
                  </a:tr>
                  <a:tr h="496570">
                    <a:tc>
                      <a:txBody>
                        <a:bodyPr/>
                        <a:lstStyle/>
                        <a:p>
                          <a:pPr algn="ctr"/>
                          <a:r>
                            <a:rPr lang="en-US" b="1" smtClean="0"/>
                            <a:t>2013-2015</a:t>
                          </a:r>
                          <a:endParaRPr lang="en-US" b="1" dirty="0"/>
                        </a:p>
                      </a:txBody>
                      <a:tcPr/>
                    </a:tc>
                    <a:tc>
                      <a:txBody>
                        <a:bodyPr/>
                        <a:lstStyle/>
                        <a:p>
                          <a:pPr algn="ctr"/>
                          <a:r>
                            <a:rPr lang="en-US" dirty="0" smtClean="0"/>
                            <a:t>85.6%</a:t>
                          </a:r>
                          <a:endParaRPr lang="en-US" dirty="0"/>
                        </a:p>
                      </a:txBody>
                      <a:tcPr/>
                    </a:tc>
                    <a:tc>
                      <a:txBody>
                        <a:bodyPr/>
                        <a:lstStyle/>
                        <a:p>
                          <a:endParaRPr lang="en-US"/>
                        </a:p>
                      </a:txBody>
                      <a:tcPr>
                        <a:blipFill>
                          <a:blip r:embed="rId2"/>
                          <a:stretch>
                            <a:fillRect l="-200803" t="-250617" r="-101205" b="-201235"/>
                          </a:stretch>
                        </a:blipFill>
                      </a:tcPr>
                    </a:tc>
                    <a:tc>
                      <a:txBody>
                        <a:bodyPr/>
                        <a:lstStyle/>
                        <a:p>
                          <a:pPr algn="ctr"/>
                          <a:r>
                            <a:rPr lang="en-US" dirty="0" smtClean="0"/>
                            <a:t>0.856</a:t>
                          </a:r>
                          <a:endParaRPr lang="en-US" dirty="0"/>
                        </a:p>
                      </a:txBody>
                      <a:tcPr/>
                    </a:tc>
                    <a:extLst>
                      <a:ext uri="{0D108BD9-81ED-4DB2-BD59-A6C34878D82A}">
                        <a16:rowId xmlns:a16="http://schemas.microsoft.com/office/drawing/2014/main" val="884192933"/>
                      </a:ext>
                    </a:extLst>
                  </a:tr>
                  <a:tr h="492252">
                    <a:tc>
                      <a:txBody>
                        <a:bodyPr/>
                        <a:lstStyle/>
                        <a:p>
                          <a:pPr algn="ctr"/>
                          <a:r>
                            <a:rPr lang="en-US" b="1" smtClean="0"/>
                            <a:t>2016-2018</a:t>
                          </a:r>
                          <a:endParaRPr lang="en-US" b="1" dirty="0"/>
                        </a:p>
                      </a:txBody>
                      <a:tcPr/>
                    </a:tc>
                    <a:tc>
                      <a:txBody>
                        <a:bodyPr/>
                        <a:lstStyle/>
                        <a:p>
                          <a:pPr algn="ctr"/>
                          <a:r>
                            <a:rPr lang="en-US" dirty="0" smtClean="0"/>
                            <a:t>97%</a:t>
                          </a:r>
                          <a:endParaRPr lang="en-US" dirty="0"/>
                        </a:p>
                      </a:txBody>
                      <a:tcPr/>
                    </a:tc>
                    <a:tc>
                      <a:txBody>
                        <a:bodyPr/>
                        <a:lstStyle/>
                        <a:p>
                          <a:endParaRPr lang="en-US"/>
                        </a:p>
                      </a:txBody>
                      <a:tcPr>
                        <a:blipFill>
                          <a:blip r:embed="rId2"/>
                          <a:stretch>
                            <a:fillRect l="-200803" t="-350617" r="-101205" b="-101235"/>
                          </a:stretch>
                        </a:blipFill>
                      </a:tcPr>
                    </a:tc>
                    <a:tc>
                      <a:txBody>
                        <a:bodyPr/>
                        <a:lstStyle/>
                        <a:p>
                          <a:pPr algn="ctr"/>
                          <a:r>
                            <a:rPr lang="en-US" dirty="0" smtClean="0"/>
                            <a:t>0.97</a:t>
                          </a:r>
                          <a:endParaRPr lang="en-US" dirty="0"/>
                        </a:p>
                      </a:txBody>
                      <a:tcPr/>
                    </a:tc>
                    <a:extLst>
                      <a:ext uri="{0D108BD9-81ED-4DB2-BD59-A6C34878D82A}">
                        <a16:rowId xmlns:a16="http://schemas.microsoft.com/office/drawing/2014/main" val="1987929986"/>
                      </a:ext>
                    </a:extLst>
                  </a:tr>
                  <a:tr h="492252">
                    <a:tc>
                      <a:txBody>
                        <a:bodyPr/>
                        <a:lstStyle/>
                        <a:p>
                          <a:pPr algn="ctr"/>
                          <a:r>
                            <a:rPr lang="en-US" b="1" smtClean="0"/>
                            <a:t>2019-2021</a:t>
                          </a:r>
                          <a:endParaRPr lang="en-US" b="1" dirty="0"/>
                        </a:p>
                      </a:txBody>
                      <a:tcPr/>
                    </a:tc>
                    <a:tc>
                      <a:txBody>
                        <a:bodyPr/>
                        <a:lstStyle/>
                        <a:p>
                          <a:pPr algn="ctr"/>
                          <a:r>
                            <a:rPr lang="en-US" smtClean="0"/>
                            <a:t>93.7%</a:t>
                          </a:r>
                          <a:endParaRPr lang="en-US" dirty="0"/>
                        </a:p>
                      </a:txBody>
                      <a:tcPr/>
                    </a:tc>
                    <a:tc>
                      <a:txBody>
                        <a:bodyPr/>
                        <a:lstStyle/>
                        <a:p>
                          <a:endParaRPr lang="en-US"/>
                        </a:p>
                      </a:txBody>
                      <a:tcPr>
                        <a:blipFill>
                          <a:blip r:embed="rId2"/>
                          <a:stretch>
                            <a:fillRect l="-200803" t="-450617" r="-101205" b="-1235"/>
                          </a:stretch>
                        </a:blipFill>
                      </a:tcPr>
                    </a:tc>
                    <a:tc>
                      <a:txBody>
                        <a:bodyPr/>
                        <a:lstStyle/>
                        <a:p>
                          <a:pPr algn="ctr"/>
                          <a:r>
                            <a:rPr lang="en-US" dirty="0" smtClean="0"/>
                            <a:t>0.937</a:t>
                          </a:r>
                          <a:endParaRPr lang="en-US" dirty="0"/>
                        </a:p>
                      </a:txBody>
                      <a:tcPr/>
                    </a:tc>
                    <a:extLst>
                      <a:ext uri="{0D108BD9-81ED-4DB2-BD59-A6C34878D82A}">
                        <a16:rowId xmlns:a16="http://schemas.microsoft.com/office/drawing/2014/main" val="3058843063"/>
                      </a:ext>
                    </a:extLst>
                  </a:tr>
                </a:tbl>
              </a:graphicData>
            </a:graphic>
          </p:graphicFrame>
        </mc:Fallback>
      </mc:AlternateContent>
    </p:spTree>
    <p:extLst>
      <p:ext uri="{BB962C8B-B14F-4D97-AF65-F5344CB8AC3E}">
        <p14:creationId xmlns:p14="http://schemas.microsoft.com/office/powerpoint/2010/main" val="141280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11</a:t>
            </a:fld>
            <a:endParaRPr lang="en"/>
          </a:p>
        </p:txBody>
      </p:sp>
      <p:pic>
        <p:nvPicPr>
          <p:cNvPr id="5" name="Picture 4"/>
          <p:cNvPicPr>
            <a:picLocks noChangeAspect="1"/>
          </p:cNvPicPr>
          <p:nvPr/>
        </p:nvPicPr>
        <p:blipFill>
          <a:blip r:embed="rId2"/>
          <a:stretch>
            <a:fillRect/>
          </a:stretch>
        </p:blipFill>
        <p:spPr>
          <a:xfrm>
            <a:off x="2898617" y="498227"/>
            <a:ext cx="6096528" cy="4060288"/>
          </a:xfrm>
          <a:prstGeom prst="rect">
            <a:avLst/>
          </a:prstGeom>
        </p:spPr>
      </p:pic>
    </p:spTree>
    <p:extLst>
      <p:ext uri="{BB962C8B-B14F-4D97-AF65-F5344CB8AC3E}">
        <p14:creationId xmlns:p14="http://schemas.microsoft.com/office/powerpoint/2010/main" val="2683035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THE END</a:t>
            </a:r>
            <a:br>
              <a:rPr lang="en-US" dirty="0" smtClean="0"/>
            </a:br>
            <a:r>
              <a:rPr lang="en-US" dirty="0" smtClean="0"/>
              <a:t>THANKS</a:t>
            </a:r>
            <a:endParaRPr lang="en-US" dirty="0"/>
          </a:p>
        </p:txBody>
      </p:sp>
    </p:spTree>
    <p:extLst>
      <p:ext uri="{BB962C8B-B14F-4D97-AF65-F5344CB8AC3E}">
        <p14:creationId xmlns:p14="http://schemas.microsoft.com/office/powerpoint/2010/main" val="22758476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4236281" y="102159"/>
            <a:ext cx="41502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smtClean="0"/>
              <a:t>WATER CRISIS</a:t>
            </a:r>
            <a:endParaRPr dirty="0"/>
          </a:p>
        </p:txBody>
      </p:sp>
      <p:sp>
        <p:nvSpPr>
          <p:cNvPr id="71" name="Google Shape;71;p15"/>
          <p:cNvSpPr txBox="1">
            <a:spLocks noGrp="1"/>
          </p:cNvSpPr>
          <p:nvPr>
            <p:ph type="subTitle" idx="1"/>
          </p:nvPr>
        </p:nvSpPr>
        <p:spPr>
          <a:xfrm>
            <a:off x="4359571" y="1502699"/>
            <a:ext cx="4150200" cy="784800"/>
          </a:xfrm>
          <a:prstGeom prst="rect">
            <a:avLst/>
          </a:prstGeom>
        </p:spPr>
        <p:txBody>
          <a:bodyPr spcFirstLastPara="1" wrap="square" lIns="0" tIns="0" rIns="0" bIns="0" anchor="t" anchorCtr="0">
            <a:noAutofit/>
          </a:bodyPr>
          <a:lstStyle/>
          <a:p>
            <a:pPr marL="0" lvl="0" indent="0">
              <a:spcAft>
                <a:spcPts val="1000"/>
              </a:spcAft>
            </a:pPr>
            <a:r>
              <a:rPr lang="en-US" dirty="0"/>
              <a:t>water deficiency or a lack of safe water supplies. As the population of the world grows and the environment becomes further affected by climate change, access to fresh drinking water </a:t>
            </a:r>
            <a:r>
              <a:rPr lang="en-US" dirty="0" smtClean="0"/>
              <a:t>decreases. </a:t>
            </a:r>
            <a:r>
              <a:rPr lang="en-US" dirty="0"/>
              <a:t>Globally, 785 million people lack access to clean drinking water.</a:t>
            </a:r>
            <a:endParaRPr dirty="0"/>
          </a:p>
        </p:txBody>
      </p:sp>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body" idx="1"/>
          </p:nvPr>
        </p:nvSpPr>
        <p:spPr>
          <a:prstGeom prst="rect">
            <a:avLst/>
          </a:prstGeom>
        </p:spPr>
        <p:txBody>
          <a:bodyPr spcFirstLastPara="1" wrap="square" lIns="0" tIns="0" rIns="0" bIns="0" anchor="t" anchorCtr="0">
            <a:noAutofit/>
          </a:bodyPr>
          <a:lstStyle/>
          <a:p>
            <a:pPr marL="0" lvl="0" indent="0">
              <a:spcAft>
                <a:spcPts val="1000"/>
              </a:spcAft>
              <a:buNone/>
            </a:pPr>
            <a:r>
              <a:rPr lang="en-US" sz="2800" b="1" dirty="0" smtClean="0">
                <a:solidFill>
                  <a:schemeClr val="accent1">
                    <a:lumMod val="60000"/>
                    <a:lumOff val="40000"/>
                  </a:schemeClr>
                </a:solidFill>
              </a:rPr>
              <a:t>Water </a:t>
            </a:r>
            <a:r>
              <a:rPr lang="en-US" sz="2800" b="1" dirty="0">
                <a:solidFill>
                  <a:schemeClr val="accent1">
                    <a:lumMod val="60000"/>
                    <a:lumOff val="40000"/>
                  </a:schemeClr>
                </a:solidFill>
              </a:rPr>
              <a:t>Stress in </a:t>
            </a:r>
            <a:r>
              <a:rPr lang="en-US" sz="2800" b="1" dirty="0" smtClean="0">
                <a:solidFill>
                  <a:schemeClr val="accent1">
                    <a:lumMod val="60000"/>
                    <a:lumOff val="40000"/>
                  </a:schemeClr>
                </a:solidFill>
              </a:rPr>
              <a:t>Jordan</a:t>
            </a:r>
          </a:p>
          <a:p>
            <a:pPr marL="0" lvl="0" indent="0">
              <a:spcAft>
                <a:spcPts val="1000"/>
              </a:spcAft>
              <a:buNone/>
            </a:pPr>
            <a:r>
              <a:rPr lang="en-US" sz="2800" b="1" dirty="0" smtClean="0">
                <a:solidFill>
                  <a:schemeClr val="accent1">
                    <a:lumMod val="50000"/>
                  </a:schemeClr>
                </a:solidFill>
              </a:rPr>
              <a:t>Jordan is one of the 10 most water stressed countries in the world , and this issue needs a quick action to solve this huge problem.</a:t>
            </a:r>
            <a:endParaRPr sz="2800" b="1" dirty="0">
              <a:solidFill>
                <a:schemeClr val="accent1">
                  <a:lumMod val="50000"/>
                </a:schemeClr>
              </a:solidFill>
            </a:endParaRPr>
          </a:p>
        </p:txBody>
      </p:sp>
      <p:sp>
        <p:nvSpPr>
          <p:cNvPr id="77" name="Google Shape;77;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834051" y="237744"/>
            <a:ext cx="4571100" cy="857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smtClean="0"/>
              <a:t>C</a:t>
            </a:r>
            <a:r>
              <a:rPr lang="en" dirty="0" smtClean="0"/>
              <a:t>auses &amp; consequences of water crisis in Jordan</a:t>
            </a:r>
            <a:endParaRPr dirty="0"/>
          </a:p>
        </p:txBody>
      </p:sp>
      <p:sp>
        <p:nvSpPr>
          <p:cNvPr id="83" name="Google Shape;83;p17"/>
          <p:cNvSpPr txBox="1">
            <a:spLocks noGrp="1"/>
          </p:cNvSpPr>
          <p:nvPr>
            <p:ph type="body" idx="1"/>
          </p:nvPr>
        </p:nvSpPr>
        <p:spPr>
          <a:xfrm>
            <a:off x="3987342" y="1253640"/>
            <a:ext cx="4571100" cy="34116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US" dirty="0" smtClean="0"/>
              <a:t>Low rate of rainfall</a:t>
            </a:r>
          </a:p>
          <a:p>
            <a:pPr marL="457200" lvl="0" indent="-355600" algn="l" rtl="0">
              <a:spcBef>
                <a:spcPts val="0"/>
              </a:spcBef>
              <a:spcAft>
                <a:spcPts val="0"/>
              </a:spcAft>
              <a:buSzPts val="2000"/>
              <a:buChar char="⪢"/>
            </a:pPr>
            <a:r>
              <a:rPr lang="en-US" dirty="0" smtClean="0"/>
              <a:t>Lack of water resources (Rivers ,sea , lakes… </a:t>
            </a:r>
            <a:r>
              <a:rPr lang="en-US" dirty="0" err="1" smtClean="0"/>
              <a:t>etc</a:t>
            </a:r>
            <a:r>
              <a:rPr lang="en-US" dirty="0" smtClean="0"/>
              <a:t>)</a:t>
            </a:r>
          </a:p>
          <a:p>
            <a:pPr marL="457200" lvl="0" indent="-355600" algn="l" rtl="0">
              <a:spcBef>
                <a:spcPts val="0"/>
              </a:spcBef>
              <a:spcAft>
                <a:spcPts val="0"/>
              </a:spcAft>
              <a:buSzPts val="2000"/>
              <a:buChar char="⪢"/>
            </a:pPr>
            <a:r>
              <a:rPr lang="en-US" dirty="0" smtClean="0"/>
              <a:t>Rising temperatures(climate change)</a:t>
            </a:r>
          </a:p>
          <a:p>
            <a:pPr lvl="0"/>
            <a:r>
              <a:rPr lang="en-US" dirty="0" err="1"/>
              <a:t>Badia</a:t>
            </a:r>
            <a:r>
              <a:rPr lang="en-US" dirty="0"/>
              <a:t> is the largest geographical zone of </a:t>
            </a:r>
            <a:r>
              <a:rPr lang="en-US" dirty="0" smtClean="0"/>
              <a:t>Jordan</a:t>
            </a:r>
          </a:p>
          <a:p>
            <a:pPr lvl="0"/>
            <a:r>
              <a:rPr lang="en-US" dirty="0" smtClean="0"/>
              <a:t>High rate of immigration to Jordan .</a:t>
            </a:r>
            <a:endParaRPr dirty="0"/>
          </a:p>
        </p:txBody>
      </p:sp>
      <p:sp>
        <p:nvSpPr>
          <p:cNvPr id="84" name="Google Shape;84;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19"/>
          <p:cNvSpPr txBox="1">
            <a:spLocks noGrp="1"/>
          </p:cNvSpPr>
          <p:nvPr>
            <p:ph type="title"/>
          </p:nvPr>
        </p:nvSpPr>
        <p:spPr>
          <a:xfrm>
            <a:off x="2854150" y="205975"/>
            <a:ext cx="5832600" cy="671849"/>
          </a:xfrm>
          <a:prstGeom prst="rect">
            <a:avLst/>
          </a:prstGeom>
        </p:spPr>
        <p:txBody>
          <a:bodyPr spcFirstLastPara="1" wrap="square" lIns="0" tIns="0" rIns="0" bIns="0" anchor="b" anchorCtr="0">
            <a:noAutofit/>
          </a:bodyPr>
          <a:lstStyle/>
          <a:p>
            <a:pPr algn="ctr"/>
            <a:r>
              <a:rPr lang="en-US" sz="2800" dirty="0" smtClean="0"/>
              <a:t>Suggested solutions</a:t>
            </a:r>
            <a:endParaRPr sz="2800" dirty="0"/>
          </a:p>
        </p:txBody>
      </p:sp>
      <p:sp>
        <p:nvSpPr>
          <p:cNvPr id="100" name="Google Shape;100;p19"/>
          <p:cNvSpPr txBox="1">
            <a:spLocks noGrp="1"/>
          </p:cNvSpPr>
          <p:nvPr>
            <p:ph type="body" idx="1"/>
          </p:nvPr>
        </p:nvSpPr>
        <p:spPr>
          <a:xfrm>
            <a:off x="2695679" y="1215250"/>
            <a:ext cx="2831100" cy="3459600"/>
          </a:xfrm>
          <a:prstGeom prst="rect">
            <a:avLst/>
          </a:prstGeom>
        </p:spPr>
        <p:txBody>
          <a:bodyPr spcFirstLastPara="1" wrap="square" lIns="0" tIns="0" rIns="0" bIns="0" anchor="t" anchorCtr="0">
            <a:noAutofit/>
          </a:bodyPr>
          <a:lstStyle/>
          <a:p>
            <a:pPr marL="0" lvl="0" indent="0">
              <a:buNone/>
            </a:pPr>
            <a:r>
              <a:rPr lang="en-US" b="1" dirty="0" smtClean="0"/>
              <a:t>1. Reservoirs </a:t>
            </a:r>
            <a:r>
              <a:rPr lang="en-US" b="1" dirty="0"/>
              <a:t>(artificial </a:t>
            </a:r>
            <a:r>
              <a:rPr lang="en-US" b="1" dirty="0" smtClean="0"/>
              <a:t>     lakes)</a:t>
            </a:r>
          </a:p>
          <a:p>
            <a:pPr marL="0" lvl="0" indent="0" algn="ctr">
              <a:buNone/>
            </a:pPr>
            <a:r>
              <a:rPr lang="en-US" b="1" dirty="0"/>
              <a:t> </a:t>
            </a:r>
            <a:r>
              <a:rPr lang="en-US" b="1" dirty="0" smtClean="0"/>
              <a:t>    </a:t>
            </a:r>
            <a:r>
              <a:rPr lang="en-US" dirty="0" smtClean="0"/>
              <a:t>can </a:t>
            </a:r>
            <a:r>
              <a:rPr lang="en-US" dirty="0"/>
              <a:t>collect water during wet times and store it for use during dry spells</a:t>
            </a:r>
            <a:endParaRPr dirty="0"/>
          </a:p>
        </p:txBody>
      </p:sp>
      <p:sp>
        <p:nvSpPr>
          <p:cNvPr id="102" name="Google Shape;102;p19"/>
          <p:cNvSpPr txBox="1">
            <a:spLocks noGrp="1"/>
          </p:cNvSpPr>
          <p:nvPr>
            <p:ph type="body" idx="2"/>
          </p:nvPr>
        </p:nvSpPr>
        <p:spPr>
          <a:xfrm>
            <a:off x="6075181" y="1215250"/>
            <a:ext cx="2831100" cy="3459600"/>
          </a:xfrm>
          <a:prstGeom prst="rect">
            <a:avLst/>
          </a:prstGeom>
        </p:spPr>
        <p:txBody>
          <a:bodyPr spcFirstLastPara="1" wrap="square" lIns="0" tIns="0" rIns="0" bIns="0" anchor="t" anchorCtr="0">
            <a:noAutofit/>
          </a:bodyPr>
          <a:lstStyle/>
          <a:p>
            <a:pPr marL="0" lvl="0" indent="0">
              <a:buNone/>
            </a:pPr>
            <a:r>
              <a:rPr lang="en-US" b="1" dirty="0" smtClean="0"/>
              <a:t>2. Desalination</a:t>
            </a:r>
            <a:endParaRPr b="1" dirty="0"/>
          </a:p>
          <a:p>
            <a:pPr marL="0" lvl="0" indent="0" algn="ctr">
              <a:spcBef>
                <a:spcPts val="1000"/>
              </a:spcBef>
              <a:spcAft>
                <a:spcPts val="1000"/>
              </a:spcAft>
              <a:buNone/>
            </a:pPr>
            <a:r>
              <a:rPr lang="en-US" dirty="0"/>
              <a:t>which involves removing dissolved salt and minerals from seawater </a:t>
            </a:r>
            <a:r>
              <a:rPr lang="en-US" dirty="0" smtClean="0"/>
              <a:t>(red sea &amp; dead sea)</a:t>
            </a:r>
            <a:endParaRPr dirty="0"/>
          </a:p>
        </p:txBody>
      </p:sp>
      <p:sp>
        <p:nvSpPr>
          <p:cNvPr id="103" name="Google Shape;10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2854150" y="205975"/>
            <a:ext cx="5832600" cy="537737"/>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smtClean="0"/>
              <a:t>S</a:t>
            </a:r>
            <a:r>
              <a:rPr lang="en" dirty="0" smtClean="0"/>
              <a:t>uggested solutions </a:t>
            </a:r>
            <a:endParaRPr dirty="0"/>
          </a:p>
        </p:txBody>
      </p:sp>
      <p:sp>
        <p:nvSpPr>
          <p:cNvPr id="109" name="Google Shape;109;p20"/>
          <p:cNvSpPr txBox="1">
            <a:spLocks noGrp="1"/>
          </p:cNvSpPr>
          <p:nvPr>
            <p:ph type="body" idx="1"/>
          </p:nvPr>
        </p:nvSpPr>
        <p:spPr>
          <a:xfrm>
            <a:off x="2750518" y="997845"/>
            <a:ext cx="1859400" cy="3459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smtClean="0"/>
              <a:t>3. Reuse</a:t>
            </a:r>
          </a:p>
          <a:p>
            <a:pPr marL="0" lvl="0" indent="0" algn="l" rtl="0">
              <a:spcBef>
                <a:spcPts val="0"/>
              </a:spcBef>
              <a:spcAft>
                <a:spcPts val="0"/>
              </a:spcAft>
              <a:buNone/>
            </a:pPr>
            <a:endParaRPr lang="en-US" b="1" dirty="0"/>
          </a:p>
          <a:p>
            <a:pPr marL="0" lvl="0" indent="0" algn="ctr">
              <a:buNone/>
            </a:pPr>
            <a:r>
              <a:rPr lang="en-US" b="1" dirty="0"/>
              <a:t>    </a:t>
            </a:r>
            <a:r>
              <a:rPr lang="en-US" dirty="0"/>
              <a:t>The water used to wash fruits and veggies can be collected then used for watering potted plants and gardens.</a:t>
            </a:r>
            <a:endParaRPr dirty="0"/>
          </a:p>
        </p:txBody>
      </p:sp>
      <p:sp>
        <p:nvSpPr>
          <p:cNvPr id="110" name="Google Shape;110;p20"/>
          <p:cNvSpPr txBox="1">
            <a:spLocks noGrp="1"/>
          </p:cNvSpPr>
          <p:nvPr>
            <p:ph type="body" idx="2"/>
          </p:nvPr>
        </p:nvSpPr>
        <p:spPr>
          <a:xfrm>
            <a:off x="4840750" y="997845"/>
            <a:ext cx="1859400" cy="3459600"/>
          </a:xfrm>
          <a:prstGeom prst="rect">
            <a:avLst/>
          </a:prstGeom>
        </p:spPr>
        <p:txBody>
          <a:bodyPr spcFirstLastPara="1" wrap="square" lIns="0" tIns="0" rIns="0" bIns="0" anchor="t" anchorCtr="0">
            <a:noAutofit/>
          </a:bodyPr>
          <a:lstStyle/>
          <a:p>
            <a:pPr marL="0" lvl="0" indent="0">
              <a:buNone/>
            </a:pPr>
            <a:r>
              <a:rPr lang="en-US" b="1" dirty="0"/>
              <a:t>4. Reduce your water </a:t>
            </a:r>
            <a:r>
              <a:rPr lang="en-US" b="1" dirty="0" smtClean="0"/>
              <a:t>usage</a:t>
            </a:r>
          </a:p>
          <a:p>
            <a:pPr marL="0" lvl="0" indent="0">
              <a:buNone/>
            </a:pPr>
            <a:endParaRPr lang="en-US" b="1" dirty="0"/>
          </a:p>
          <a:p>
            <a:pPr marL="0" lvl="0" indent="0" algn="ctr">
              <a:buNone/>
            </a:pPr>
            <a:r>
              <a:rPr lang="en-US" b="1" dirty="0" smtClean="0"/>
              <a:t>  </a:t>
            </a:r>
            <a:r>
              <a:rPr lang="en-US" dirty="0" smtClean="0"/>
              <a:t>for example don’t wash your car with a tub instead with a bucket </a:t>
            </a:r>
            <a:endParaRPr dirty="0"/>
          </a:p>
        </p:txBody>
      </p:sp>
      <p:sp>
        <p:nvSpPr>
          <p:cNvPr id="111" name="Google Shape;111;p20"/>
          <p:cNvSpPr txBox="1">
            <a:spLocks noGrp="1"/>
          </p:cNvSpPr>
          <p:nvPr>
            <p:ph type="body" idx="3"/>
          </p:nvPr>
        </p:nvSpPr>
        <p:spPr>
          <a:xfrm>
            <a:off x="6827350" y="997845"/>
            <a:ext cx="1859400" cy="3459600"/>
          </a:xfrm>
          <a:prstGeom prst="rect">
            <a:avLst/>
          </a:prstGeom>
        </p:spPr>
        <p:txBody>
          <a:bodyPr spcFirstLastPara="1" wrap="square" lIns="0" tIns="0" rIns="0" bIns="0" anchor="t" anchorCtr="0">
            <a:noAutofit/>
          </a:bodyPr>
          <a:lstStyle/>
          <a:p>
            <a:pPr marL="0" lvl="0" indent="0">
              <a:buNone/>
            </a:pPr>
            <a:r>
              <a:rPr lang="en-US" b="1" dirty="0"/>
              <a:t>5. Awareness &amp; Education</a:t>
            </a:r>
            <a:endParaRPr b="1" dirty="0"/>
          </a:p>
          <a:p>
            <a:pPr marL="0" lvl="0" indent="0" algn="ctr">
              <a:spcBef>
                <a:spcPts val="1000"/>
              </a:spcBef>
              <a:spcAft>
                <a:spcPts val="1000"/>
              </a:spcAft>
              <a:buNone/>
            </a:pPr>
            <a:r>
              <a:rPr lang="en-US" dirty="0"/>
              <a:t>Education is critical to solve the water </a:t>
            </a:r>
            <a:r>
              <a:rPr lang="en-US" dirty="0" smtClean="0"/>
              <a:t>crisis.</a:t>
            </a:r>
          </a:p>
          <a:p>
            <a:pPr marL="0" lvl="0" indent="0" algn="ctr">
              <a:spcBef>
                <a:spcPts val="1000"/>
              </a:spcBef>
              <a:spcAft>
                <a:spcPts val="1000"/>
              </a:spcAft>
              <a:buNone/>
            </a:pPr>
            <a:r>
              <a:rPr lang="en-US" dirty="0" smtClean="0"/>
              <a:t>As it must be an important subject at schools to teach students how to deal with water properly.</a:t>
            </a:r>
            <a:endParaRPr dirty="0"/>
          </a:p>
        </p:txBody>
      </p:sp>
      <p:sp>
        <p:nvSpPr>
          <p:cNvPr id="112" name="Google Shape;112;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6</a:t>
            </a:fld>
            <a:endParaRP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4115700" y="205975"/>
            <a:ext cx="4571100" cy="71552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smtClean="0"/>
              <a:t>T</a:t>
            </a:r>
            <a:r>
              <a:rPr lang="en" dirty="0" smtClean="0"/>
              <a:t>hree Rs to solve our problem</a:t>
            </a:r>
            <a:endParaRPr dirty="0"/>
          </a:p>
        </p:txBody>
      </p:sp>
      <p:sp>
        <p:nvSpPr>
          <p:cNvPr id="132" name="Google Shape;132;p2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7</a:t>
            </a:fld>
            <a:endParaRPr/>
          </a:p>
        </p:txBody>
      </p:sp>
      <p:sp>
        <p:nvSpPr>
          <p:cNvPr id="133" name="Google Shape;133;p23"/>
          <p:cNvSpPr/>
          <p:nvPr/>
        </p:nvSpPr>
        <p:spPr>
          <a:xfrm rot="-3280065">
            <a:off x="5830577" y="2402935"/>
            <a:ext cx="1167180" cy="1164844"/>
          </a:xfrm>
          <a:prstGeom prst="ellipse">
            <a:avLst/>
          </a:prstGeom>
          <a:solidFill>
            <a:schemeClr val="l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134" name="Google Shape;134;p23"/>
          <p:cNvGrpSpPr/>
          <p:nvPr/>
        </p:nvGrpSpPr>
        <p:grpSpPr>
          <a:xfrm>
            <a:off x="6076595" y="2062202"/>
            <a:ext cx="2609061" cy="2908812"/>
            <a:chOff x="4184863" y="1520198"/>
            <a:chExt cx="2958454" cy="3298347"/>
          </a:xfrm>
        </p:grpSpPr>
        <p:sp>
          <p:nvSpPr>
            <p:cNvPr id="135" name="Google Shape;135;p23"/>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chemeClr val="accent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36" name="Google Shape;136;p23"/>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chemeClr val="accent3"/>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37" name="Google Shape;137;p23"/>
            <p:cNvSpPr txBox="1"/>
            <p:nvPr/>
          </p:nvSpPr>
          <p:spPr>
            <a:xfrm rot="-3779206">
              <a:off x="4733052" y="2863735"/>
              <a:ext cx="1577952" cy="5632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smtClean="0">
                  <a:solidFill>
                    <a:srgbClr val="FFFFFF"/>
                  </a:solidFill>
                  <a:latin typeface="Merriweather"/>
                  <a:ea typeface="Merriweather"/>
                  <a:cs typeface="Merriweather"/>
                  <a:sym typeface="Merriweather"/>
                </a:rPr>
                <a:t>REUSE WATER</a:t>
              </a:r>
              <a:endParaRPr sz="1000" dirty="0">
                <a:solidFill>
                  <a:srgbClr val="FFFFFF"/>
                </a:solidFill>
                <a:latin typeface="Merriweather"/>
                <a:ea typeface="Merriweather"/>
                <a:cs typeface="Merriweather"/>
                <a:sym typeface="Merriweather"/>
              </a:endParaRPr>
            </a:p>
          </p:txBody>
        </p:sp>
      </p:grpSp>
      <p:grpSp>
        <p:nvGrpSpPr>
          <p:cNvPr id="138" name="Google Shape;138;p23"/>
          <p:cNvGrpSpPr/>
          <p:nvPr/>
        </p:nvGrpSpPr>
        <p:grpSpPr>
          <a:xfrm>
            <a:off x="4888529" y="696585"/>
            <a:ext cx="2904605" cy="2842289"/>
            <a:chOff x="2857731" y="-71332"/>
            <a:chExt cx="3293577" cy="3222916"/>
          </a:xfrm>
        </p:grpSpPr>
        <p:sp>
          <p:nvSpPr>
            <p:cNvPr id="139" name="Google Shape;139;p23"/>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chemeClr val="accent2"/>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0" name="Google Shape;140;p23"/>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chemeClr val="accent1"/>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1" name="Google Shape;141;p23"/>
            <p:cNvSpPr txBox="1"/>
            <p:nvPr/>
          </p:nvSpPr>
          <p:spPr>
            <a:xfrm>
              <a:off x="3782825" y="1153125"/>
              <a:ext cx="15780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smtClean="0">
                  <a:solidFill>
                    <a:srgbClr val="FFFFFF"/>
                  </a:solidFill>
                  <a:latin typeface="Merriweather"/>
                  <a:ea typeface="Merriweather"/>
                  <a:cs typeface="Merriweather"/>
                  <a:sym typeface="Merriweather"/>
                </a:rPr>
                <a:t>REDUCE</a:t>
              </a:r>
            </a:p>
            <a:p>
              <a:pPr marL="0" lvl="0" indent="0" algn="ctr" rtl="0">
                <a:spcBef>
                  <a:spcPts val="0"/>
                </a:spcBef>
                <a:spcAft>
                  <a:spcPts val="0"/>
                </a:spcAft>
                <a:buNone/>
              </a:pPr>
              <a:r>
                <a:rPr lang="en" sz="1000" dirty="0" smtClean="0">
                  <a:solidFill>
                    <a:srgbClr val="FFFFFF"/>
                  </a:solidFill>
                  <a:latin typeface="Merriweather"/>
                  <a:ea typeface="Merriweather"/>
                  <a:cs typeface="Merriweather"/>
                  <a:sym typeface="Merriweather"/>
                </a:rPr>
                <a:t>WATER USAGE</a:t>
              </a:r>
              <a:endParaRPr sz="1000" dirty="0">
                <a:solidFill>
                  <a:srgbClr val="FFFFFF"/>
                </a:solidFill>
                <a:latin typeface="Merriweather"/>
                <a:ea typeface="Merriweather"/>
                <a:cs typeface="Merriweather"/>
                <a:sym typeface="Merriweather"/>
              </a:endParaRPr>
            </a:p>
          </p:txBody>
        </p:sp>
      </p:grpSp>
      <p:grpSp>
        <p:nvGrpSpPr>
          <p:cNvPr id="142" name="Google Shape;142;p23"/>
          <p:cNvGrpSpPr/>
          <p:nvPr/>
        </p:nvGrpSpPr>
        <p:grpSpPr>
          <a:xfrm>
            <a:off x="4114388" y="2207250"/>
            <a:ext cx="3020008" cy="2753538"/>
            <a:chOff x="1959887" y="1684671"/>
            <a:chExt cx="3424433" cy="3122279"/>
          </a:xfrm>
        </p:grpSpPr>
        <p:sp>
          <p:nvSpPr>
            <p:cNvPr id="143" name="Google Shape;143;p23"/>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chemeClr val="accent6"/>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4" name="Google Shape;144;p23"/>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chemeClr val="accent5"/>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5" name="Google Shape;145;p23"/>
            <p:cNvSpPr txBox="1"/>
            <p:nvPr/>
          </p:nvSpPr>
          <p:spPr>
            <a:xfrm rot="3725110" flipH="1">
              <a:off x="2866277" y="2863871"/>
              <a:ext cx="1577671" cy="5631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dirty="0" smtClean="0">
                  <a:solidFill>
                    <a:srgbClr val="FFFFFF"/>
                  </a:solidFill>
                  <a:latin typeface="Merriweather"/>
                  <a:ea typeface="Merriweather"/>
                  <a:cs typeface="Merriweather"/>
                  <a:sym typeface="Merriweather"/>
                </a:rPr>
                <a:t>RECYCLE </a:t>
              </a:r>
            </a:p>
            <a:p>
              <a:pPr marL="0" lvl="0" indent="0" algn="ctr" rtl="0">
                <a:spcBef>
                  <a:spcPts val="0"/>
                </a:spcBef>
                <a:spcAft>
                  <a:spcPts val="0"/>
                </a:spcAft>
                <a:buNone/>
              </a:pPr>
              <a:r>
                <a:rPr lang="en-US" sz="1000" dirty="0" smtClean="0">
                  <a:solidFill>
                    <a:srgbClr val="FFFFFF"/>
                  </a:solidFill>
                  <a:latin typeface="Merriweather"/>
                  <a:ea typeface="Merriweather"/>
                  <a:cs typeface="Merriweather"/>
                  <a:sym typeface="Merriweather"/>
                </a:rPr>
                <a:t>WATER</a:t>
              </a:r>
              <a:endParaRPr sz="1000" dirty="0">
                <a:solidFill>
                  <a:srgbClr val="FFFFFF"/>
                </a:solidFill>
                <a:latin typeface="Merriweather"/>
                <a:ea typeface="Merriweather"/>
                <a:cs typeface="Merriweather"/>
                <a:sym typeface="Merriweather"/>
              </a:endParaRPr>
            </a:p>
          </p:txBody>
        </p:sp>
      </p:gr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225" y="0"/>
            <a:ext cx="5832600" cy="707136"/>
          </a:xfrm>
        </p:spPr>
        <p:txBody>
          <a:bodyPr/>
          <a:lstStyle/>
          <a:p>
            <a:r>
              <a:rPr lang="en-US" dirty="0" smtClean="0"/>
              <a:t>CONCLUSION </a:t>
            </a:r>
            <a:endParaRPr lang="en-US" dirty="0"/>
          </a:p>
        </p:txBody>
      </p:sp>
      <p:sp>
        <p:nvSpPr>
          <p:cNvPr id="3" name="Text Placeholder 2"/>
          <p:cNvSpPr>
            <a:spLocks noGrp="1"/>
          </p:cNvSpPr>
          <p:nvPr>
            <p:ph type="body" idx="1"/>
          </p:nvPr>
        </p:nvSpPr>
        <p:spPr>
          <a:xfrm>
            <a:off x="2558485" y="816334"/>
            <a:ext cx="2831100" cy="3459600"/>
          </a:xfrm>
        </p:spPr>
        <p:txBody>
          <a:bodyPr/>
          <a:lstStyle/>
          <a:p>
            <a:r>
              <a:rPr lang="en-US" dirty="0"/>
              <a:t>The water security dilemma of Jordan is one of the most important national and strategic issues facing Jordan. The significance and challenges of this issue are even increasing with time passing, as water resources are running scarce.</a:t>
            </a:r>
          </a:p>
        </p:txBody>
      </p:sp>
      <p:sp>
        <p:nvSpPr>
          <p:cNvPr id="4" name="Text Placeholder 3"/>
          <p:cNvSpPr>
            <a:spLocks noGrp="1"/>
          </p:cNvSpPr>
          <p:nvPr>
            <p:ph type="body" idx="2"/>
          </p:nvPr>
        </p:nvSpPr>
        <p:spPr>
          <a:xfrm>
            <a:off x="5770525" y="816334"/>
            <a:ext cx="2831100" cy="3459600"/>
          </a:xfrm>
        </p:spPr>
        <p:txBody>
          <a:bodyPr/>
          <a:lstStyle/>
          <a:p>
            <a:r>
              <a:rPr lang="en-US" dirty="0" smtClean="0"/>
              <a:t>Jordan needs a very efficient teams and organizations to study all the ways to solve this problem with a great water management programs done from experts.</a:t>
            </a:r>
            <a:endParaRPr lang="en-US" dirty="0"/>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685271831"/>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2312" y="2577452"/>
            <a:ext cx="4226100" cy="1159800"/>
          </a:xfrm>
        </p:spPr>
        <p:txBody>
          <a:bodyPr/>
          <a:lstStyle/>
          <a:p>
            <a:r>
              <a:rPr lang="en-US" sz="1200" i="1" dirty="0" smtClean="0">
                <a:solidFill>
                  <a:schemeClr val="bg2"/>
                </a:solidFill>
              </a:rPr>
              <a:t>1. </a:t>
            </a:r>
            <a:r>
              <a:rPr lang="en-US" sz="1200" i="1" dirty="0">
                <a:solidFill>
                  <a:schemeClr val="bg2"/>
                </a:solidFill>
              </a:rPr>
              <a:t>Environmental Protection Agency. (</a:t>
            </a:r>
            <a:r>
              <a:rPr lang="en-US" sz="1200" i="1" dirty="0" err="1">
                <a:solidFill>
                  <a:schemeClr val="bg2"/>
                </a:solidFill>
              </a:rPr>
              <a:t>n.d.</a:t>
            </a:r>
            <a:r>
              <a:rPr lang="en-US" sz="1200" i="1" dirty="0">
                <a:solidFill>
                  <a:schemeClr val="bg2"/>
                </a:solidFill>
              </a:rPr>
              <a:t>). EPA. https://www.epa.gov/waterreuse/basic-information-about-water-reuse#uses </a:t>
            </a:r>
            <a:r>
              <a:rPr lang="en-US" sz="1200" i="1" dirty="0" smtClean="0">
                <a:solidFill>
                  <a:schemeClr val="bg2"/>
                </a:solidFill>
              </a:rPr>
              <a:t/>
            </a:r>
            <a:br>
              <a:rPr lang="en-US" sz="1200" i="1" dirty="0" smtClean="0">
                <a:solidFill>
                  <a:schemeClr val="bg2"/>
                </a:solidFill>
              </a:rPr>
            </a:br>
            <a:r>
              <a:rPr lang="en-US" sz="1200" i="1" dirty="0">
                <a:solidFill>
                  <a:schemeClr val="bg2"/>
                </a:solidFill>
              </a:rPr>
              <a:t/>
            </a:r>
            <a:br>
              <a:rPr lang="en-US" sz="1200" i="1" dirty="0">
                <a:solidFill>
                  <a:schemeClr val="bg2"/>
                </a:solidFill>
              </a:rPr>
            </a:br>
            <a:r>
              <a:rPr lang="en-US" sz="1200" i="1" dirty="0" smtClean="0">
                <a:solidFill>
                  <a:schemeClr val="bg2"/>
                </a:solidFill>
              </a:rPr>
              <a:t>2. </a:t>
            </a:r>
            <a:r>
              <a:rPr lang="en-US" sz="1200" i="1" dirty="0">
                <a:solidFill>
                  <a:schemeClr val="bg2"/>
                </a:solidFill>
              </a:rPr>
              <a:t>Water security in Jordan and its future horizons. </a:t>
            </a:r>
            <a:r>
              <a:rPr lang="en-US" sz="1200" i="1" dirty="0" err="1">
                <a:solidFill>
                  <a:schemeClr val="bg2"/>
                </a:solidFill>
              </a:rPr>
              <a:t>Strategiecs</a:t>
            </a:r>
            <a:r>
              <a:rPr lang="en-US" sz="1200" i="1" dirty="0">
                <a:solidFill>
                  <a:schemeClr val="bg2"/>
                </a:solidFill>
              </a:rPr>
              <a:t> Think Tank - WATER SECURITY IN JORDAN AND ITS FUTURE HORIZONS. (</a:t>
            </a:r>
            <a:r>
              <a:rPr lang="en-US" sz="1200" i="1" dirty="0" err="1">
                <a:solidFill>
                  <a:schemeClr val="bg2"/>
                </a:solidFill>
              </a:rPr>
              <a:t>n.d.</a:t>
            </a:r>
            <a:r>
              <a:rPr lang="en-US" sz="1200" i="1" dirty="0">
                <a:solidFill>
                  <a:schemeClr val="bg2"/>
                </a:solidFill>
              </a:rPr>
              <a:t>). https://strategiecs.com/en/analyses/water-security-in-jordan-and-its-future-horizons </a:t>
            </a:r>
            <a:r>
              <a:rPr lang="en-US" sz="1200" i="1" dirty="0" smtClean="0">
                <a:solidFill>
                  <a:schemeClr val="bg2"/>
                </a:solidFill>
              </a:rPr>
              <a:t/>
            </a:r>
            <a:br>
              <a:rPr lang="en-US" sz="1200" i="1" dirty="0" smtClean="0">
                <a:solidFill>
                  <a:schemeClr val="bg2"/>
                </a:solidFill>
              </a:rPr>
            </a:br>
            <a:r>
              <a:rPr lang="en-US" sz="1200" i="1" dirty="0">
                <a:solidFill>
                  <a:schemeClr val="bg2"/>
                </a:solidFill>
              </a:rPr>
              <a:t/>
            </a:r>
            <a:br>
              <a:rPr lang="en-US" sz="1200" i="1" dirty="0">
                <a:solidFill>
                  <a:schemeClr val="bg2"/>
                </a:solidFill>
              </a:rPr>
            </a:br>
            <a:r>
              <a:rPr lang="en-US" sz="1200" i="1" dirty="0" smtClean="0">
                <a:solidFill>
                  <a:schemeClr val="bg2"/>
                </a:solidFill>
              </a:rPr>
              <a:t>3. </a:t>
            </a:r>
            <a:r>
              <a:rPr lang="en-US" sz="1200" i="1" dirty="0">
                <a:solidFill>
                  <a:schemeClr val="bg2"/>
                </a:solidFill>
              </a:rPr>
              <a:t>Impulse, S. (</a:t>
            </a:r>
            <a:r>
              <a:rPr lang="en-US" sz="1200" i="1" dirty="0" err="1">
                <a:solidFill>
                  <a:schemeClr val="bg2"/>
                </a:solidFill>
              </a:rPr>
              <a:t>n.d.</a:t>
            </a:r>
            <a:r>
              <a:rPr lang="en-US" sz="1200" i="1" dirty="0">
                <a:solidFill>
                  <a:schemeClr val="bg2"/>
                </a:solidFill>
              </a:rPr>
              <a:t>). Solutions to water scarcity. how to prevent water shortages? https://solarimpulse.com/water-scarcity-solutions# </a:t>
            </a:r>
            <a:r>
              <a:rPr lang="en-US" sz="1200" i="1" dirty="0" smtClean="0">
                <a:solidFill>
                  <a:schemeClr val="bg2"/>
                </a:solidFill>
              </a:rPr>
              <a:t/>
            </a:r>
            <a:br>
              <a:rPr lang="en-US" sz="1200" i="1" dirty="0" smtClean="0">
                <a:solidFill>
                  <a:schemeClr val="bg2"/>
                </a:solidFill>
              </a:rPr>
            </a:br>
            <a:r>
              <a:rPr lang="en-US" sz="1200" i="1" dirty="0">
                <a:solidFill>
                  <a:schemeClr val="bg2"/>
                </a:solidFill>
              </a:rPr>
              <a:t/>
            </a:r>
            <a:br>
              <a:rPr lang="en-US" sz="1200" i="1" dirty="0">
                <a:solidFill>
                  <a:schemeClr val="bg2"/>
                </a:solidFill>
              </a:rPr>
            </a:br>
            <a:r>
              <a:rPr lang="en-US" sz="1200" i="1" dirty="0" smtClean="0">
                <a:solidFill>
                  <a:schemeClr val="bg2"/>
                </a:solidFill>
              </a:rPr>
              <a:t>4. </a:t>
            </a:r>
            <a:r>
              <a:rPr lang="en-US" sz="1200" i="1" dirty="0">
                <a:solidFill>
                  <a:schemeClr val="bg2"/>
                </a:solidFill>
              </a:rPr>
              <a:t>Water Resources &amp;amp; Environment: Basic page: Jordan. U.S. Agency for International Development. (2022, August 16). https://www.usaid.gov/jordan/water-resources-environment </a:t>
            </a:r>
            <a:r>
              <a:rPr lang="en-US" sz="1200" i="1" dirty="0" smtClean="0">
                <a:solidFill>
                  <a:schemeClr val="bg2"/>
                </a:solidFill>
              </a:rPr>
              <a:t/>
            </a:r>
            <a:br>
              <a:rPr lang="en-US" sz="1200" i="1" dirty="0" smtClean="0">
                <a:solidFill>
                  <a:schemeClr val="bg2"/>
                </a:solidFill>
              </a:rPr>
            </a:br>
            <a:r>
              <a:rPr lang="en-US" sz="1200" i="1" dirty="0" smtClean="0">
                <a:solidFill>
                  <a:schemeClr val="bg2"/>
                </a:solidFill>
              </a:rPr>
              <a:t> </a:t>
            </a:r>
            <a:r>
              <a:rPr lang="en-US" sz="1200" i="1" dirty="0">
                <a:solidFill>
                  <a:schemeClr val="bg2"/>
                </a:solidFill>
              </a:rPr>
              <a:t/>
            </a:r>
            <a:br>
              <a:rPr lang="en-US" sz="1200" i="1" dirty="0">
                <a:solidFill>
                  <a:schemeClr val="bg2"/>
                </a:solidFill>
              </a:rPr>
            </a:br>
            <a:r>
              <a:rPr lang="en-US" sz="1200" i="1" dirty="0" smtClean="0">
                <a:solidFill>
                  <a:schemeClr val="bg2"/>
                </a:solidFill>
              </a:rPr>
              <a:t>5. Water </a:t>
            </a:r>
            <a:r>
              <a:rPr lang="en-US" sz="1200" i="1" dirty="0">
                <a:solidFill>
                  <a:schemeClr val="bg2"/>
                </a:solidFill>
              </a:rPr>
              <a:t>stress in Jordan - Executive Summary. UNICEF Jordan. (</a:t>
            </a:r>
            <a:r>
              <a:rPr lang="en-US" sz="1200" i="1" dirty="0" err="1">
                <a:solidFill>
                  <a:schemeClr val="bg2"/>
                </a:solidFill>
              </a:rPr>
              <a:t>n.d.</a:t>
            </a:r>
            <a:r>
              <a:rPr lang="en-US" sz="1200" i="1" dirty="0">
                <a:solidFill>
                  <a:schemeClr val="bg2"/>
                </a:solidFill>
              </a:rPr>
              <a:t>). Retrieved April 26, 2023, from https://www.unicef.org/jordan/water-stress-jordan-executive-summary </a:t>
            </a:r>
            <a:r>
              <a:rPr lang="en-US" dirty="0"/>
              <a:t/>
            </a:r>
            <a:br>
              <a:rPr lang="en-US" dirty="0"/>
            </a:br>
            <a:endParaRPr lang="en-US" dirty="0"/>
          </a:p>
        </p:txBody>
      </p:sp>
      <p:sp>
        <p:nvSpPr>
          <p:cNvPr id="4" name="Rectangle 3"/>
          <p:cNvSpPr/>
          <p:nvPr/>
        </p:nvSpPr>
        <p:spPr>
          <a:xfrm>
            <a:off x="267540" y="2100398"/>
            <a:ext cx="3431157" cy="954107"/>
          </a:xfrm>
          <a:prstGeom prst="rect">
            <a:avLst/>
          </a:prstGeom>
          <a:solidFill>
            <a:schemeClr val="bg2"/>
          </a:solidFill>
        </p:spPr>
        <p:txBody>
          <a:bodyPr wrap="square" lIns="91440" tIns="45720" rIns="91440" bIns="45720">
            <a:spAutoFit/>
          </a:bodyPr>
          <a:lstStyle/>
          <a:p>
            <a:pPr algn="ctr"/>
            <a:r>
              <a:rPr lang="en-US" sz="2800" b="0" cap="none" spc="0" dirty="0" smtClean="0">
                <a:ln w="0"/>
                <a:solidFill>
                  <a:schemeClr val="accent1"/>
                </a:solidFill>
                <a:effectLst>
                  <a:outerShdw blurRad="38100" dist="25400" dir="5400000" algn="ctr" rotWithShape="0">
                    <a:srgbClr val="6E747A">
                      <a:alpha val="43000"/>
                    </a:srgbClr>
                  </a:outerShdw>
                </a:effectLst>
              </a:rPr>
              <a:t>CITATION &amp;</a:t>
            </a:r>
          </a:p>
          <a:p>
            <a:pPr algn="ctr"/>
            <a:r>
              <a:rPr lang="en-US" sz="2800" dirty="0" smtClean="0">
                <a:ln w="0"/>
                <a:solidFill>
                  <a:schemeClr val="accent1"/>
                </a:solidFill>
                <a:effectLst>
                  <a:outerShdw blurRad="38100" dist="25400" dir="5400000" algn="ctr" rotWithShape="0">
                    <a:srgbClr val="6E747A">
                      <a:alpha val="43000"/>
                    </a:srgbClr>
                  </a:outerShdw>
                </a:effectLst>
              </a:rPr>
              <a:t>RESOURCES</a:t>
            </a:r>
            <a:endParaRPr lang="en-US" sz="28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382582030"/>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Woodville template">
  <a:themeElements>
    <a:clrScheme name="Custom 347">
      <a:dk1>
        <a:srgbClr val="38414C"/>
      </a:dk1>
      <a:lt1>
        <a:srgbClr val="FFFFFF"/>
      </a:lt1>
      <a:dk2>
        <a:srgbClr val="222222"/>
      </a:dk2>
      <a:lt2>
        <a:srgbClr val="DCE1E8"/>
      </a:lt2>
      <a:accent1>
        <a:srgbClr val="498BE4"/>
      </a:accent1>
      <a:accent2>
        <a:srgbClr val="8FC6EF"/>
      </a:accent2>
      <a:accent3>
        <a:srgbClr val="4F9CB5"/>
      </a:accent3>
      <a:accent4>
        <a:srgbClr val="9DDDD2"/>
      </a:accent4>
      <a:accent5>
        <a:srgbClr val="75AF77"/>
      </a:accent5>
      <a:accent6>
        <a:srgbClr val="ABDE75"/>
      </a:accent6>
      <a:hlink>
        <a:srgbClr val="4A8D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TotalTime>
  <Words>402</Words>
  <Application>Microsoft Office PowerPoint</Application>
  <PresentationFormat>On-screen Show (16:9)</PresentationFormat>
  <Paragraphs>72</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Cambria Math</vt:lpstr>
      <vt:lpstr>Arial</vt:lpstr>
      <vt:lpstr>Merriweather</vt:lpstr>
      <vt:lpstr>Kalam</vt:lpstr>
      <vt:lpstr>Woodville template</vt:lpstr>
      <vt:lpstr>Water crisis the case of Jordan</vt:lpstr>
      <vt:lpstr>WATER CRISIS</vt:lpstr>
      <vt:lpstr>PowerPoint Presentation</vt:lpstr>
      <vt:lpstr>Causes &amp; consequences of water crisis in Jordan</vt:lpstr>
      <vt:lpstr>Suggested solutions</vt:lpstr>
      <vt:lpstr>Suggested solutions </vt:lpstr>
      <vt:lpstr>Three Rs to solve our problem</vt:lpstr>
      <vt:lpstr>CONCLUSION </vt:lpstr>
      <vt:lpstr>1. Environmental Protection Agency. (n.d.). EPA. https://www.epa.gov/waterreuse/basic-information-about-water-reuse#uses   2. Water security in Jordan and its future horizons. Strategiecs Think Tank - WATER SECURITY IN JORDAN AND ITS FUTURE HORIZONS. (n.d.). https://strategiecs.com/en/analyses/water-security-in-jordan-and-its-future-horizons   3. Impulse, S. (n.d.). Solutions to water scarcity. how to prevent water shortages? https://solarimpulse.com/water-scarcity-solutions#   4. Water Resources &amp;amp; Environment: Basic page: Jordan. U.S. Agency for International Development. (2022, August 16). https://www.usaid.gov/jordan/water-resources-environment    5. Water stress in Jordan - Executive Summary. UNICEF Jordan. (n.d.). Retrieved April 26, 2023, from https://www.unicef.org/jordan/water-stress-jordan-executive-summary  </vt:lpstr>
      <vt:lpstr>Math Amount of rainfall in Jordan</vt:lpstr>
      <vt:lpstr>PowerPoint Presentation</vt:lpstr>
      <vt:lpstr>THE END 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crisis the case of Jordan</dc:title>
  <dc:creator>sameer</dc:creator>
  <cp:lastModifiedBy>sameer</cp:lastModifiedBy>
  <cp:revision>30</cp:revision>
  <dcterms:modified xsi:type="dcterms:W3CDTF">2023-05-19T12:01:44Z</dcterms:modified>
</cp:coreProperties>
</file>