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59"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31E1FBB1-B9D1-4DB7-ADFA-0616D2BC0073}" type="datetimeFigureOut">
              <a:rPr lang="en-US" smtClean="0"/>
              <a:t>5/19/2023</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FBD0FD56-26D7-4845-AFCE-88CB28446158}"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572515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62104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13021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14409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D0FD56-26D7-4845-AFCE-88CB28446158}"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24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08204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355365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15289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3386586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2869781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1FBB1-B9D1-4DB7-ADFA-0616D2BC0073}" type="datetimeFigureOut">
              <a:rPr lang="en-US" smtClean="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D0FD56-26D7-4845-AFCE-88CB28446158}" type="slidenum">
              <a:rPr lang="en-US" smtClean="0"/>
              <a:t>‹#›</a:t>
            </a:fld>
            <a:endParaRPr lang="en-US" dirty="0"/>
          </a:p>
        </p:txBody>
      </p:sp>
    </p:spTree>
    <p:extLst>
      <p:ext uri="{BB962C8B-B14F-4D97-AF65-F5344CB8AC3E}">
        <p14:creationId xmlns:p14="http://schemas.microsoft.com/office/powerpoint/2010/main" val="451892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31E1FBB1-B9D1-4DB7-ADFA-0616D2BC0073}" type="datetimeFigureOut">
              <a:rPr lang="en-US" smtClean="0"/>
              <a:t>5/19/2023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FBD0FD56-26D7-4845-AFCE-88CB28446158}" type="slidenum">
              <a:rPr lang="en-US" smtClean="0"/>
              <a:t>‹#›</a:t>
            </a:fld>
            <a:endParaRPr lang="en-US" dirty="0"/>
          </a:p>
        </p:txBody>
      </p:sp>
    </p:spTree>
    <p:extLst>
      <p:ext uri="{BB962C8B-B14F-4D97-AF65-F5344CB8AC3E}">
        <p14:creationId xmlns:p14="http://schemas.microsoft.com/office/powerpoint/2010/main" val="365592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Crisis</a:t>
            </a:r>
            <a:endParaRPr lang="en-US" dirty="0"/>
          </a:p>
        </p:txBody>
      </p:sp>
      <p:sp>
        <p:nvSpPr>
          <p:cNvPr id="3" name="Subtitle 2"/>
          <p:cNvSpPr>
            <a:spLocks noGrp="1"/>
          </p:cNvSpPr>
          <p:nvPr>
            <p:ph type="subTitle" idx="1"/>
          </p:nvPr>
        </p:nvSpPr>
        <p:spPr/>
        <p:txBody>
          <a:bodyPr/>
          <a:lstStyle/>
          <a:p>
            <a:r>
              <a:rPr lang="en-US" dirty="0" smtClean="0"/>
              <a:t>Created By: Malath Nawaf, Elizabeth Stephan, Jorie Azzam, Taleen Dajani.</a:t>
            </a:r>
            <a:endParaRPr lang="en-US" dirty="0"/>
          </a:p>
        </p:txBody>
      </p:sp>
    </p:spTree>
    <p:extLst>
      <p:ext uri="{BB962C8B-B14F-4D97-AF65-F5344CB8AC3E}">
        <p14:creationId xmlns:p14="http://schemas.microsoft.com/office/powerpoint/2010/main" val="675076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Water Crisis</a:t>
            </a:r>
            <a:endParaRPr lang="en-US" dirty="0"/>
          </a:p>
        </p:txBody>
      </p:sp>
      <p:sp>
        <p:nvSpPr>
          <p:cNvPr id="3" name="Content Placeholder 2"/>
          <p:cNvSpPr>
            <a:spLocks noGrp="1"/>
          </p:cNvSpPr>
          <p:nvPr>
            <p:ph idx="1"/>
          </p:nvPr>
        </p:nvSpPr>
        <p:spPr/>
        <p:txBody>
          <a:bodyPr/>
          <a:lstStyle/>
          <a:p>
            <a:r>
              <a:rPr lang="en-US" dirty="0"/>
              <a:t>Water scarcity is defined as a water deficiency or a lack of safe water supplies</a:t>
            </a:r>
            <a:r>
              <a:rPr lang="en-US" dirty="0" smtClean="0"/>
              <a:t>. </a:t>
            </a:r>
          </a:p>
          <a:p>
            <a:r>
              <a:rPr lang="en-US" dirty="0" smtClean="0"/>
              <a:t>Jordan </a:t>
            </a:r>
            <a:r>
              <a:rPr lang="en-US" dirty="0"/>
              <a:t>is one of the most water-scarce countries in the world. The country’s renewable water supply currently meets around two-thirds of the population’s water demands, with groundwater being used twice as quickly as it can be replenished. </a:t>
            </a:r>
          </a:p>
        </p:txBody>
      </p:sp>
    </p:spTree>
    <p:extLst>
      <p:ext uri="{BB962C8B-B14F-4D97-AF65-F5344CB8AC3E}">
        <p14:creationId xmlns:p14="http://schemas.microsoft.com/office/powerpoint/2010/main" val="455653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Related to Water Crisis</a:t>
            </a:r>
            <a:endParaRPr lang="en-US" dirty="0"/>
          </a:p>
        </p:txBody>
      </p:sp>
      <p:sp>
        <p:nvSpPr>
          <p:cNvPr id="3" name="Content Placeholder 2"/>
          <p:cNvSpPr>
            <a:spLocks noGrp="1"/>
          </p:cNvSpPr>
          <p:nvPr>
            <p:ph idx="1"/>
          </p:nvPr>
        </p:nvSpPr>
        <p:spPr/>
        <p:txBody>
          <a:bodyPr/>
          <a:lstStyle/>
          <a:p>
            <a:pPr marL="0" indent="0" algn="just">
              <a:lnSpc>
                <a:spcPct val="100000"/>
              </a:lnSpc>
              <a:buNone/>
            </a:pPr>
            <a:r>
              <a:rPr lang="en-US" dirty="0" smtClean="0"/>
              <a:t>Water Pollution: Pollution </a:t>
            </a:r>
            <a:r>
              <a:rPr lang="en-US" dirty="0"/>
              <a:t>is </a:t>
            </a:r>
            <a:r>
              <a:rPr lang="en-US" dirty="0" smtClean="0"/>
              <a:t>aggravating water </a:t>
            </a:r>
            <a:r>
              <a:rPr lang="en-US" dirty="0"/>
              <a:t>shortages. The overflow of wastewater pumping stations, leaks from sewage systems and exposure to industrial and commercial waste are polluting Jordan's surface river sources. This has resulted in nitrate and phosphorus contamination of water supplies</a:t>
            </a:r>
            <a:r>
              <a:rPr lang="en-US" dirty="0" smtClean="0"/>
              <a:t>.</a:t>
            </a: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574637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r>
              <a:rPr lang="en-US" dirty="0" smtClean="0"/>
              <a:t>Pollution</a:t>
            </a:r>
          </a:p>
          <a:p>
            <a:r>
              <a:rPr lang="en-US" dirty="0" smtClean="0"/>
              <a:t>Lack of rainfall</a:t>
            </a:r>
          </a:p>
          <a:p>
            <a:r>
              <a:rPr lang="en-US" dirty="0"/>
              <a:t>Mismanagement of Surface Water </a:t>
            </a:r>
            <a:r>
              <a:rPr lang="en-US" dirty="0" smtClean="0"/>
              <a:t>Resources</a:t>
            </a:r>
          </a:p>
          <a:p>
            <a:endParaRPr lang="en-US" dirty="0"/>
          </a:p>
        </p:txBody>
      </p:sp>
    </p:spTree>
    <p:extLst>
      <p:ext uri="{BB962C8B-B14F-4D97-AF65-F5344CB8AC3E}">
        <p14:creationId xmlns:p14="http://schemas.microsoft.com/office/powerpoint/2010/main" val="4236063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US" dirty="0"/>
          </a:p>
        </p:txBody>
      </p:sp>
      <p:sp>
        <p:nvSpPr>
          <p:cNvPr id="3" name="Content Placeholder 2"/>
          <p:cNvSpPr>
            <a:spLocks noGrp="1"/>
          </p:cNvSpPr>
          <p:nvPr>
            <p:ph idx="1"/>
          </p:nvPr>
        </p:nvSpPr>
        <p:spPr/>
        <p:txBody>
          <a:bodyPr/>
          <a:lstStyle/>
          <a:p>
            <a:r>
              <a:rPr lang="en-US" dirty="0"/>
              <a:t>Reduction in water supply, reduced crop yields, and potential crop failures can significantly undermine Jordan’s agricultural </a:t>
            </a:r>
            <a:r>
              <a:rPr lang="en-US" dirty="0" smtClean="0"/>
              <a:t>production.</a:t>
            </a:r>
          </a:p>
          <a:p>
            <a:r>
              <a:rPr lang="en-US" dirty="0"/>
              <a:t>N</a:t>
            </a:r>
            <a:r>
              <a:rPr lang="en-US" dirty="0" smtClean="0"/>
              <a:t>egative </a:t>
            </a:r>
            <a:r>
              <a:rPr lang="en-US" dirty="0"/>
              <a:t>impact on the service sector through increased operational costs and increased complexity in supply chains</a:t>
            </a:r>
            <a:r>
              <a:rPr lang="en-US" dirty="0" smtClean="0"/>
              <a:t>.</a:t>
            </a:r>
          </a:p>
          <a:p>
            <a:r>
              <a:rPr lang="en-US" dirty="0" smtClean="0"/>
              <a:t>Access to quality water is a challenge.</a:t>
            </a:r>
            <a:endParaRPr lang="en-US" dirty="0"/>
          </a:p>
        </p:txBody>
      </p:sp>
    </p:spTree>
    <p:extLst>
      <p:ext uri="{BB962C8B-B14F-4D97-AF65-F5344CB8AC3E}">
        <p14:creationId xmlns:p14="http://schemas.microsoft.com/office/powerpoint/2010/main" val="1485349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Courses of Action</a:t>
            </a:r>
            <a:endParaRPr lang="en-US" dirty="0"/>
          </a:p>
        </p:txBody>
      </p:sp>
      <p:sp>
        <p:nvSpPr>
          <p:cNvPr id="3" name="Content Placeholder 2"/>
          <p:cNvSpPr>
            <a:spLocks noGrp="1"/>
          </p:cNvSpPr>
          <p:nvPr>
            <p:ph idx="1"/>
          </p:nvPr>
        </p:nvSpPr>
        <p:spPr/>
        <p:txBody>
          <a:bodyPr/>
          <a:lstStyle/>
          <a:p>
            <a:r>
              <a:rPr lang="en-US" dirty="0"/>
              <a:t>Developing water filtration systems. </a:t>
            </a:r>
            <a:r>
              <a:rPr lang="en-US" dirty="0" smtClean="0"/>
              <a:t> </a:t>
            </a:r>
          </a:p>
          <a:p>
            <a:r>
              <a:rPr lang="en-US" dirty="0" smtClean="0"/>
              <a:t>Reduce </a:t>
            </a:r>
            <a:r>
              <a:rPr lang="en-US" dirty="0"/>
              <a:t>your water usage</a:t>
            </a:r>
            <a:r>
              <a:rPr lang="en-US" dirty="0" smtClean="0"/>
              <a:t>.</a:t>
            </a:r>
          </a:p>
          <a:p>
            <a:r>
              <a:rPr lang="en-US" dirty="0" smtClean="0"/>
              <a:t>Protecting </a:t>
            </a:r>
            <a:r>
              <a:rPr lang="en-US" dirty="0"/>
              <a:t>wetlands. </a:t>
            </a:r>
            <a:endParaRPr lang="en-US" dirty="0" smtClean="0"/>
          </a:p>
          <a:p>
            <a:r>
              <a:rPr lang="en-US" dirty="0" smtClean="0"/>
              <a:t>Improving </a:t>
            </a:r>
            <a:r>
              <a:rPr lang="en-US" dirty="0"/>
              <a:t>irrigation efficiency. </a:t>
            </a:r>
            <a:r>
              <a:rPr lang="en-US" dirty="0" smtClean="0"/>
              <a:t> </a:t>
            </a:r>
          </a:p>
          <a:p>
            <a:r>
              <a:rPr lang="en-US" dirty="0" smtClean="0"/>
              <a:t>Increasing </a:t>
            </a:r>
            <a:r>
              <a:rPr lang="en-US" dirty="0"/>
              <a:t>water storage in </a:t>
            </a:r>
            <a:r>
              <a:rPr lang="en-US" dirty="0" smtClean="0"/>
              <a:t>reservoirs</a:t>
            </a:r>
            <a:r>
              <a:rPr lang="en-US" dirty="0"/>
              <a:t>.</a:t>
            </a:r>
            <a:endParaRPr lang="en-US" dirty="0" smtClean="0"/>
          </a:p>
          <a:p>
            <a:r>
              <a:rPr lang="en-US" dirty="0" smtClean="0"/>
              <a:t>Desalinating </a:t>
            </a:r>
            <a:r>
              <a:rPr lang="en-US" dirty="0"/>
              <a:t>seawater.</a:t>
            </a:r>
            <a:endParaRPr lang="en-US" dirty="0"/>
          </a:p>
        </p:txBody>
      </p:sp>
    </p:spTree>
    <p:extLst>
      <p:ext uri="{BB962C8B-B14F-4D97-AF65-F5344CB8AC3E}">
        <p14:creationId xmlns:p14="http://schemas.microsoft.com/office/powerpoint/2010/main" val="4044782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Conclude</a:t>
            </a:r>
            <a:endParaRPr lang="en-US" dirty="0"/>
          </a:p>
        </p:txBody>
      </p:sp>
      <p:sp>
        <p:nvSpPr>
          <p:cNvPr id="3" name="Content Placeholder 2"/>
          <p:cNvSpPr>
            <a:spLocks noGrp="1"/>
          </p:cNvSpPr>
          <p:nvPr>
            <p:ph idx="1"/>
          </p:nvPr>
        </p:nvSpPr>
        <p:spPr/>
        <p:txBody>
          <a:bodyPr/>
          <a:lstStyle/>
          <a:p>
            <a:pPr marL="0" indent="0" algn="just">
              <a:buNone/>
            </a:pPr>
            <a:r>
              <a:rPr lang="en-US" dirty="0"/>
              <a:t>Jordan is one of the most water-scarce countries in the world. The country's renewable water supply currently meets around two-thirds of the population's water demands, with groundwater being used twice as quickly as it can be replenished.</a:t>
            </a:r>
            <a:endParaRPr lang="en-US" dirty="0"/>
          </a:p>
        </p:txBody>
      </p:sp>
    </p:spTree>
    <p:extLst>
      <p:ext uri="{BB962C8B-B14F-4D97-AF65-F5344CB8AC3E}">
        <p14:creationId xmlns:p14="http://schemas.microsoft.com/office/powerpoint/2010/main" val="297962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Resources:</a:t>
            </a:r>
          </a:p>
          <a:p>
            <a:pPr marL="514350" indent="-514350">
              <a:buFont typeface="+mj-lt"/>
              <a:buAutoNum type="arabicPeriod"/>
            </a:pPr>
            <a:r>
              <a:rPr lang="en-US" i="1" dirty="0"/>
              <a:t>Water Resources &amp; Environment: Basic page: Jordan</a:t>
            </a:r>
            <a:r>
              <a:rPr lang="en-US" dirty="0"/>
              <a:t>. U.S. Agency for International Development. (2022, August 16). https://www.usaid.gov/jordan/water-resources-environment#:~:text=Jordan%20is%20one%20of%20the,as%20it%20can%20be%20replenished </a:t>
            </a:r>
            <a:endParaRPr lang="en-US" dirty="0" smtClean="0"/>
          </a:p>
          <a:p>
            <a:pPr marL="514350" indent="-514350">
              <a:buFont typeface="+mj-lt"/>
              <a:buAutoNum type="arabicPeriod"/>
            </a:pPr>
            <a:r>
              <a:rPr lang="en-US" dirty="0"/>
              <a:t>Murray-</a:t>
            </a:r>
            <a:r>
              <a:rPr lang="en-US" dirty="0" err="1"/>
              <a:t>Playfair</a:t>
            </a:r>
            <a:r>
              <a:rPr lang="en-US" dirty="0"/>
              <a:t>, E. (</a:t>
            </a:r>
            <a:r>
              <a:rPr lang="en-US" dirty="0" err="1"/>
              <a:t>n.d.</a:t>
            </a:r>
            <a:r>
              <a:rPr lang="en-US" dirty="0"/>
              <a:t>). </a:t>
            </a:r>
            <a:r>
              <a:rPr lang="en-US" i="1" dirty="0"/>
              <a:t>What are the solutions to reduce water scarcity?</a:t>
            </a:r>
            <a:r>
              <a:rPr lang="en-US" dirty="0"/>
              <a:t>. </a:t>
            </a:r>
            <a:r>
              <a:rPr lang="en-US" dirty="0" err="1"/>
              <a:t>Waterlogic</a:t>
            </a:r>
            <a:r>
              <a:rPr lang="en-US" dirty="0"/>
              <a:t>. https://www.waterlogicaustralia.com.au/resources/blog/how-people-are-resolving-to-reduce-water-scarcity/ </a:t>
            </a:r>
            <a:endParaRPr lang="en-US" dirty="0" smtClean="0"/>
          </a:p>
          <a:p>
            <a:pPr marL="514350" indent="-514350">
              <a:buFont typeface="+mj-lt"/>
              <a:buAutoNum type="arabicPeriod"/>
            </a:pPr>
            <a:r>
              <a:rPr lang="en-US" dirty="0" err="1"/>
              <a:t>Saiesha</a:t>
            </a:r>
            <a:r>
              <a:rPr lang="en-US" dirty="0"/>
              <a:t>. (2022, April 14). </a:t>
            </a:r>
            <a:r>
              <a:rPr lang="en-US" i="1" dirty="0"/>
              <a:t>7 facts about water scarcity in Jordan</a:t>
            </a:r>
            <a:r>
              <a:rPr lang="en-US" dirty="0"/>
              <a:t>. The </a:t>
            </a:r>
            <a:r>
              <a:rPr lang="en-US" dirty="0" err="1"/>
              <a:t>Borgen</a:t>
            </a:r>
            <a:r>
              <a:rPr lang="en-US" dirty="0"/>
              <a:t> Project. https://borgenproject.org/water-scarcity-in-jordan/ </a:t>
            </a:r>
            <a:endParaRPr lang="en-US" dirty="0" smtClean="0"/>
          </a:p>
          <a:p>
            <a:pPr marL="514350" indent="-514350">
              <a:buFont typeface="+mj-lt"/>
              <a:buAutoNum type="arabicPeriod"/>
            </a:pPr>
            <a:r>
              <a:rPr lang="en-US" i="1" dirty="0"/>
              <a:t>Water stress in Jordan - Executive Summary</a:t>
            </a:r>
            <a:r>
              <a:rPr lang="en-US" dirty="0"/>
              <a:t>. UNICEF Jordan. (</a:t>
            </a:r>
            <a:r>
              <a:rPr lang="en-US" dirty="0" err="1"/>
              <a:t>n.d.</a:t>
            </a:r>
            <a:r>
              <a:rPr lang="en-US" dirty="0"/>
              <a:t>). https://www.unicef.org/jordan/water-stress-jordan-executive-summary#:~:text=Water%20shortages%20could%20have%20a,GDP%20and%2070%25%20of%20employment </a:t>
            </a:r>
          </a:p>
          <a:p>
            <a:pPr marL="514350" indent="-514350">
              <a:buFont typeface="+mj-lt"/>
              <a:buAutoNum type="arabicPeriod"/>
            </a:pPr>
            <a:endParaRPr lang="en-US" dirty="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p:txBody>
      </p:sp>
    </p:spTree>
    <p:extLst>
      <p:ext uri="{BB962C8B-B14F-4D97-AF65-F5344CB8AC3E}">
        <p14:creationId xmlns:p14="http://schemas.microsoft.com/office/powerpoint/2010/main" val="274656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85</TotalTime>
  <Words>314</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Schoolbook</vt:lpstr>
      <vt:lpstr>Wingdings 2</vt:lpstr>
      <vt:lpstr>View</vt:lpstr>
      <vt:lpstr>Water Crisis</vt:lpstr>
      <vt:lpstr>Introduction to Water Crisis</vt:lpstr>
      <vt:lpstr>Issues Related to Water Crisis</vt:lpstr>
      <vt:lpstr>Causes</vt:lpstr>
      <vt:lpstr>Consequences</vt:lpstr>
      <vt:lpstr>Courses of Action</vt:lpstr>
      <vt:lpstr>To Conclude</vt:lpstr>
      <vt:lpstr>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Microsoft account</dc:creator>
  <cp:lastModifiedBy>Microsoft account</cp:lastModifiedBy>
  <cp:revision>15</cp:revision>
  <dcterms:created xsi:type="dcterms:W3CDTF">2023-05-12T09:38:31Z</dcterms:created>
  <dcterms:modified xsi:type="dcterms:W3CDTF">2023-05-19T11:53:41Z</dcterms:modified>
</cp:coreProperties>
</file>