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6" r:id="rId4"/>
    <p:sldId id="258" r:id="rId5"/>
    <p:sldId id="259" r:id="rId6"/>
    <p:sldId id="260" r:id="rId7"/>
    <p:sldId id="261" r:id="rId8"/>
    <p:sldId id="263" r:id="rId9"/>
    <p:sldId id="268" r:id="rId10"/>
    <p:sldId id="270" r:id="rId11"/>
    <p:sldId id="269"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AAB05B-4501-4DD3-A6CE-3E3772CB4393}" v="1" dt="2023-05-19T10:31:50.427"/>
    <p1510:client id="{39084A57-C558-4B38-815C-7B7CD3F3FB3B}" v="15" dt="2023-05-19T11:52:53.470"/>
    <p1510:client id="{92D579C9-ED7C-EC61-D74A-A602355518E3}" v="11" dt="2023-05-19T09:37:25.739"/>
    <p1510:client id="{C1C74529-6900-497F-BCA5-A67203037547}" v="28" dt="2023-05-19T10:57:40.900"/>
    <p1510:client id="{C8DE9357-ABD0-4D45-8C9C-38BBAB1599F1}" v="32" dt="2023-05-19T10:31:38.598"/>
    <p1510:client id="{E232D7A1-44F7-F366-7BD6-910AEBBA7B51}" v="107" dt="2023-05-19T09:30:07.549"/>
    <p1510:client id="{E84224FF-E029-4671-AF30-9D82EA26D4E9}" v="135" dt="2023-05-19T11:46:20.002"/>
    <p1510:client id="{FEB61CEC-83CD-4096-94F9-2D5EE8876BE1}" v="79" dt="2023-05-19T09:19:07.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a55c6bdada7f0222" providerId="Windows Live" clId="Web-{39084A57-C558-4B38-815C-7B7CD3F3FB3B}"/>
    <pc:docChg chg="modSld">
      <pc:chgData name="Guest User" userId="a55c6bdada7f0222" providerId="Windows Live" clId="Web-{39084A57-C558-4B38-815C-7B7CD3F3FB3B}" dt="2023-05-19T11:52:53.470" v="14"/>
      <pc:docMkLst>
        <pc:docMk/>
      </pc:docMkLst>
      <pc:sldChg chg="modTransition">
        <pc:chgData name="Guest User" userId="a55c6bdada7f0222" providerId="Windows Live" clId="Web-{39084A57-C558-4B38-815C-7B7CD3F3FB3B}" dt="2023-05-19T11:51:43.609" v="3"/>
        <pc:sldMkLst>
          <pc:docMk/>
          <pc:sldMk cId="326490370" sldId="256"/>
        </pc:sldMkLst>
      </pc:sldChg>
      <pc:sldChg chg="modTransition">
        <pc:chgData name="Guest User" userId="a55c6bdada7f0222" providerId="Windows Live" clId="Web-{39084A57-C558-4B38-815C-7B7CD3F3FB3B}" dt="2023-05-19T11:52:17.892" v="6"/>
        <pc:sldMkLst>
          <pc:docMk/>
          <pc:sldMk cId="3450693396" sldId="258"/>
        </pc:sldMkLst>
      </pc:sldChg>
      <pc:sldChg chg="modTransition">
        <pc:chgData name="Guest User" userId="a55c6bdada7f0222" providerId="Windows Live" clId="Web-{39084A57-C558-4B38-815C-7B7CD3F3FB3B}" dt="2023-05-19T11:52:21.860" v="7"/>
        <pc:sldMkLst>
          <pc:docMk/>
          <pc:sldMk cId="4269863668" sldId="259"/>
        </pc:sldMkLst>
      </pc:sldChg>
      <pc:sldChg chg="modTransition">
        <pc:chgData name="Guest User" userId="a55c6bdada7f0222" providerId="Windows Live" clId="Web-{39084A57-C558-4B38-815C-7B7CD3F3FB3B}" dt="2023-05-19T11:52:25.798" v="8"/>
        <pc:sldMkLst>
          <pc:docMk/>
          <pc:sldMk cId="3482780275" sldId="260"/>
        </pc:sldMkLst>
      </pc:sldChg>
      <pc:sldChg chg="modTransition">
        <pc:chgData name="Guest User" userId="a55c6bdada7f0222" providerId="Windows Live" clId="Web-{39084A57-C558-4B38-815C-7B7CD3F3FB3B}" dt="2023-05-19T11:52:32.751" v="9"/>
        <pc:sldMkLst>
          <pc:docMk/>
          <pc:sldMk cId="4263947798" sldId="261"/>
        </pc:sldMkLst>
      </pc:sldChg>
      <pc:sldChg chg="modTransition">
        <pc:chgData name="Guest User" userId="a55c6bdada7f0222" providerId="Windows Live" clId="Web-{39084A57-C558-4B38-815C-7B7CD3F3FB3B}" dt="2023-05-19T11:52:35.533" v="10"/>
        <pc:sldMkLst>
          <pc:docMk/>
          <pc:sldMk cId="1468526511" sldId="263"/>
        </pc:sldMkLst>
      </pc:sldChg>
      <pc:sldChg chg="modTransition">
        <pc:chgData name="Guest User" userId="a55c6bdada7f0222" providerId="Windows Live" clId="Web-{39084A57-C558-4B38-815C-7B7CD3F3FB3B}" dt="2023-05-19T11:51:46.938" v="4"/>
        <pc:sldMkLst>
          <pc:docMk/>
          <pc:sldMk cId="1232294143" sldId="264"/>
        </pc:sldMkLst>
      </pc:sldChg>
      <pc:sldChg chg="modTransition">
        <pc:chgData name="Guest User" userId="a55c6bdada7f0222" providerId="Windows Live" clId="Web-{39084A57-C558-4B38-815C-7B7CD3F3FB3B}" dt="2023-05-19T11:52:13.079" v="5"/>
        <pc:sldMkLst>
          <pc:docMk/>
          <pc:sldMk cId="2335912113" sldId="266"/>
        </pc:sldMkLst>
      </pc:sldChg>
      <pc:sldChg chg="modTransition">
        <pc:chgData name="Guest User" userId="a55c6bdada7f0222" providerId="Windows Live" clId="Web-{39084A57-C558-4B38-815C-7B7CD3F3FB3B}" dt="2023-05-19T11:52:39.798" v="11"/>
        <pc:sldMkLst>
          <pc:docMk/>
          <pc:sldMk cId="1670465974" sldId="268"/>
        </pc:sldMkLst>
      </pc:sldChg>
      <pc:sldChg chg="modTransition">
        <pc:chgData name="Guest User" userId="a55c6bdada7f0222" providerId="Windows Live" clId="Web-{39084A57-C558-4B38-815C-7B7CD3F3FB3B}" dt="2023-05-19T11:52:47.767" v="13"/>
        <pc:sldMkLst>
          <pc:docMk/>
          <pc:sldMk cId="812477848" sldId="269"/>
        </pc:sldMkLst>
      </pc:sldChg>
      <pc:sldChg chg="modTransition">
        <pc:chgData name="Guest User" userId="a55c6bdada7f0222" providerId="Windows Live" clId="Web-{39084A57-C558-4B38-815C-7B7CD3F3FB3B}" dt="2023-05-19T11:52:43.642" v="12"/>
        <pc:sldMkLst>
          <pc:docMk/>
          <pc:sldMk cId="3154314447" sldId="270"/>
        </pc:sldMkLst>
      </pc:sldChg>
      <pc:sldChg chg="modTransition">
        <pc:chgData name="Guest User" userId="a55c6bdada7f0222" providerId="Windows Live" clId="Web-{39084A57-C558-4B38-815C-7B7CD3F3FB3B}" dt="2023-05-19T11:52:53.470" v="14"/>
        <pc:sldMkLst>
          <pc:docMk/>
          <pc:sldMk cId="3716245370" sldId="27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E_BC0304CF.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0D_306D6D98.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جدول الامطار بالنسبة المئوية </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0%</c:formatCode>
                <c:ptCount val="7"/>
                <c:pt idx="0">
                  <c:v>1.1299999999999999</c:v>
                </c:pt>
                <c:pt idx="1">
                  <c:v>0.48</c:v>
                </c:pt>
                <c:pt idx="2">
                  <c:v>0.89</c:v>
                </c:pt>
                <c:pt idx="3">
                  <c:v>0.9</c:v>
                </c:pt>
                <c:pt idx="4">
                  <c:v>0.71</c:v>
                </c:pt>
                <c:pt idx="5">
                  <c:v>0.59</c:v>
                </c:pt>
                <c:pt idx="6">
                  <c:v>1.75</c:v>
                </c:pt>
              </c:numCache>
            </c:numRef>
          </c:val>
          <c:extLst>
            <c:ext xmlns:c16="http://schemas.microsoft.com/office/drawing/2014/chart" uri="{C3380CC4-5D6E-409C-BE32-E72D297353CC}">
              <c16:uniqueId val="{00000000-6DCB-4035-9E7D-B9BF29EB7243}"/>
            </c:ext>
          </c:extLst>
        </c:ser>
        <c:dLbls>
          <c:showLegendKey val="0"/>
          <c:showVal val="0"/>
          <c:showCatName val="0"/>
          <c:showSerName val="0"/>
          <c:showPercent val="0"/>
          <c:showBubbleSize val="0"/>
        </c:dLbls>
        <c:gapWidth val="150"/>
        <c:overlap val="100"/>
        <c:axId val="62898560"/>
        <c:axId val="62900096"/>
      </c:barChart>
      <c:catAx>
        <c:axId val="62898560"/>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2900096"/>
        <c:crosses val="autoZero"/>
        <c:auto val="1"/>
        <c:lblAlgn val="ctr"/>
        <c:lblOffset val="100"/>
        <c:noMultiLvlLbl val="0"/>
      </c:catAx>
      <c:valAx>
        <c:axId val="6290009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62898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overlay val="0"/>
      <c:spPr>
        <a:noFill/>
        <a:ln>
          <a:noFill/>
        </a:ln>
        <a:effectLst/>
      </c:spPr>
      <c:txPr>
        <a:bodyPr rot="0" spcFirstLastPara="1" vertOverflow="ellipsis" vert="horz" wrap="square" anchor="ctr" anchorCtr="1"/>
        <a:lstStyle/>
        <a:p>
          <a:pPr>
            <a:defRPr sz="2160" b="1" i="0" u="none" strike="noStrike" kern="1200" baseline="0">
              <a:solidFill>
                <a:schemeClr val="tx1"/>
              </a:solidFill>
              <a:latin typeface="+mn-lt"/>
              <a:ea typeface="+mn-ea"/>
              <a:cs typeface="+mn-cs"/>
            </a:defRPr>
          </a:pPr>
          <a:endParaRPr lang="en-US"/>
        </a:p>
      </c:txPr>
    </c:title>
    <c:autoTitleDeleted val="0"/>
    <c:view3D>
      <c:rotX val="30"/>
      <c:rotY val="0"/>
      <c:rAngAx val="0"/>
    </c:view3D>
    <c:floor>
      <c:thickness val="0"/>
      <c:spPr>
        <a:noFill/>
        <a:ln w="9525" cap="flat" cmpd="sng" algn="ctr">
          <a:solidFill>
            <a:schemeClr val="tx1">
              <a:tint val="75000"/>
              <a:shade val="95000"/>
              <a:satMod val="105000"/>
            </a:schemeClr>
          </a:solidFill>
          <a:prstDash val="solid"/>
          <a:round/>
        </a:ln>
        <a:effectLst/>
        <a:sp3d contourW="9525">
          <a:contourClr>
            <a:schemeClr val="tx1">
              <a:tint val="75000"/>
              <a:shade val="95000"/>
              <a:satMod val="105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5">
                  <a:shade val="47000"/>
                </a:schemeClr>
              </a:solidFill>
              <a:ln>
                <a:noFill/>
              </a:ln>
              <a:effectLst/>
              <a:sp3d/>
            </c:spPr>
            <c:extLst>
              <c:ext xmlns:c16="http://schemas.microsoft.com/office/drawing/2014/chart" uri="{C3380CC4-5D6E-409C-BE32-E72D297353CC}">
                <c16:uniqueId val="{00000001-138F-4435-AA66-381B76B921AF}"/>
              </c:ext>
            </c:extLst>
          </c:dPt>
          <c:dPt>
            <c:idx val="1"/>
            <c:bubble3D val="0"/>
            <c:spPr>
              <a:solidFill>
                <a:schemeClr val="accent5">
                  <a:shade val="65000"/>
                </a:schemeClr>
              </a:solidFill>
              <a:ln>
                <a:noFill/>
              </a:ln>
              <a:effectLst/>
              <a:sp3d/>
            </c:spPr>
            <c:extLst>
              <c:ext xmlns:c16="http://schemas.microsoft.com/office/drawing/2014/chart" uri="{C3380CC4-5D6E-409C-BE32-E72D297353CC}">
                <c16:uniqueId val="{00000003-138F-4435-AA66-381B76B921AF}"/>
              </c:ext>
            </c:extLst>
          </c:dPt>
          <c:dPt>
            <c:idx val="2"/>
            <c:bubble3D val="0"/>
            <c:spPr>
              <a:solidFill>
                <a:schemeClr val="accent5">
                  <a:shade val="82000"/>
                </a:schemeClr>
              </a:solidFill>
              <a:ln>
                <a:noFill/>
              </a:ln>
              <a:effectLst/>
              <a:sp3d/>
            </c:spPr>
            <c:extLst>
              <c:ext xmlns:c16="http://schemas.microsoft.com/office/drawing/2014/chart" uri="{C3380CC4-5D6E-409C-BE32-E72D297353CC}">
                <c16:uniqueId val="{00000005-138F-4435-AA66-381B76B921AF}"/>
              </c:ext>
            </c:extLst>
          </c:dPt>
          <c:dPt>
            <c:idx val="3"/>
            <c:bubble3D val="0"/>
            <c:spPr>
              <a:solidFill>
                <a:schemeClr val="accent5"/>
              </a:solidFill>
              <a:ln>
                <a:noFill/>
              </a:ln>
              <a:effectLst/>
              <a:sp3d/>
            </c:spPr>
            <c:extLst>
              <c:ext xmlns:c16="http://schemas.microsoft.com/office/drawing/2014/chart" uri="{C3380CC4-5D6E-409C-BE32-E72D297353CC}">
                <c16:uniqueId val="{00000007-138F-4435-AA66-381B76B921AF}"/>
              </c:ext>
            </c:extLst>
          </c:dPt>
          <c:dPt>
            <c:idx val="4"/>
            <c:bubble3D val="0"/>
            <c:spPr>
              <a:solidFill>
                <a:schemeClr val="accent5">
                  <a:tint val="83000"/>
                </a:schemeClr>
              </a:solidFill>
              <a:ln>
                <a:noFill/>
              </a:ln>
              <a:effectLst/>
              <a:sp3d/>
            </c:spPr>
            <c:extLst>
              <c:ext xmlns:c16="http://schemas.microsoft.com/office/drawing/2014/chart" uri="{C3380CC4-5D6E-409C-BE32-E72D297353CC}">
                <c16:uniqueId val="{00000009-138F-4435-AA66-381B76B921AF}"/>
              </c:ext>
            </c:extLst>
          </c:dPt>
          <c:dPt>
            <c:idx val="5"/>
            <c:bubble3D val="0"/>
            <c:spPr>
              <a:solidFill>
                <a:schemeClr val="accent5">
                  <a:tint val="65000"/>
                </a:schemeClr>
              </a:solidFill>
              <a:ln>
                <a:noFill/>
              </a:ln>
              <a:effectLst/>
              <a:sp3d/>
            </c:spPr>
            <c:extLst>
              <c:ext xmlns:c16="http://schemas.microsoft.com/office/drawing/2014/chart" uri="{C3380CC4-5D6E-409C-BE32-E72D297353CC}">
                <c16:uniqueId val="{0000000B-138F-4435-AA66-381B76B921AF}"/>
              </c:ext>
            </c:extLst>
          </c:dPt>
          <c:dPt>
            <c:idx val="6"/>
            <c:bubble3D val="0"/>
            <c:spPr>
              <a:solidFill>
                <a:schemeClr val="accent5">
                  <a:tint val="48000"/>
                </a:schemeClr>
              </a:solidFill>
              <a:ln>
                <a:noFill/>
              </a:ln>
              <a:effectLst/>
              <a:sp3d/>
            </c:spPr>
            <c:extLst>
              <c:ext xmlns:c16="http://schemas.microsoft.com/office/drawing/2014/chart" uri="{C3380CC4-5D6E-409C-BE32-E72D297353CC}">
                <c16:uniqueId val="{0000000D-138F-4435-AA66-381B76B921A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shade val="95000"/>
                      <a:satMod val="105000"/>
                    </a:schemeClr>
                  </a:solidFill>
                  <a:prstDash val="solid"/>
                  <a:round/>
                </a:ln>
                <a:effectLst/>
              </c:spPr>
            </c:leaderLines>
            <c:extLst>
              <c:ext xmlns:c15="http://schemas.microsoft.com/office/drawing/2012/chart" uri="{CE6537A1-D6FC-4f65-9D91-7224C49458BB}"/>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0%</c:formatCode>
                <c:ptCount val="7"/>
                <c:pt idx="0">
                  <c:v>1.1299999999999999</c:v>
                </c:pt>
                <c:pt idx="1">
                  <c:v>0.48</c:v>
                </c:pt>
                <c:pt idx="2">
                  <c:v>0.89</c:v>
                </c:pt>
                <c:pt idx="3">
                  <c:v>0.9</c:v>
                </c:pt>
                <c:pt idx="4">
                  <c:v>0.71</c:v>
                </c:pt>
                <c:pt idx="5">
                  <c:v>0.59</c:v>
                </c:pt>
                <c:pt idx="6">
                  <c:v>1.75</c:v>
                </c:pt>
              </c:numCache>
            </c:numRef>
          </c:val>
          <c:extLst>
            <c:ext xmlns:c16="http://schemas.microsoft.com/office/drawing/2014/chart" uri="{C3380CC4-5D6E-409C-BE32-E72D297353CC}">
              <c16:uniqueId val="{00000000-2ECE-441E-AC37-0DE430DC75FC}"/>
            </c:ext>
          </c:extLst>
        </c:ser>
        <c:dLbls>
          <c:showLegendKey val="0"/>
          <c:showVal val="0"/>
          <c:showCatName val="0"/>
          <c:showSerName val="0"/>
          <c:showPercent val="0"/>
          <c:showBubbleSize val="0"/>
          <c:showLeaderLines val="1"/>
        </c:dLbls>
      </c:pie3DChart>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7">
  <a:schemeClr val="accent5"/>
  <a:schemeClr val="accent5"/>
  <a:schemeClr val="accent5"/>
  <a:schemeClr val="accent5"/>
  <a:schemeClr val="accent5"/>
  <a:schemeClr val="accent5"/>
</cs:colorStyle>
</file>

<file path=ppt/charts/colors2.xml><?xml version="1.0" encoding="utf-8"?>
<cs:colorStyle xmlns:cs="http://schemas.microsoft.com/office/drawing/2012/chartStyle" xmlns:a="http://schemas.openxmlformats.org/drawingml/2006/main" meth="withinLinear" id="7">
  <a:schemeClr val="accent5"/>
  <a:schemeClr val="accent5"/>
  <a:schemeClr val="accent5"/>
  <a:schemeClr val="accent5"/>
  <a:schemeClr val="accent5"/>
  <a:schemeClr val="accent5"/>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916848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87069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25430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151796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959691-69FB-4C4C-8303-70818DFBFB3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3450206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959691-69FB-4C4C-8303-70818DFBFB3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1387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959691-69FB-4C4C-8303-70818DFBFB3C}"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169780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959691-69FB-4C4C-8303-70818DFBFB3C}"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275222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59691-69FB-4C4C-8303-70818DFBFB3C}"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223023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59691-69FB-4C4C-8303-70818DFBFB3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4254154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959691-69FB-4C4C-8303-70818DFBFB3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9AA23-F767-4A3B-9EF4-7D05AE650517}" type="slidenum">
              <a:rPr lang="en-US" smtClean="0"/>
              <a:t>‹#›</a:t>
            </a:fld>
            <a:endParaRPr lang="en-US"/>
          </a:p>
        </p:txBody>
      </p:sp>
    </p:spTree>
    <p:extLst>
      <p:ext uri="{BB962C8B-B14F-4D97-AF65-F5344CB8AC3E}">
        <p14:creationId xmlns:p14="http://schemas.microsoft.com/office/powerpoint/2010/main" val="69243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59691-69FB-4C4C-8303-70818DFBFB3C}" type="datetimeFigureOut">
              <a:rPr lang="en-US" smtClean="0"/>
              <a:t>5/19/2023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9AA23-F767-4A3B-9EF4-7D05AE650517}" type="slidenum">
              <a:rPr lang="en-US" smtClean="0"/>
              <a:t>‹#›</a:t>
            </a:fld>
            <a:endParaRPr lang="en-US"/>
          </a:p>
        </p:txBody>
      </p:sp>
    </p:spTree>
    <p:extLst>
      <p:ext uri="{BB962C8B-B14F-4D97-AF65-F5344CB8AC3E}">
        <p14:creationId xmlns:p14="http://schemas.microsoft.com/office/powerpoint/2010/main" val="663302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55">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57">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3504" y="4267832"/>
            <a:ext cx="3604497" cy="1297115"/>
          </a:xfrm>
        </p:spPr>
        <p:txBody>
          <a:bodyPr anchor="t">
            <a:noAutofit/>
          </a:bodyPr>
          <a:lstStyle/>
          <a:p>
            <a:pPr algn="l"/>
            <a:r>
              <a:rPr lang="en-US" sz="5400" b="1" dirty="0">
                <a:solidFill>
                  <a:schemeClr val="tx2"/>
                </a:solidFill>
              </a:rPr>
              <a:t>Water crisis</a:t>
            </a:r>
            <a:endParaRPr lang="en-US" sz="5400" b="1">
              <a:solidFill>
                <a:schemeClr val="tx2"/>
              </a:solidFill>
              <a:cs typeface="Calibri"/>
            </a:endParaRPr>
          </a:p>
        </p:txBody>
      </p:sp>
      <p:sp>
        <p:nvSpPr>
          <p:cNvPr id="3" name="Subtitle 2"/>
          <p:cNvSpPr>
            <a:spLocks noGrp="1"/>
          </p:cNvSpPr>
          <p:nvPr>
            <p:ph type="subTitle" idx="1"/>
          </p:nvPr>
        </p:nvSpPr>
        <p:spPr>
          <a:xfrm>
            <a:off x="603504" y="3428999"/>
            <a:ext cx="3604268" cy="838831"/>
          </a:xfrm>
        </p:spPr>
        <p:txBody>
          <a:bodyPr vert="horz" lIns="91440" tIns="45720" rIns="91440" bIns="45720" rtlCol="0" anchor="b">
            <a:noAutofit/>
          </a:bodyPr>
          <a:lstStyle/>
          <a:p>
            <a:pPr algn="l"/>
            <a:r>
              <a:rPr lang="en-US" sz="1600" dirty="0">
                <a:solidFill>
                  <a:schemeClr val="tx2"/>
                </a:solidFill>
              </a:rPr>
              <a:t>Done by: </a:t>
            </a:r>
            <a:endParaRPr lang="en-US" sz="1600">
              <a:solidFill>
                <a:schemeClr val="tx2"/>
              </a:solidFill>
              <a:cs typeface="Calibri"/>
            </a:endParaRPr>
          </a:p>
          <a:p>
            <a:pPr algn="l"/>
            <a:r>
              <a:rPr lang="en-US" sz="1600" dirty="0">
                <a:solidFill>
                  <a:schemeClr val="tx2"/>
                </a:solidFill>
              </a:rPr>
              <a:t>Sadeen Abu Taa, Tala Tarazi &amp; Naya Yared</a:t>
            </a:r>
            <a:endParaRPr lang="en-US" sz="1600">
              <a:solidFill>
                <a:schemeClr val="tx2"/>
              </a:solidFill>
              <a:cs typeface="Calibri"/>
            </a:endParaRPr>
          </a:p>
        </p:txBody>
      </p:sp>
      <p:grpSp>
        <p:nvGrpSpPr>
          <p:cNvPr id="78" name="Group 59">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75767" y="52996"/>
            <a:ext cx="4570022" cy="6805005"/>
            <a:chOff x="6101023" y="52996"/>
            <a:chExt cx="6093363" cy="6805005"/>
          </a:xfrm>
        </p:grpSpPr>
        <p:sp>
          <p:nvSpPr>
            <p:cNvPr id="61" name="Freeform: Shape 60">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2" name="Graphic 40" descr="Water">
            <a:extLst>
              <a:ext uri="{FF2B5EF4-FFF2-40B4-BE49-F238E27FC236}">
                <a16:creationId xmlns:a16="http://schemas.microsoft.com/office/drawing/2014/main" id="{721C50FB-CC31-0260-1E5B-462200ADAC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76992" y="2216469"/>
            <a:ext cx="3106320" cy="3106320"/>
          </a:xfrm>
          <a:prstGeom prst="rect">
            <a:avLst/>
          </a:prstGeom>
          <a:ln>
            <a:noFill/>
          </a:ln>
        </p:spPr>
      </p:pic>
    </p:spTree>
    <p:extLst>
      <p:ext uri="{BB962C8B-B14F-4D97-AF65-F5344CB8AC3E}">
        <p14:creationId xmlns:p14="http://schemas.microsoft.com/office/powerpoint/2010/main" val="3264903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type="wd">
                                    <p:tmPct val="15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par>
                                <p:cTn id="13" presetID="10" presetClass="entr" presetSubtype="0" fill="hold" grpId="0" nodeType="withEffect">
                                  <p:stCondLst>
                                    <p:cond delay="500"/>
                                  </p:stCondLst>
                                  <p:iterate type="wd">
                                    <p:tmPct val="15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660950" y="-5116"/>
            <a:ext cx="2488984" cy="2490264"/>
            <a:chOff x="-305" y="-1"/>
            <a:chExt cx="3832880" cy="2876136"/>
          </a:xfrm>
        </p:grpSpPr>
        <p:sp>
          <p:nvSpPr>
            <p:cNvPr id="14" name="Freeform: Shape 13">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1954321" cy="2252847"/>
            <a:chOff x="-305" y="-4155"/>
            <a:chExt cx="2514948" cy="2174333"/>
          </a:xfrm>
        </p:grpSpPr>
        <p:sp>
          <p:nvSpPr>
            <p:cNvPr id="20" name="Freeform: Shape 19">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p:cNvGraphicFramePr>
            <a:graphicFrameLocks noGrp="1"/>
          </p:cNvGraphicFramePr>
          <p:nvPr>
            <p:ph idx="1"/>
            <p:extLst>
              <p:ext uri="{D42A27DB-BD31-4B8C-83A1-F6EECF244321}">
                <p14:modId xmlns:p14="http://schemas.microsoft.com/office/powerpoint/2010/main" val="1506582586"/>
              </p:ext>
            </p:extLst>
          </p:nvPr>
        </p:nvGraphicFramePr>
        <p:xfrm>
          <a:off x="777240" y="2318629"/>
          <a:ext cx="7589520" cy="34251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43144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660950" y="-5116"/>
            <a:ext cx="2488984" cy="2490264"/>
            <a:chOff x="-305" y="-1"/>
            <a:chExt cx="3832880" cy="2876136"/>
          </a:xfrm>
        </p:grpSpPr>
        <p:sp>
          <p:nvSpPr>
            <p:cNvPr id="14" name="Freeform: Shape 13">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1954321" cy="2252847"/>
            <a:chOff x="-305" y="-4155"/>
            <a:chExt cx="2514948" cy="2174333"/>
          </a:xfrm>
        </p:grpSpPr>
        <p:sp>
          <p:nvSpPr>
            <p:cNvPr id="20" name="Freeform: Shape 19">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p:cNvGraphicFramePr>
            <a:graphicFrameLocks noGrp="1"/>
          </p:cNvGraphicFramePr>
          <p:nvPr>
            <p:ph idx="1"/>
            <p:extLst>
              <p:ext uri="{D42A27DB-BD31-4B8C-83A1-F6EECF244321}">
                <p14:modId xmlns:p14="http://schemas.microsoft.com/office/powerpoint/2010/main" val="1069183942"/>
              </p:ext>
            </p:extLst>
          </p:nvPr>
        </p:nvGraphicFramePr>
        <p:xfrm>
          <a:off x="777240" y="2560320"/>
          <a:ext cx="7589520" cy="3566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24778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8323" y="3985"/>
            <a:ext cx="7329573"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9"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id="{ED3FE472-2829-C1C2-74C6-F8B6161C91AB}"/>
              </a:ext>
            </a:extLst>
          </p:cNvPr>
          <p:cNvSpPr>
            <a:spLocks noGrp="1"/>
          </p:cNvSpPr>
          <p:nvPr>
            <p:ph idx="1"/>
          </p:nvPr>
        </p:nvSpPr>
        <p:spPr>
          <a:xfrm>
            <a:off x="2009992" y="2949124"/>
            <a:ext cx="4977153" cy="2430864"/>
          </a:xfrm>
        </p:spPr>
        <p:txBody>
          <a:bodyPr vert="horz" lIns="91440" tIns="45720" rIns="91440" bIns="45720" rtlCol="0" anchor="t">
            <a:normAutofit/>
          </a:bodyPr>
          <a:lstStyle/>
          <a:p>
            <a:pPr marL="0" indent="0">
              <a:buNone/>
            </a:pPr>
            <a:r>
              <a:rPr lang="en-US" sz="2400" b="1" dirty="0">
                <a:solidFill>
                  <a:schemeClr val="tx2"/>
                </a:solidFill>
                <a:cs typeface="Calibri"/>
              </a:rPr>
              <a:t>Every human being needs water on a daily basis, Yet water scarcity is a significant issue that is rising </a:t>
            </a:r>
            <a:r>
              <a:rPr lang="en-US" sz="2400" b="1" err="1">
                <a:solidFill>
                  <a:schemeClr val="tx2"/>
                </a:solidFill>
                <a:cs typeface="Calibri"/>
              </a:rPr>
              <a:t>quikly</a:t>
            </a:r>
            <a:r>
              <a:rPr lang="en-US" sz="2400" b="1" dirty="0">
                <a:solidFill>
                  <a:schemeClr val="tx2"/>
                </a:solidFill>
                <a:cs typeface="Calibri"/>
              </a:rPr>
              <a:t> in present day.</a:t>
            </a:r>
          </a:p>
        </p:txBody>
      </p:sp>
    </p:spTree>
    <p:extLst>
      <p:ext uri="{BB962C8B-B14F-4D97-AF65-F5344CB8AC3E}">
        <p14:creationId xmlns:p14="http://schemas.microsoft.com/office/powerpoint/2010/main" val="37162453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52321" y="2227943"/>
            <a:ext cx="5033221" cy="3788227"/>
          </a:xfrm>
        </p:spPr>
        <p:txBody>
          <a:bodyPr vert="horz" lIns="91440" tIns="45720" rIns="91440" bIns="45720" rtlCol="0" anchor="ctr">
            <a:noAutofit/>
          </a:bodyPr>
          <a:lstStyle/>
          <a:p>
            <a:pPr marL="0" indent="0">
              <a:buNone/>
            </a:pPr>
            <a:r>
              <a:rPr lang="en-US" sz="2400" dirty="0"/>
              <a:t>Water is one of the world’s most valuable and abundant resources. Yet, water scarcity exists in many countries and is a growing threat to millions of people around the world.</a:t>
            </a:r>
            <a:endParaRPr lang="en-US" sz="2400">
              <a:cs typeface="Calibri"/>
            </a:endParaRPr>
          </a:p>
          <a:p>
            <a:pPr marL="0" indent="0">
              <a:buNone/>
            </a:pPr>
            <a:r>
              <a:rPr lang="en-US" sz="2400" dirty="0"/>
              <a:t>Water scarcity arises when the demand for clean and safe water outweighs the supply. And as global populations steadily increase, so too does the need for more water. </a:t>
            </a:r>
            <a:endParaRPr lang="en-US" sz="2400" b="1" dirty="0">
              <a:cs typeface="Calibri"/>
            </a:endParaRPr>
          </a:p>
        </p:txBody>
      </p:sp>
      <p:sp>
        <p:nvSpPr>
          <p:cNvPr id="22" name="Rectangle 24">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Oval 26">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Graphic 6" descr="Water">
            <a:extLst>
              <a:ext uri="{FF2B5EF4-FFF2-40B4-BE49-F238E27FC236}">
                <a16:creationId xmlns:a16="http://schemas.microsoft.com/office/drawing/2014/main" id="{3FEB2FB5-0C7A-F661-A403-70FBDECCAD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12322941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8">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0">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84682" y="1163848"/>
            <a:ext cx="7372350" cy="1325880"/>
          </a:xfrm>
        </p:spPr>
        <p:txBody>
          <a:bodyPr anchor="b">
            <a:normAutofit/>
          </a:bodyPr>
          <a:lstStyle/>
          <a:p>
            <a:r>
              <a:rPr lang="en-US" sz="4800" b="1" dirty="0">
                <a:solidFill>
                  <a:schemeClr val="tx2"/>
                </a:solidFill>
              </a:rPr>
              <a:t>Water Facts</a:t>
            </a:r>
            <a:endParaRPr lang="en-US" sz="4800" b="1">
              <a:solidFill>
                <a:schemeClr val="tx2"/>
              </a:solidFill>
              <a:cs typeface="Calibri"/>
            </a:endParaRPr>
          </a:p>
        </p:txBody>
      </p:sp>
      <p:grpSp>
        <p:nvGrpSpPr>
          <p:cNvPr id="36" name="Group 12">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1"/>
            <a:ext cx="2521551" cy="2522849"/>
            <a:chOff x="-305" y="-1"/>
            <a:chExt cx="3832880" cy="2876136"/>
          </a:xfrm>
        </p:grpSpPr>
        <p:sp>
          <p:nvSpPr>
            <p:cNvPr id="38" name="Freeform: Shape 13">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7423"/>
          <a:stretch/>
        </p:blipFill>
        <p:spPr bwMode="auto">
          <a:xfrm>
            <a:off x="603503" y="3807754"/>
            <a:ext cx="3716020" cy="127724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766153" y="2827419"/>
            <a:ext cx="3771900" cy="3227626"/>
          </a:xfrm>
        </p:spPr>
        <p:txBody>
          <a:bodyPr anchor="ctr">
            <a:normAutofit/>
          </a:bodyPr>
          <a:lstStyle/>
          <a:p>
            <a:pPr marL="0" indent="0">
              <a:buNone/>
            </a:pPr>
            <a:r>
              <a:rPr lang="en-US" sz="2400" dirty="0">
                <a:solidFill>
                  <a:schemeClr val="tx2"/>
                </a:solidFill>
              </a:rPr>
              <a:t>Around the world, over 2.2 billion people do not have access to safe drinking water while over 40% of the world’s population is affected by water scarcity.</a:t>
            </a:r>
            <a:endParaRPr lang="en-US" sz="2400" dirty="0">
              <a:solidFill>
                <a:schemeClr val="tx2"/>
              </a:solidFill>
              <a:cs typeface="Calibri"/>
            </a:endParaRPr>
          </a:p>
        </p:txBody>
      </p:sp>
      <p:grpSp>
        <p:nvGrpSpPr>
          <p:cNvPr id="40" name="Group 18">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7370569" y="5084569"/>
            <a:ext cx="2151670" cy="1395192"/>
            <a:chOff x="-305" y="-4155"/>
            <a:chExt cx="2514948" cy="2174333"/>
          </a:xfrm>
        </p:grpSpPr>
        <p:sp>
          <p:nvSpPr>
            <p:cNvPr id="20" name="Freeform: Shape 19">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3" name="Freeform: Shape 22">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35912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672" y="-8167"/>
            <a:ext cx="3625552"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2270943" y="991261"/>
            <a:ext cx="4316022" cy="1837349"/>
          </a:xfrm>
        </p:spPr>
        <p:txBody>
          <a:bodyPr>
            <a:normAutofit/>
          </a:bodyPr>
          <a:lstStyle/>
          <a:p>
            <a:r>
              <a:rPr lang="en-US" b="1" dirty="0">
                <a:solidFill>
                  <a:schemeClr val="tx2"/>
                </a:solidFill>
              </a:rPr>
              <a:t>Issues </a:t>
            </a:r>
            <a:endParaRPr lang="en-US" b="1">
              <a:solidFill>
                <a:schemeClr val="tx2"/>
              </a:solidFill>
              <a:cs typeface="Calibri"/>
            </a:endParaRPr>
          </a:p>
        </p:txBody>
      </p:sp>
      <p:sp>
        <p:nvSpPr>
          <p:cNvPr id="3" name="Content Placeholder 2"/>
          <p:cNvSpPr>
            <a:spLocks noGrp="1"/>
          </p:cNvSpPr>
          <p:nvPr>
            <p:ph idx="1"/>
          </p:nvPr>
        </p:nvSpPr>
        <p:spPr>
          <a:xfrm>
            <a:off x="1169986" y="2576517"/>
            <a:ext cx="6638781" cy="3699744"/>
          </a:xfrm>
        </p:spPr>
        <p:txBody>
          <a:bodyPr vert="horz" lIns="91440" tIns="45720" rIns="91440" bIns="45720" rtlCol="0" anchor="t">
            <a:noAutofit/>
          </a:bodyPr>
          <a:lstStyle/>
          <a:p>
            <a:pPr>
              <a:lnSpc>
                <a:spcPct val="90000"/>
              </a:lnSpc>
            </a:pPr>
            <a:r>
              <a:rPr lang="en-US" sz="2000" dirty="0">
                <a:solidFill>
                  <a:schemeClr val="tx2"/>
                </a:solidFill>
              </a:rPr>
              <a:t>Water pollution:</a:t>
            </a:r>
            <a:endParaRPr lang="en-US" sz="2000">
              <a:solidFill>
                <a:schemeClr val="tx2"/>
              </a:solidFill>
              <a:cs typeface="Calibri"/>
            </a:endParaRPr>
          </a:p>
          <a:p>
            <a:pPr marL="0" indent="0">
              <a:lnSpc>
                <a:spcPct val="90000"/>
              </a:lnSpc>
              <a:buNone/>
            </a:pPr>
            <a:r>
              <a:rPr lang="en-US" sz="2000" dirty="0">
                <a:solidFill>
                  <a:schemeClr val="tx2"/>
                </a:solidFill>
              </a:rPr>
              <a:t>Comes from many sources including pesticides and fertilizers that wash away from farms, untreated human wastewater, and industrial waste. Some effects are immediate, as when harmful bacteria from human waste contaminate water and make it unfit to drink or swim in. </a:t>
            </a:r>
            <a:endParaRPr lang="en-US" sz="2000">
              <a:solidFill>
                <a:schemeClr val="tx2"/>
              </a:solidFill>
              <a:cs typeface="Calibri"/>
            </a:endParaRPr>
          </a:p>
          <a:p>
            <a:pPr>
              <a:lnSpc>
                <a:spcPct val="90000"/>
              </a:lnSpc>
            </a:pPr>
            <a:r>
              <a:rPr lang="en-US" sz="2000" dirty="0">
                <a:solidFill>
                  <a:schemeClr val="tx2"/>
                </a:solidFill>
              </a:rPr>
              <a:t>Water shortage:</a:t>
            </a:r>
            <a:endParaRPr lang="en-US" sz="2000">
              <a:solidFill>
                <a:schemeClr val="tx2"/>
              </a:solidFill>
              <a:cs typeface="Calibri"/>
            </a:endParaRPr>
          </a:p>
          <a:p>
            <a:pPr marL="0" indent="0">
              <a:lnSpc>
                <a:spcPct val="90000"/>
              </a:lnSpc>
              <a:buNone/>
            </a:pPr>
            <a:r>
              <a:rPr lang="en-US" sz="2000" dirty="0">
                <a:solidFill>
                  <a:schemeClr val="tx2"/>
                </a:solidFill>
              </a:rPr>
              <a:t>Due to a lack of water infrastructural in general or to the poor management of water resources, many of the water systems that keep ecosystems thriving and feed a growing human population have become stressed. Rivers, lakes and aquifers are drying up or becoming too polluted to use. </a:t>
            </a:r>
            <a:endParaRPr lang="en-US" sz="2000">
              <a:solidFill>
                <a:schemeClr val="tx2"/>
              </a:solidFill>
              <a:cs typeface="Calibri"/>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793706" y="4146310"/>
            <a:ext cx="2356800" cy="2716805"/>
            <a:chOff x="-305" y="-4155"/>
            <a:chExt cx="2514948" cy="2174333"/>
          </a:xfrm>
          <a:solidFill>
            <a:schemeClr val="bg1">
              <a:alpha val="30000"/>
            </a:schemeClr>
          </a:solidFill>
        </p:grpSpPr>
        <p:sp>
          <p:nvSpPr>
            <p:cNvPr id="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506933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8323" y="3985"/>
            <a:ext cx="7329573"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2275099" y="991261"/>
            <a:ext cx="4316022" cy="1837349"/>
          </a:xfrm>
        </p:spPr>
        <p:txBody>
          <a:bodyPr anchor="ctr">
            <a:normAutofit/>
          </a:bodyPr>
          <a:lstStyle/>
          <a:p>
            <a:r>
              <a:rPr lang="en-US" b="1" dirty="0">
                <a:solidFill>
                  <a:schemeClr val="tx2"/>
                </a:solidFill>
              </a:rPr>
              <a:t>Causes</a:t>
            </a:r>
            <a:endParaRPr lang="en-US" b="1">
              <a:solidFill>
                <a:schemeClr val="tx2"/>
              </a:solidFill>
              <a:cs typeface="Calibri"/>
            </a:endParaRPr>
          </a:p>
        </p:txBody>
      </p:sp>
      <p:sp>
        <p:nvSpPr>
          <p:cNvPr id="3" name="Content Placeholder 2"/>
          <p:cNvSpPr>
            <a:spLocks noGrp="1"/>
          </p:cNvSpPr>
          <p:nvPr>
            <p:ph idx="1"/>
          </p:nvPr>
        </p:nvSpPr>
        <p:spPr>
          <a:xfrm>
            <a:off x="1828723" y="2284473"/>
            <a:ext cx="5349762" cy="2430864"/>
          </a:xfrm>
        </p:spPr>
        <p:txBody>
          <a:bodyPr vert="horz" lIns="91440" tIns="45720" rIns="91440" bIns="45720" rtlCol="0" anchor="t">
            <a:noAutofit/>
          </a:bodyPr>
          <a:lstStyle/>
          <a:p>
            <a:pPr>
              <a:lnSpc>
                <a:spcPct val="90000"/>
              </a:lnSpc>
            </a:pPr>
            <a:r>
              <a:rPr lang="en-US" sz="1800" cap="all" dirty="0">
                <a:solidFill>
                  <a:schemeClr val="tx2"/>
                </a:solidFill>
              </a:rPr>
              <a:t>CLIMATE CHANGE:</a:t>
            </a:r>
            <a:endParaRPr lang="en-US" sz="1800" cap="all">
              <a:solidFill>
                <a:schemeClr val="tx2"/>
              </a:solidFill>
              <a:cs typeface="Calibri"/>
            </a:endParaRPr>
          </a:p>
          <a:p>
            <a:pPr marL="0" indent="0">
              <a:lnSpc>
                <a:spcPct val="90000"/>
              </a:lnSpc>
              <a:buNone/>
            </a:pPr>
            <a:r>
              <a:rPr lang="en-US" sz="1800" dirty="0">
                <a:solidFill>
                  <a:schemeClr val="tx2"/>
                </a:solidFill>
              </a:rPr>
              <a:t>The main causes of climate change, deforestation, leads to “heat islands” that impact the surrounding land. As humans continue to pump more carbon dioxide and other greenhouse gases into the atmosphere, patterns of weather and water will change around the world. These changes will combine to make less water available for agriculture, energy generation, cities and ecosystems around the world.</a:t>
            </a:r>
            <a:endParaRPr lang="en-US" sz="1800" b="1" cap="all">
              <a:solidFill>
                <a:schemeClr val="tx2"/>
              </a:solidFill>
              <a:cs typeface="Calibri"/>
            </a:endParaRPr>
          </a:p>
          <a:p>
            <a:pPr>
              <a:lnSpc>
                <a:spcPct val="90000"/>
              </a:lnSpc>
            </a:pPr>
            <a:r>
              <a:rPr lang="en-US" sz="1800" cap="all" dirty="0">
                <a:solidFill>
                  <a:schemeClr val="tx2"/>
                </a:solidFill>
              </a:rPr>
              <a:t> WASTEWATER:</a:t>
            </a:r>
            <a:endParaRPr lang="en-US" sz="1800" cap="all">
              <a:solidFill>
                <a:schemeClr val="tx2"/>
              </a:solidFill>
              <a:cs typeface="Calibri"/>
            </a:endParaRPr>
          </a:p>
          <a:p>
            <a:pPr marL="0" indent="0">
              <a:lnSpc>
                <a:spcPct val="90000"/>
              </a:lnSpc>
              <a:buNone/>
            </a:pPr>
            <a:r>
              <a:rPr lang="en-US" sz="1800" dirty="0">
                <a:solidFill>
                  <a:schemeClr val="tx2"/>
                </a:solidFill>
              </a:rPr>
              <a:t>contaminated water sometimes can be plentiful in an area. Wastewater is one of the leading causes for many of the world’s most pervasive diseases, including cholera, dysentery, typhoid, and polio.</a:t>
            </a:r>
            <a:endParaRPr lang="en-US" sz="1800" b="1" cap="all">
              <a:solidFill>
                <a:schemeClr val="tx2"/>
              </a:solidFill>
              <a:cs typeface="Calibri"/>
            </a:endParaRPr>
          </a:p>
          <a:p>
            <a:pPr>
              <a:lnSpc>
                <a:spcPct val="90000"/>
              </a:lnSpc>
            </a:pPr>
            <a:endParaRPr lang="en-US" sz="1200">
              <a:solidFill>
                <a:schemeClr val="tx2"/>
              </a:solidFill>
            </a:endParaRPr>
          </a:p>
        </p:txBody>
      </p:sp>
    </p:spTree>
    <p:extLst>
      <p:ext uri="{BB962C8B-B14F-4D97-AF65-F5344CB8AC3E}">
        <p14:creationId xmlns:p14="http://schemas.microsoft.com/office/powerpoint/2010/main" val="42698636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9C5E17-24D0-4696-A3C5-A2261FB45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929B58F-2358-44CC-ACE5-EF1BD3C6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p:cNvSpPr>
            <a:spLocks noGrp="1"/>
          </p:cNvSpPr>
          <p:nvPr>
            <p:ph type="title"/>
          </p:nvPr>
        </p:nvSpPr>
        <p:spPr>
          <a:xfrm>
            <a:off x="120121" y="1243013"/>
            <a:ext cx="3767921" cy="4371974"/>
          </a:xfrm>
        </p:spPr>
        <p:txBody>
          <a:bodyPr>
            <a:normAutofit/>
          </a:bodyPr>
          <a:lstStyle/>
          <a:p>
            <a:r>
              <a:rPr lang="en-US" b="1" dirty="0">
                <a:solidFill>
                  <a:schemeClr val="tx2"/>
                </a:solidFill>
              </a:rPr>
              <a:t>Consequences</a:t>
            </a:r>
            <a:endParaRPr lang="en-US" b="1">
              <a:solidFill>
                <a:schemeClr val="tx2"/>
              </a:solidFill>
              <a:cs typeface="Calibri"/>
            </a:endParaRPr>
          </a:p>
        </p:txBody>
      </p:sp>
      <p:grpSp>
        <p:nvGrpSpPr>
          <p:cNvPr id="12" name="Group 11">
            <a:extLst>
              <a:ext uri="{FF2B5EF4-FFF2-40B4-BE49-F238E27FC236}">
                <a16:creationId xmlns:a16="http://schemas.microsoft.com/office/drawing/2014/main" id="{09DA5303-A1AF-4830-806C-51FCD9618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73011" y="5285"/>
            <a:ext cx="5470989" cy="6858000"/>
            <a:chOff x="4897348" y="-5799"/>
            <a:chExt cx="7294653" cy="6858000"/>
          </a:xfrm>
        </p:grpSpPr>
        <p:sp>
          <p:nvSpPr>
            <p:cNvPr id="13" name="Freeform: Shape 12">
              <a:extLst>
                <a:ext uri="{FF2B5EF4-FFF2-40B4-BE49-F238E27FC236}">
                  <a16:creationId xmlns:a16="http://schemas.microsoft.com/office/drawing/2014/main" id="{4FAAA8C8-4EB7-45F1-BF24-3EF0F4DC4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7348" y="-5798"/>
              <a:ext cx="7294652" cy="6857999"/>
            </a:xfrm>
            <a:custGeom>
              <a:avLst/>
              <a:gdLst>
                <a:gd name="connsiteX0" fmla="*/ 7294652 w 7294652"/>
                <a:gd name="connsiteY0" fmla="*/ 6063030 h 6857999"/>
                <a:gd name="connsiteX1" fmla="*/ 7294652 w 7294652"/>
                <a:gd name="connsiteY1" fmla="*/ 6857999 h 6857999"/>
                <a:gd name="connsiteX2" fmla="*/ 6248575 w 7294652"/>
                <a:gd name="connsiteY2" fmla="*/ 6857999 h 6857999"/>
                <a:gd name="connsiteX3" fmla="*/ 6477898 w 7294652"/>
                <a:gd name="connsiteY3" fmla="*/ 6700973 h 6857999"/>
                <a:gd name="connsiteX4" fmla="*/ 6647884 w 7294652"/>
                <a:gd name="connsiteY4" fmla="*/ 6572752 h 6857999"/>
                <a:gd name="connsiteX5" fmla="*/ 6817698 w 7294652"/>
                <a:gd name="connsiteY5" fmla="*/ 6440235 h 6857999"/>
                <a:gd name="connsiteX6" fmla="*/ 7161451 w 7294652"/>
                <a:gd name="connsiteY6" fmla="*/ 6165232 h 6857999"/>
                <a:gd name="connsiteX7" fmla="*/ 1673436 w 7294652"/>
                <a:gd name="connsiteY7" fmla="*/ 0 h 6857999"/>
                <a:gd name="connsiteX8" fmla="*/ 2394951 w 7294652"/>
                <a:gd name="connsiteY8" fmla="*/ 0 h 6857999"/>
                <a:gd name="connsiteX9" fmla="*/ 2244659 w 7294652"/>
                <a:gd name="connsiteY9" fmla="*/ 100763 h 6857999"/>
                <a:gd name="connsiteX10" fmla="*/ 1743903 w 7294652"/>
                <a:gd name="connsiteY10" fmla="*/ 498975 h 6857999"/>
                <a:gd name="connsiteX11" fmla="*/ 1163821 w 7294652"/>
                <a:gd name="connsiteY11" fmla="*/ 1121514 h 6857999"/>
                <a:gd name="connsiteX12" fmla="*/ 704911 w 7294652"/>
                <a:gd name="connsiteY12" fmla="*/ 1837036 h 6857999"/>
                <a:gd name="connsiteX13" fmla="*/ 393472 w 7294652"/>
                <a:gd name="connsiteY13" fmla="*/ 2627669 h 6857999"/>
                <a:gd name="connsiteX14" fmla="*/ 280032 w 7294652"/>
                <a:gd name="connsiteY14" fmla="*/ 3472097 h 6857999"/>
                <a:gd name="connsiteX15" fmla="*/ 327813 w 7294652"/>
                <a:gd name="connsiteY15" fmla="*/ 3884602 h 6857999"/>
                <a:gd name="connsiteX16" fmla="*/ 469096 w 7294652"/>
                <a:gd name="connsiteY16" fmla="*/ 4270809 h 6857999"/>
                <a:gd name="connsiteX17" fmla="*/ 567581 w 7294652"/>
                <a:gd name="connsiteY17" fmla="*/ 4452482 h 6857999"/>
                <a:gd name="connsiteX18" fmla="*/ 680677 w 7294652"/>
                <a:gd name="connsiteY18" fmla="*/ 4628484 h 6857999"/>
                <a:gd name="connsiteX19" fmla="*/ 941928 w 7294652"/>
                <a:gd name="connsiteY19" fmla="*/ 4968628 h 6857999"/>
                <a:gd name="connsiteX20" fmla="*/ 1224665 w 7294652"/>
                <a:gd name="connsiteY20" fmla="*/ 5311349 h 6857999"/>
                <a:gd name="connsiteX21" fmla="*/ 1365259 w 7294652"/>
                <a:gd name="connsiteY21" fmla="*/ 5490273 h 6857999"/>
                <a:gd name="connsiteX22" fmla="*/ 1432808 w 7294652"/>
                <a:gd name="connsiteY22" fmla="*/ 5577931 h 6857999"/>
                <a:gd name="connsiteX23" fmla="*/ 1498980 w 7294652"/>
                <a:gd name="connsiteY23" fmla="*/ 5662148 h 6857999"/>
                <a:gd name="connsiteX24" fmla="*/ 2067548 w 7294652"/>
                <a:gd name="connsiteY24" fmla="*/ 6283312 h 6857999"/>
                <a:gd name="connsiteX25" fmla="*/ 2369879 w 7294652"/>
                <a:gd name="connsiteY25" fmla="*/ 6562782 h 6857999"/>
                <a:gd name="connsiteX26" fmla="*/ 2686645 w 7294652"/>
                <a:gd name="connsiteY26" fmla="*/ 6820598 h 6857999"/>
                <a:gd name="connsiteX27" fmla="*/ 2738907 w 7294652"/>
                <a:gd name="connsiteY27" fmla="*/ 6857999 h 6857999"/>
                <a:gd name="connsiteX28" fmla="*/ 1731787 w 7294652"/>
                <a:gd name="connsiteY28" fmla="*/ 6857999 h 6857999"/>
                <a:gd name="connsiteX29" fmla="*/ 1607949 w 7294652"/>
                <a:gd name="connsiteY29" fmla="*/ 6732770 h 6857999"/>
                <a:gd name="connsiteX30" fmla="*/ 1309057 w 7294652"/>
                <a:gd name="connsiteY30" fmla="*/ 6370109 h 6857999"/>
                <a:gd name="connsiteX31" fmla="*/ 1048147 w 7294652"/>
                <a:gd name="connsiteY31" fmla="*/ 5986138 h 6857999"/>
                <a:gd name="connsiteX32" fmla="*/ 987131 w 7294652"/>
                <a:gd name="connsiteY32" fmla="*/ 5888512 h 6857999"/>
                <a:gd name="connsiteX33" fmla="*/ 928866 w 7294652"/>
                <a:gd name="connsiteY33" fmla="*/ 5793463 h 6857999"/>
                <a:gd name="connsiteX34" fmla="*/ 813708 w 7294652"/>
                <a:gd name="connsiteY34" fmla="*/ 5609556 h 6857999"/>
                <a:gd name="connsiteX35" fmla="*/ 574972 w 7294652"/>
                <a:gd name="connsiteY35" fmla="*/ 5231598 h 6857999"/>
                <a:gd name="connsiteX36" fmla="*/ 342424 w 7294652"/>
                <a:gd name="connsiteY36" fmla="*/ 4834048 h 6857999"/>
                <a:gd name="connsiteX37" fmla="*/ 237579 w 7294652"/>
                <a:gd name="connsiteY37" fmla="*/ 4623500 h 6857999"/>
                <a:gd name="connsiteX38" fmla="*/ 148373 w 7294652"/>
                <a:gd name="connsiteY38" fmla="*/ 4404356 h 6857999"/>
                <a:gd name="connsiteX39" fmla="*/ 79623 w 7294652"/>
                <a:gd name="connsiteY39" fmla="*/ 4175762 h 6857999"/>
                <a:gd name="connsiteX40" fmla="*/ 54185 w 7294652"/>
                <a:gd name="connsiteY40" fmla="*/ 4059229 h 6857999"/>
                <a:gd name="connsiteX41" fmla="*/ 43013 w 7294652"/>
                <a:gd name="connsiteY41" fmla="*/ 4000790 h 6857999"/>
                <a:gd name="connsiteX42" fmla="*/ 33734 w 7294652"/>
                <a:gd name="connsiteY42" fmla="*/ 3942180 h 6857999"/>
                <a:gd name="connsiteX43" fmla="*/ 45 w 7294652"/>
                <a:gd name="connsiteY43" fmla="*/ 3472097 h 6857999"/>
                <a:gd name="connsiteX44" fmla="*/ 95436 w 7294652"/>
                <a:gd name="connsiteY44" fmla="*/ 2557372 h 6857999"/>
                <a:gd name="connsiteX45" fmla="*/ 382126 w 7294652"/>
                <a:gd name="connsiteY45" fmla="*/ 1680799 h 6857999"/>
                <a:gd name="connsiteX46" fmla="*/ 1457043 w 7294652"/>
                <a:gd name="connsiteY46" fmla="*/ 19217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7294652" h="6857999">
                  <a:moveTo>
                    <a:pt x="7294652" y="6063030"/>
                  </a:moveTo>
                  <a:lnTo>
                    <a:pt x="7294652" y="6857999"/>
                  </a:lnTo>
                  <a:lnTo>
                    <a:pt x="6248575" y="6857999"/>
                  </a:lnTo>
                  <a:lnTo>
                    <a:pt x="6477898" y="6700973"/>
                  </a:lnTo>
                  <a:cubicBezTo>
                    <a:pt x="6534790" y="6659378"/>
                    <a:pt x="6591336" y="6616237"/>
                    <a:pt x="6647884" y="6572752"/>
                  </a:cubicBezTo>
                  <a:cubicBezTo>
                    <a:pt x="6704432" y="6529268"/>
                    <a:pt x="6761151" y="6485095"/>
                    <a:pt x="6817698" y="6440235"/>
                  </a:cubicBezTo>
                  <a:lnTo>
                    <a:pt x="7161451" y="6165232"/>
                  </a:lnTo>
                  <a:close/>
                  <a:moveTo>
                    <a:pt x="1673436" y="0"/>
                  </a:moveTo>
                  <a:lnTo>
                    <a:pt x="2394951" y="0"/>
                  </a:lnTo>
                  <a:lnTo>
                    <a:pt x="2244659" y="100763"/>
                  </a:lnTo>
                  <a:cubicBezTo>
                    <a:pt x="2071051" y="224086"/>
                    <a:pt x="1903860" y="356975"/>
                    <a:pt x="1743903" y="498975"/>
                  </a:cubicBezTo>
                  <a:cubicBezTo>
                    <a:pt x="1533218" y="689638"/>
                    <a:pt x="1339146" y="897902"/>
                    <a:pt x="1163821" y="1121514"/>
                  </a:cubicBezTo>
                  <a:cubicBezTo>
                    <a:pt x="988284" y="1344764"/>
                    <a:pt x="834608" y="1584376"/>
                    <a:pt x="704911" y="1837036"/>
                  </a:cubicBezTo>
                  <a:cubicBezTo>
                    <a:pt x="573950" y="2089059"/>
                    <a:pt x="469577" y="2354041"/>
                    <a:pt x="393472" y="2627669"/>
                  </a:cubicBezTo>
                  <a:cubicBezTo>
                    <a:pt x="318269" y="2902842"/>
                    <a:pt x="280119" y="3186833"/>
                    <a:pt x="280032" y="3472097"/>
                  </a:cubicBezTo>
                  <a:cubicBezTo>
                    <a:pt x="280349" y="3610956"/>
                    <a:pt x="296380" y="3749334"/>
                    <a:pt x="327813" y="3884602"/>
                  </a:cubicBezTo>
                  <a:cubicBezTo>
                    <a:pt x="360878" y="4018046"/>
                    <a:pt x="408244" y="4147540"/>
                    <a:pt x="469096" y="4270809"/>
                  </a:cubicBezTo>
                  <a:cubicBezTo>
                    <a:pt x="499175" y="4332511"/>
                    <a:pt x="532347" y="4393012"/>
                    <a:pt x="567581" y="4452482"/>
                  </a:cubicBezTo>
                  <a:cubicBezTo>
                    <a:pt x="602815" y="4511953"/>
                    <a:pt x="641144" y="4570562"/>
                    <a:pt x="680677" y="4628484"/>
                  </a:cubicBezTo>
                  <a:cubicBezTo>
                    <a:pt x="760771" y="4743985"/>
                    <a:pt x="849802" y="4856048"/>
                    <a:pt x="941928" y="4968628"/>
                  </a:cubicBezTo>
                  <a:cubicBezTo>
                    <a:pt x="1034055" y="5081206"/>
                    <a:pt x="1130994" y="5193958"/>
                    <a:pt x="1224665" y="5311349"/>
                  </a:cubicBezTo>
                  <a:cubicBezTo>
                    <a:pt x="1271987" y="5369787"/>
                    <a:pt x="1318853" y="5429429"/>
                    <a:pt x="1365259" y="5490273"/>
                  </a:cubicBezTo>
                  <a:lnTo>
                    <a:pt x="1432808" y="5577931"/>
                  </a:lnTo>
                  <a:cubicBezTo>
                    <a:pt x="1454979" y="5605947"/>
                    <a:pt x="1476121" y="5634821"/>
                    <a:pt x="1498980" y="5662148"/>
                  </a:cubicBezTo>
                  <a:cubicBezTo>
                    <a:pt x="1676323" y="5880038"/>
                    <a:pt x="1866158" y="6087441"/>
                    <a:pt x="2067548" y="6283312"/>
                  </a:cubicBezTo>
                  <a:cubicBezTo>
                    <a:pt x="2166203" y="6379907"/>
                    <a:pt x="2266974" y="6473064"/>
                    <a:pt x="2369879" y="6562782"/>
                  </a:cubicBezTo>
                  <a:cubicBezTo>
                    <a:pt x="2473005" y="6652331"/>
                    <a:pt x="2577677" y="6738957"/>
                    <a:pt x="2686645" y="6820598"/>
                  </a:cubicBezTo>
                  <a:lnTo>
                    <a:pt x="2738907" y="6857999"/>
                  </a:lnTo>
                  <a:lnTo>
                    <a:pt x="1731787" y="6857999"/>
                  </a:lnTo>
                  <a:lnTo>
                    <a:pt x="1607949" y="6732770"/>
                  </a:lnTo>
                  <a:cubicBezTo>
                    <a:pt x="1501232" y="6617903"/>
                    <a:pt x="1401421" y="6496799"/>
                    <a:pt x="1309057" y="6370109"/>
                  </a:cubicBezTo>
                  <a:cubicBezTo>
                    <a:pt x="1217103" y="6244469"/>
                    <a:pt x="1129618" y="6116590"/>
                    <a:pt x="1048147" y="5986138"/>
                  </a:cubicBezTo>
                  <a:cubicBezTo>
                    <a:pt x="1027179" y="5953825"/>
                    <a:pt x="1007414" y="5920996"/>
                    <a:pt x="987131" y="5888512"/>
                  </a:cubicBezTo>
                  <a:lnTo>
                    <a:pt x="928866" y="5793463"/>
                  </a:lnTo>
                  <a:cubicBezTo>
                    <a:pt x="891568" y="5732276"/>
                    <a:pt x="852725" y="5671260"/>
                    <a:pt x="813708" y="5609556"/>
                  </a:cubicBezTo>
                  <a:lnTo>
                    <a:pt x="574972" y="5231598"/>
                  </a:lnTo>
                  <a:cubicBezTo>
                    <a:pt x="495221" y="5103551"/>
                    <a:pt x="416158" y="4971549"/>
                    <a:pt x="342424" y="4834048"/>
                  </a:cubicBezTo>
                  <a:cubicBezTo>
                    <a:pt x="305641" y="4765298"/>
                    <a:pt x="270236" y="4695343"/>
                    <a:pt x="237579" y="4623500"/>
                  </a:cubicBezTo>
                  <a:cubicBezTo>
                    <a:pt x="204922" y="4551655"/>
                    <a:pt x="175187" y="4478607"/>
                    <a:pt x="148373" y="4404356"/>
                  </a:cubicBezTo>
                  <a:cubicBezTo>
                    <a:pt x="121561" y="4330107"/>
                    <a:pt x="99046" y="4252934"/>
                    <a:pt x="79623" y="4175762"/>
                  </a:cubicBezTo>
                  <a:cubicBezTo>
                    <a:pt x="70514" y="4136916"/>
                    <a:pt x="61577" y="4098245"/>
                    <a:pt x="54185" y="4059229"/>
                  </a:cubicBezTo>
                  <a:lnTo>
                    <a:pt x="43013" y="4000790"/>
                  </a:lnTo>
                  <a:lnTo>
                    <a:pt x="33734" y="3942180"/>
                  </a:lnTo>
                  <a:cubicBezTo>
                    <a:pt x="10461" y="3786581"/>
                    <a:pt x="-801" y="3629416"/>
                    <a:pt x="45" y="3472097"/>
                  </a:cubicBezTo>
                  <a:cubicBezTo>
                    <a:pt x="863" y="3164748"/>
                    <a:pt x="32824" y="2858275"/>
                    <a:pt x="95436" y="2557372"/>
                  </a:cubicBezTo>
                  <a:cubicBezTo>
                    <a:pt x="157549" y="2255281"/>
                    <a:pt x="253728" y="1961216"/>
                    <a:pt x="382126" y="1680799"/>
                  </a:cubicBezTo>
                  <a:cubicBezTo>
                    <a:pt x="639940" y="1120482"/>
                    <a:pt x="1015492" y="619117"/>
                    <a:pt x="1457043" y="192176"/>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77FC097-E4F2-4A45-82E8-3808FA553C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0650" y="-5799"/>
              <a:ext cx="7291350" cy="6858000"/>
            </a:xfrm>
            <a:custGeom>
              <a:avLst/>
              <a:gdLst>
                <a:gd name="connsiteX0" fmla="*/ 7291350 w 7291350"/>
                <a:gd name="connsiteY0" fmla="*/ 5718699 h 6858000"/>
                <a:gd name="connsiteX1" fmla="*/ 7291350 w 7291350"/>
                <a:gd name="connsiteY1" fmla="*/ 6806115 h 6858000"/>
                <a:gd name="connsiteX2" fmla="*/ 7224124 w 7291350"/>
                <a:gd name="connsiteY2" fmla="*/ 6858000 h 6858000"/>
                <a:gd name="connsiteX3" fmla="*/ 5607142 w 7291350"/>
                <a:gd name="connsiteY3" fmla="*/ 6858000 h 6858000"/>
                <a:gd name="connsiteX4" fmla="*/ 5736072 w 7291350"/>
                <a:gd name="connsiteY4" fmla="*/ 6801170 h 6858000"/>
                <a:gd name="connsiteX5" fmla="*/ 6949826 w 7291350"/>
                <a:gd name="connsiteY5" fmla="*/ 5983707 h 6858000"/>
                <a:gd name="connsiteX6" fmla="*/ 7220703 w 7291350"/>
                <a:gd name="connsiteY6" fmla="*/ 5773675 h 6858000"/>
                <a:gd name="connsiteX7" fmla="*/ 7218419 w 7291350"/>
                <a:gd name="connsiteY7" fmla="*/ 0 h 6858000"/>
                <a:gd name="connsiteX8" fmla="*/ 7291350 w 7291350"/>
                <a:gd name="connsiteY8" fmla="*/ 0 h 6858000"/>
                <a:gd name="connsiteX9" fmla="*/ 7291350 w 7291350"/>
                <a:gd name="connsiteY9" fmla="*/ 50138 h 6858000"/>
                <a:gd name="connsiteX10" fmla="*/ 1797607 w 7291350"/>
                <a:gd name="connsiteY10" fmla="*/ 0 h 6858000"/>
                <a:gd name="connsiteX11" fmla="*/ 3385676 w 7291350"/>
                <a:gd name="connsiteY11" fmla="*/ 0 h 6858000"/>
                <a:gd name="connsiteX12" fmla="*/ 3360567 w 7291350"/>
                <a:gd name="connsiteY12" fmla="*/ 11552 h 6858000"/>
                <a:gd name="connsiteX13" fmla="*/ 2267395 w 7291350"/>
                <a:gd name="connsiteY13" fmla="*/ 725831 h 6858000"/>
                <a:gd name="connsiteX14" fmla="*/ 1234074 w 7291350"/>
                <a:gd name="connsiteY14" fmla="*/ 2007171 h 6858000"/>
                <a:gd name="connsiteX15" fmla="*/ 859383 w 7291350"/>
                <a:gd name="connsiteY15" fmla="*/ 3498372 h 6858000"/>
                <a:gd name="connsiteX16" fmla="*/ 1479513 w 7291350"/>
                <a:gd name="connsiteY16" fmla="*/ 4883182 h 6858000"/>
                <a:gd name="connsiteX17" fmla="*/ 1791985 w 7291350"/>
                <a:gd name="connsiteY17" fmla="*/ 5322671 h 6858000"/>
                <a:gd name="connsiteX18" fmla="*/ 3397295 w 7291350"/>
                <a:gd name="connsiteY18" fmla="*/ 6784567 h 6858000"/>
                <a:gd name="connsiteX19" fmla="*/ 3590446 w 7291350"/>
                <a:gd name="connsiteY19" fmla="*/ 6858000 h 6858000"/>
                <a:gd name="connsiteX20" fmla="*/ 1970757 w 7291350"/>
                <a:gd name="connsiteY20" fmla="*/ 6858000 h 6858000"/>
                <a:gd name="connsiteX21" fmla="*/ 1735872 w 7291350"/>
                <a:gd name="connsiteY21" fmla="*/ 6627685 h 6858000"/>
                <a:gd name="connsiteX22" fmla="*/ 1080932 w 7291350"/>
                <a:gd name="connsiteY22" fmla="*/ 5805127 h 6858000"/>
                <a:gd name="connsiteX23" fmla="*/ 0 w 7291350"/>
                <a:gd name="connsiteY23" fmla="*/ 3498372 h 6858000"/>
                <a:gd name="connsiteX24" fmla="*/ 1708174 w 7291350"/>
                <a:gd name="connsiteY24"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291350" h="6858000">
                  <a:moveTo>
                    <a:pt x="7291350" y="5718699"/>
                  </a:moveTo>
                  <a:lnTo>
                    <a:pt x="7291350" y="6806115"/>
                  </a:lnTo>
                  <a:lnTo>
                    <a:pt x="7224124" y="6858000"/>
                  </a:lnTo>
                  <a:lnTo>
                    <a:pt x="5607142" y="6858000"/>
                  </a:lnTo>
                  <a:lnTo>
                    <a:pt x="5736072" y="6801170"/>
                  </a:lnTo>
                  <a:cubicBezTo>
                    <a:pt x="6122313" y="6616106"/>
                    <a:pt x="6503069" y="6332805"/>
                    <a:pt x="6949826" y="5983707"/>
                  </a:cubicBezTo>
                  <a:cubicBezTo>
                    <a:pt x="7041094" y="5912378"/>
                    <a:pt x="7132358" y="5842426"/>
                    <a:pt x="7220703" y="5773675"/>
                  </a:cubicBezTo>
                  <a:close/>
                  <a:moveTo>
                    <a:pt x="7218419" y="0"/>
                  </a:moveTo>
                  <a:lnTo>
                    <a:pt x="7291350" y="0"/>
                  </a:lnTo>
                  <a:lnTo>
                    <a:pt x="7291350" y="50138"/>
                  </a:lnTo>
                  <a:close/>
                  <a:moveTo>
                    <a:pt x="1797607" y="0"/>
                  </a:moveTo>
                  <a:lnTo>
                    <a:pt x="3385676" y="0"/>
                  </a:lnTo>
                  <a:lnTo>
                    <a:pt x="3360567" y="11552"/>
                  </a:lnTo>
                  <a:cubicBezTo>
                    <a:pt x="2968013" y="202286"/>
                    <a:pt x="2600620" y="442170"/>
                    <a:pt x="2267395" y="725831"/>
                  </a:cubicBezTo>
                  <a:cubicBezTo>
                    <a:pt x="1824986" y="1104820"/>
                    <a:pt x="1477279" y="1536057"/>
                    <a:pt x="1234074" y="2007171"/>
                  </a:cubicBezTo>
                  <a:cubicBezTo>
                    <a:pt x="985368" y="2488770"/>
                    <a:pt x="859383" y="2990476"/>
                    <a:pt x="859383" y="3498372"/>
                  </a:cubicBezTo>
                  <a:cubicBezTo>
                    <a:pt x="859383" y="4010222"/>
                    <a:pt x="1060651" y="4308942"/>
                    <a:pt x="1479513" y="4883182"/>
                  </a:cubicBezTo>
                  <a:cubicBezTo>
                    <a:pt x="1580577" y="5021714"/>
                    <a:pt x="1685078" y="5164888"/>
                    <a:pt x="1791985" y="5322671"/>
                  </a:cubicBezTo>
                  <a:cubicBezTo>
                    <a:pt x="2283419" y="6046950"/>
                    <a:pt x="2796809" y="6521439"/>
                    <a:pt x="3397295" y="6784567"/>
                  </a:cubicBezTo>
                  <a:lnTo>
                    <a:pt x="3590446" y="6858000"/>
                  </a:lnTo>
                  <a:lnTo>
                    <a:pt x="1970757" y="6858000"/>
                  </a:lnTo>
                  <a:lnTo>
                    <a:pt x="1735872" y="6627685"/>
                  </a:lnTo>
                  <a:cubicBezTo>
                    <a:pt x="1502484" y="6382823"/>
                    <a:pt x="1285774" y="6107254"/>
                    <a:pt x="1080932" y="5805127"/>
                  </a:cubicBezTo>
                  <a:cubicBezTo>
                    <a:pt x="556365" y="5032027"/>
                    <a:pt x="0" y="4501616"/>
                    <a:pt x="0" y="3498372"/>
                  </a:cubicBezTo>
                  <a:cubicBezTo>
                    <a:pt x="0" y="2160829"/>
                    <a:pt x="685186" y="949872"/>
                    <a:pt x="1708174" y="7330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0DF88B0-FA8A-47F5-8EAC-1880B1A51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2894" y="-5799"/>
              <a:ext cx="7269107" cy="6858000"/>
            </a:xfrm>
            <a:custGeom>
              <a:avLst/>
              <a:gdLst>
                <a:gd name="connsiteX0" fmla="*/ 7269107 w 7269107"/>
                <a:gd name="connsiteY0" fmla="*/ 5518449 h 6858000"/>
                <a:gd name="connsiteX1" fmla="*/ 7269107 w 7269107"/>
                <a:gd name="connsiteY1" fmla="*/ 6823281 h 6858000"/>
                <a:gd name="connsiteX2" fmla="*/ 7224122 w 7269107"/>
                <a:gd name="connsiteY2" fmla="*/ 6858000 h 6858000"/>
                <a:gd name="connsiteX3" fmla="*/ 4927054 w 7269107"/>
                <a:gd name="connsiteY3" fmla="*/ 6858000 h 6858000"/>
                <a:gd name="connsiteX4" fmla="*/ 4982167 w 7269107"/>
                <a:gd name="connsiteY4" fmla="*/ 6852876 h 6858000"/>
                <a:gd name="connsiteX5" fmla="*/ 5743768 w 7269107"/>
                <a:gd name="connsiteY5" fmla="*/ 6606245 h 6858000"/>
                <a:gd name="connsiteX6" fmla="*/ 6843778 w 7269107"/>
                <a:gd name="connsiteY6" fmla="*/ 5848440 h 6858000"/>
                <a:gd name="connsiteX7" fmla="*/ 7115515 w 7269107"/>
                <a:gd name="connsiteY7" fmla="*/ 5637891 h 6858000"/>
                <a:gd name="connsiteX8" fmla="*/ 6870111 w 7269107"/>
                <a:gd name="connsiteY8" fmla="*/ 0 h 6858000"/>
                <a:gd name="connsiteX9" fmla="*/ 7269107 w 7269107"/>
                <a:gd name="connsiteY9" fmla="*/ 0 h 6858000"/>
                <a:gd name="connsiteX10" fmla="*/ 7269107 w 7269107"/>
                <a:gd name="connsiteY10" fmla="*/ 243137 h 6858000"/>
                <a:gd name="connsiteX11" fmla="*/ 7089989 w 7269107"/>
                <a:gd name="connsiteY11" fmla="*/ 119955 h 6858000"/>
                <a:gd name="connsiteX12" fmla="*/ 6952948 w 7269107"/>
                <a:gd name="connsiteY12" fmla="*/ 41521 h 6858000"/>
                <a:gd name="connsiteX13" fmla="*/ 1797606 w 7269107"/>
                <a:gd name="connsiteY13" fmla="*/ 0 h 6858000"/>
                <a:gd name="connsiteX14" fmla="*/ 3815328 w 7269107"/>
                <a:gd name="connsiteY14" fmla="*/ 0 h 6858000"/>
                <a:gd name="connsiteX15" fmla="*/ 3627371 w 7269107"/>
                <a:gd name="connsiteY15" fmla="*/ 77142 h 6858000"/>
                <a:gd name="connsiteX16" fmla="*/ 2379115 w 7269107"/>
                <a:gd name="connsiteY16" fmla="*/ 856285 h 6858000"/>
                <a:gd name="connsiteX17" fmla="*/ 1386699 w 7269107"/>
                <a:gd name="connsiteY17" fmla="*/ 2086062 h 6858000"/>
                <a:gd name="connsiteX18" fmla="*/ 1031258 w 7269107"/>
                <a:gd name="connsiteY18" fmla="*/ 3498372 h 6858000"/>
                <a:gd name="connsiteX19" fmla="*/ 1618904 w 7269107"/>
                <a:gd name="connsiteY19" fmla="*/ 4781604 h 6858000"/>
                <a:gd name="connsiteX20" fmla="*/ 1934812 w 7269107"/>
                <a:gd name="connsiteY20" fmla="*/ 5225904 h 6858000"/>
                <a:gd name="connsiteX21" fmla="*/ 3140010 w 7269107"/>
                <a:gd name="connsiteY21" fmla="*/ 6456196 h 6858000"/>
                <a:gd name="connsiteX22" fmla="*/ 4281662 w 7269107"/>
                <a:gd name="connsiteY22" fmla="*/ 6843305 h 6858000"/>
                <a:gd name="connsiteX23" fmla="*/ 4449058 w 7269107"/>
                <a:gd name="connsiteY23" fmla="*/ 6858000 h 6858000"/>
                <a:gd name="connsiteX24" fmla="*/ 1970756 w 7269107"/>
                <a:gd name="connsiteY24" fmla="*/ 6858000 h 6858000"/>
                <a:gd name="connsiteX25" fmla="*/ 1735871 w 7269107"/>
                <a:gd name="connsiteY25" fmla="*/ 6627685 h 6858000"/>
                <a:gd name="connsiteX26" fmla="*/ 1080930 w 7269107"/>
                <a:gd name="connsiteY26" fmla="*/ 5805127 h 6858000"/>
                <a:gd name="connsiteX27" fmla="*/ 0 w 7269107"/>
                <a:gd name="connsiteY27" fmla="*/ 3498372 h 6858000"/>
                <a:gd name="connsiteX28" fmla="*/ 1708172 w 7269107"/>
                <a:gd name="connsiteY28" fmla="*/ 733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69107" h="6858000">
                  <a:moveTo>
                    <a:pt x="7269107" y="5518449"/>
                  </a:moveTo>
                  <a:lnTo>
                    <a:pt x="7269107" y="6823281"/>
                  </a:lnTo>
                  <a:lnTo>
                    <a:pt x="7224122" y="6858000"/>
                  </a:lnTo>
                  <a:lnTo>
                    <a:pt x="4927054" y="6858000"/>
                  </a:lnTo>
                  <a:lnTo>
                    <a:pt x="4982167" y="6852876"/>
                  </a:lnTo>
                  <a:cubicBezTo>
                    <a:pt x="5236517" y="6821036"/>
                    <a:pt x="5483373" y="6740566"/>
                    <a:pt x="5743768" y="6606245"/>
                  </a:cubicBezTo>
                  <a:cubicBezTo>
                    <a:pt x="6099551" y="6422337"/>
                    <a:pt x="6452586" y="6154209"/>
                    <a:pt x="6843778" y="5848440"/>
                  </a:cubicBezTo>
                  <a:cubicBezTo>
                    <a:pt x="6935559" y="5776768"/>
                    <a:pt x="7026997" y="5706642"/>
                    <a:pt x="7115515" y="5637891"/>
                  </a:cubicBezTo>
                  <a:close/>
                  <a:moveTo>
                    <a:pt x="6870111" y="0"/>
                  </a:moveTo>
                  <a:lnTo>
                    <a:pt x="7269107" y="0"/>
                  </a:lnTo>
                  <a:lnTo>
                    <a:pt x="7269107" y="243137"/>
                  </a:lnTo>
                  <a:lnTo>
                    <a:pt x="7089989" y="119955"/>
                  </a:lnTo>
                  <a:cubicBezTo>
                    <a:pt x="7045081" y="92581"/>
                    <a:pt x="6999384" y="66425"/>
                    <a:pt x="6952948" y="41521"/>
                  </a:cubicBezTo>
                  <a:close/>
                  <a:moveTo>
                    <a:pt x="1797606" y="0"/>
                  </a:moveTo>
                  <a:lnTo>
                    <a:pt x="3815328" y="0"/>
                  </a:lnTo>
                  <a:lnTo>
                    <a:pt x="3627371" y="77142"/>
                  </a:lnTo>
                  <a:cubicBezTo>
                    <a:pt x="3175548" y="273822"/>
                    <a:pt x="2754868" y="536281"/>
                    <a:pt x="2379115" y="856285"/>
                  </a:cubicBezTo>
                  <a:cubicBezTo>
                    <a:pt x="1959736" y="1215679"/>
                    <a:pt x="1616497" y="1640901"/>
                    <a:pt x="1386699" y="2086062"/>
                  </a:cubicBezTo>
                  <a:cubicBezTo>
                    <a:pt x="1151572" y="2543083"/>
                    <a:pt x="1031258" y="3018150"/>
                    <a:pt x="1031258" y="3498372"/>
                  </a:cubicBezTo>
                  <a:cubicBezTo>
                    <a:pt x="1031258" y="3957455"/>
                    <a:pt x="1211213" y="4223692"/>
                    <a:pt x="1618904" y="4781604"/>
                  </a:cubicBezTo>
                  <a:cubicBezTo>
                    <a:pt x="1720826" y="4921339"/>
                    <a:pt x="1826186" y="5065887"/>
                    <a:pt x="1934812" y="5225904"/>
                  </a:cubicBezTo>
                  <a:cubicBezTo>
                    <a:pt x="2318957" y="5792064"/>
                    <a:pt x="2713069" y="6194600"/>
                    <a:pt x="3140010" y="6456196"/>
                  </a:cubicBezTo>
                  <a:cubicBezTo>
                    <a:pt x="3479423" y="6664512"/>
                    <a:pt x="3855769" y="6792387"/>
                    <a:pt x="4281662" y="6843305"/>
                  </a:cubicBezTo>
                  <a:lnTo>
                    <a:pt x="4449058" y="6858000"/>
                  </a:lnTo>
                  <a:lnTo>
                    <a:pt x="1970756" y="6858000"/>
                  </a:lnTo>
                  <a:lnTo>
                    <a:pt x="1735871" y="6627685"/>
                  </a:lnTo>
                  <a:cubicBezTo>
                    <a:pt x="1502482" y="6382823"/>
                    <a:pt x="1285773" y="6107254"/>
                    <a:pt x="1080930" y="5805127"/>
                  </a:cubicBezTo>
                  <a:cubicBezTo>
                    <a:pt x="556364" y="5032027"/>
                    <a:pt x="0" y="4501616"/>
                    <a:pt x="0" y="3498372"/>
                  </a:cubicBezTo>
                  <a:cubicBezTo>
                    <a:pt x="0" y="2160829"/>
                    <a:pt x="685185" y="949872"/>
                    <a:pt x="1708172" y="73302"/>
                  </a:cubicBezTo>
                  <a:close/>
                </a:path>
              </a:pathLst>
            </a:custGeom>
            <a:gradFill>
              <a:gsLst>
                <a:gs pos="2000">
                  <a:schemeClr val="bg1">
                    <a:alpha val="10000"/>
                  </a:schemeClr>
                </a:gs>
                <a:gs pos="5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1"/>
          </p:nvPr>
        </p:nvSpPr>
        <p:spPr>
          <a:xfrm>
            <a:off x="5357287" y="610027"/>
            <a:ext cx="3689331" cy="6091119"/>
          </a:xfrm>
        </p:spPr>
        <p:txBody>
          <a:bodyPr anchor="ctr">
            <a:normAutofit fontScale="85000" lnSpcReduction="20000"/>
          </a:bodyPr>
          <a:lstStyle/>
          <a:p>
            <a:pPr marL="0" indent="0">
              <a:lnSpc>
                <a:spcPct val="90000"/>
              </a:lnSpc>
              <a:buNone/>
            </a:pPr>
            <a:endParaRPr lang="en-US" sz="1400">
              <a:solidFill>
                <a:schemeClr val="tx2"/>
              </a:solidFill>
            </a:endParaRPr>
          </a:p>
          <a:p>
            <a:pPr>
              <a:lnSpc>
                <a:spcPct val="90000"/>
              </a:lnSpc>
            </a:pPr>
            <a:r>
              <a:rPr lang="en-US" sz="2200" dirty="0">
                <a:solidFill>
                  <a:schemeClr val="tx2"/>
                </a:solidFill>
              </a:rPr>
              <a:t>Impact on health: </a:t>
            </a:r>
            <a:endParaRPr lang="en-US" sz="2200" dirty="0">
              <a:solidFill>
                <a:schemeClr val="tx2"/>
              </a:solidFill>
              <a:cs typeface="Calibri"/>
            </a:endParaRPr>
          </a:p>
          <a:p>
            <a:pPr marL="0" indent="0">
              <a:lnSpc>
                <a:spcPct val="90000"/>
              </a:lnSpc>
              <a:buNone/>
            </a:pPr>
            <a:r>
              <a:rPr lang="en-US" sz="2200" dirty="0">
                <a:solidFill>
                  <a:schemeClr val="tx2"/>
                </a:solidFill>
              </a:rPr>
              <a:t>Without access to clean water, people resort to using and drinking water from contaminated sources, leading to preventable diseases like diarrhea and cholera. These illnesses cause families to lose time and money, and can even lead to death. When communities have a safe water source, they’re instead able to thrive.</a:t>
            </a:r>
            <a:endParaRPr lang="en-US" sz="2200" dirty="0">
              <a:solidFill>
                <a:schemeClr val="tx2"/>
              </a:solidFill>
              <a:cs typeface="Calibri"/>
            </a:endParaRPr>
          </a:p>
          <a:p>
            <a:pPr marL="0" indent="0">
              <a:lnSpc>
                <a:spcPct val="90000"/>
              </a:lnSpc>
              <a:buNone/>
            </a:pPr>
            <a:endParaRPr lang="en-US" sz="2200" dirty="0">
              <a:solidFill>
                <a:schemeClr val="tx2"/>
              </a:solidFill>
              <a:cs typeface="Calibri"/>
            </a:endParaRPr>
          </a:p>
          <a:p>
            <a:pPr>
              <a:lnSpc>
                <a:spcPct val="90000"/>
              </a:lnSpc>
            </a:pPr>
            <a:r>
              <a:rPr lang="en-US" sz="2200" dirty="0">
                <a:solidFill>
                  <a:schemeClr val="tx2"/>
                </a:solidFill>
              </a:rPr>
              <a:t>Impact on education:</a:t>
            </a:r>
            <a:endParaRPr lang="en-US" sz="2200" dirty="0">
              <a:solidFill>
                <a:schemeClr val="tx2"/>
              </a:solidFill>
              <a:cs typeface="Calibri"/>
            </a:endParaRPr>
          </a:p>
          <a:p>
            <a:pPr marL="0" indent="0">
              <a:lnSpc>
                <a:spcPct val="90000"/>
              </a:lnSpc>
              <a:buNone/>
            </a:pPr>
            <a:r>
              <a:rPr lang="en-US" sz="2200" dirty="0">
                <a:solidFill>
                  <a:schemeClr val="tx2"/>
                </a:solidFill>
              </a:rPr>
              <a:t>Time lost from fetching water or being sick from waterborne diseases keeps many children out of school. Without kids being able to advance their education, cycles of poverty often continue generation after generation. Once schools and families have water and sanitation facilities and menstrual hygiene resources for girls, children can stay in school and families can prosper.</a:t>
            </a:r>
            <a:br>
              <a:rPr lang="en-US" sz="1400" dirty="0"/>
            </a:br>
            <a:br>
              <a:rPr lang="en-US" sz="1400" dirty="0"/>
            </a:br>
            <a:endParaRPr lang="en-US" sz="1400">
              <a:solidFill>
                <a:schemeClr val="tx2"/>
              </a:solidFill>
            </a:endParaRPr>
          </a:p>
        </p:txBody>
      </p:sp>
    </p:spTree>
    <p:extLst>
      <p:ext uri="{BB962C8B-B14F-4D97-AF65-F5344CB8AC3E}">
        <p14:creationId xmlns:p14="http://schemas.microsoft.com/office/powerpoint/2010/main" val="34827802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2" y="0"/>
            <a:ext cx="4235227"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49628" y="2053641"/>
            <a:ext cx="3879763" cy="2760098"/>
          </a:xfrm>
        </p:spPr>
        <p:txBody>
          <a:bodyPr>
            <a:normAutofit/>
          </a:bodyPr>
          <a:lstStyle/>
          <a:p>
            <a:r>
              <a:rPr lang="en-US" b="1" dirty="0">
                <a:solidFill>
                  <a:schemeClr val="tx2"/>
                </a:solidFill>
              </a:rPr>
              <a:t>Solutions </a:t>
            </a:r>
            <a:endParaRPr lang="en-US" b="1">
              <a:solidFill>
                <a:schemeClr val="tx2"/>
              </a:solidFill>
            </a:endParaRPr>
          </a:p>
        </p:txBody>
      </p:sp>
      <p:sp>
        <p:nvSpPr>
          <p:cNvPr id="3" name="Content Placeholder 2"/>
          <p:cNvSpPr>
            <a:spLocks noGrp="1"/>
          </p:cNvSpPr>
          <p:nvPr>
            <p:ph idx="1"/>
          </p:nvPr>
        </p:nvSpPr>
        <p:spPr>
          <a:xfrm>
            <a:off x="4567930" y="801866"/>
            <a:ext cx="3979563" cy="5230634"/>
          </a:xfrm>
          <a:noFill/>
          <a:ln>
            <a:noFill/>
          </a:ln>
        </p:spPr>
        <p:txBody>
          <a:bodyPr vert="horz" lIns="91440" tIns="45720" rIns="91440" bIns="45720" rtlCol="0" anchor="ctr">
            <a:noAutofit/>
          </a:bodyPr>
          <a:lstStyle/>
          <a:p>
            <a:pPr marL="0" indent="0">
              <a:buNone/>
            </a:pPr>
            <a:r>
              <a:rPr lang="en-US" sz="2400" dirty="0">
                <a:solidFill>
                  <a:schemeClr val="tx2"/>
                </a:solidFill>
              </a:rPr>
              <a:t>There are solutions to the global water crisis, including: </a:t>
            </a:r>
            <a:endParaRPr lang="en-US" sz="2400" dirty="0">
              <a:solidFill>
                <a:schemeClr val="tx2"/>
              </a:solidFill>
              <a:cs typeface="Calibri"/>
            </a:endParaRPr>
          </a:p>
          <a:p>
            <a:r>
              <a:rPr lang="en-US" sz="2400" dirty="0">
                <a:solidFill>
                  <a:schemeClr val="tx2"/>
                </a:solidFill>
              </a:rPr>
              <a:t>Enabling the construction and facilitation of efficient water infrastructure.</a:t>
            </a:r>
            <a:endParaRPr lang="en-US" sz="2400" dirty="0">
              <a:solidFill>
                <a:schemeClr val="tx2"/>
              </a:solidFill>
              <a:cs typeface="Calibri"/>
            </a:endParaRPr>
          </a:p>
          <a:p>
            <a:r>
              <a:rPr lang="en-US" sz="2400" dirty="0">
                <a:solidFill>
                  <a:schemeClr val="tx2"/>
                </a:solidFill>
              </a:rPr>
              <a:t>Creating awareness on the restoration and conservation of water ecosystems. </a:t>
            </a:r>
            <a:endParaRPr lang="en-US" sz="2400" dirty="0">
              <a:solidFill>
                <a:schemeClr val="tx2"/>
              </a:solidFill>
              <a:cs typeface="Calibri"/>
            </a:endParaRPr>
          </a:p>
          <a:p>
            <a:r>
              <a:rPr lang="en-US" sz="2400" dirty="0">
                <a:solidFill>
                  <a:schemeClr val="tx2"/>
                </a:solidFill>
              </a:rPr>
              <a:t>Training people in sustainable farming methods and efficient water usage.</a:t>
            </a:r>
            <a:endParaRPr lang="en-US" sz="1800" dirty="0">
              <a:solidFill>
                <a:schemeClr val="tx2"/>
              </a:solidFill>
              <a:cs typeface="Calibri"/>
            </a:endParaRPr>
          </a:p>
        </p:txBody>
      </p:sp>
    </p:spTree>
    <p:extLst>
      <p:ext uri="{BB962C8B-B14F-4D97-AF65-F5344CB8AC3E}">
        <p14:creationId xmlns:p14="http://schemas.microsoft.com/office/powerpoint/2010/main" val="42639477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80C784-110D-4B06-88CC-598E9649D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A08C4E0-4DED-48FF-8CF1-AE38C6759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25252" y="1122969"/>
            <a:ext cx="5420283" cy="456978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2509" y="943156"/>
            <a:ext cx="3913420" cy="4919035"/>
          </a:xfrm>
        </p:spPr>
        <p:txBody>
          <a:bodyPr anchor="ctr">
            <a:normAutofit/>
          </a:bodyPr>
          <a:lstStyle/>
          <a:p>
            <a:r>
              <a:rPr lang="en-US" b="1" dirty="0">
                <a:solidFill>
                  <a:schemeClr val="tx1">
                    <a:lumMod val="85000"/>
                    <a:lumOff val="15000"/>
                  </a:schemeClr>
                </a:solidFill>
              </a:rPr>
              <a:t>Citation</a:t>
            </a:r>
          </a:p>
        </p:txBody>
      </p:sp>
      <p:sp>
        <p:nvSpPr>
          <p:cNvPr id="3" name="Content Placeholder 2"/>
          <p:cNvSpPr>
            <a:spLocks noGrp="1"/>
          </p:cNvSpPr>
          <p:nvPr>
            <p:ph idx="1"/>
          </p:nvPr>
        </p:nvSpPr>
        <p:spPr>
          <a:xfrm>
            <a:off x="4782957" y="1032387"/>
            <a:ext cx="3530709" cy="4999620"/>
          </a:xfrm>
        </p:spPr>
        <p:txBody>
          <a:bodyPr anchor="ctr">
            <a:normAutofit/>
          </a:bodyPr>
          <a:lstStyle/>
          <a:p>
            <a:r>
              <a:rPr lang="en-US" sz="1500" i="1">
                <a:effectLst/>
              </a:rPr>
              <a:t>Water scarcity: UN-water</a:t>
            </a:r>
            <a:r>
              <a:rPr lang="en-US" sz="1500">
                <a:effectLst/>
              </a:rPr>
              <a:t>. UN. (n.d.). https://www.unwater.org/water-facts/water-scarcity </a:t>
            </a:r>
          </a:p>
          <a:p>
            <a:r>
              <a:rPr lang="en-US" sz="1500" i="1">
                <a:effectLst/>
              </a:rPr>
              <a:t>10 causes of the Global Water Crisis</a:t>
            </a:r>
            <a:r>
              <a:rPr lang="en-US" sz="1500">
                <a:effectLst/>
              </a:rPr>
              <a:t>. Concern Worldwide. (2022, April 14). https://www.concernusa.org/story/global-water-crisis-causes/ </a:t>
            </a:r>
          </a:p>
          <a:p>
            <a:r>
              <a:rPr lang="en-US" sz="1500">
                <a:effectLst/>
              </a:rPr>
              <a:t>CaritasAust. (n.d.). </a:t>
            </a:r>
            <a:r>
              <a:rPr lang="en-US" sz="1500" i="1">
                <a:effectLst/>
              </a:rPr>
              <a:t>Global water scarcity and solutions for the water crisis: Caritas Australia</a:t>
            </a:r>
            <a:r>
              <a:rPr lang="en-US" sz="1500">
                <a:effectLst/>
              </a:rPr>
              <a:t>. Caritas. https://www.caritas.org.au/global-issues/water/ </a:t>
            </a:r>
          </a:p>
          <a:p>
            <a:r>
              <a:rPr lang="en-US" sz="1500">
                <a:effectLst/>
              </a:rPr>
              <a:t>World Wildlife Fund. (n.d.). </a:t>
            </a:r>
            <a:r>
              <a:rPr lang="en-US" sz="1500" i="1">
                <a:effectLst/>
              </a:rPr>
              <a:t>Water scarcity</a:t>
            </a:r>
            <a:r>
              <a:rPr lang="en-US" sz="1500">
                <a:effectLst/>
              </a:rPr>
              <a:t>. WWF. https://www.worldwildlife.org/threats/water-scarcity </a:t>
            </a:r>
          </a:p>
          <a:p>
            <a:r>
              <a:rPr lang="en-US" sz="1500" i="1">
                <a:effectLst/>
              </a:rPr>
              <a:t>The global water crisis</a:t>
            </a:r>
            <a:r>
              <a:rPr lang="en-US" sz="1500">
                <a:effectLst/>
              </a:rPr>
              <a:t>. Water For People. (2023, April 19). https://www.waterforpeople.org/the-global-water-crisis/ </a:t>
            </a:r>
          </a:p>
          <a:p>
            <a:endParaRPr lang="en-US" sz="1500">
              <a:effectLst/>
            </a:endParaRPr>
          </a:p>
          <a:p>
            <a:pPr marL="0" indent="0">
              <a:buNone/>
            </a:pPr>
            <a:endParaRPr lang="en-US" sz="1500"/>
          </a:p>
        </p:txBody>
      </p:sp>
      <p:cxnSp>
        <p:nvCxnSpPr>
          <p:cNvPr id="12" name="Straight Connector 11">
            <a:extLst>
              <a:ext uri="{FF2B5EF4-FFF2-40B4-BE49-F238E27FC236}">
                <a16:creationId xmlns:a16="http://schemas.microsoft.com/office/drawing/2014/main" id="{AFE97524-2AF7-40D7-8909-4B15DF1FF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9144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9DF94E9-88AB-40DF-ABD9-A57240A327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524492"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5265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ar-JO" sz="4900" b="1" dirty="0">
                <a:cs typeface="Calibri"/>
              </a:rPr>
              <a:t>النسبة المئوية </a:t>
            </a:r>
            <a:r>
              <a:rPr lang="ar-JO" sz="4900" b="1" err="1">
                <a:cs typeface="Calibri"/>
              </a:rPr>
              <a:t>لامطار</a:t>
            </a:r>
            <a:r>
              <a:rPr lang="ar-JO" sz="4900" b="1" dirty="0">
                <a:cs typeface="Calibri"/>
              </a:rPr>
              <a:t> الاردن خلال ست سنوات</a:t>
            </a:r>
            <a:r>
              <a:rPr lang="en-US" sz="4900" b="1" dirty="0">
                <a:cs typeface="Calibri"/>
              </a:rPr>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2988843"/>
              </p:ext>
            </p:extLst>
          </p:nvPr>
        </p:nvGraphicFramePr>
        <p:xfrm>
          <a:off x="1319233" y="1631418"/>
          <a:ext cx="6610436" cy="5120640"/>
        </p:xfrm>
        <a:graphic>
          <a:graphicData uri="http://schemas.openxmlformats.org/drawingml/2006/table">
            <a:tbl>
              <a:tblPr firstRow="1" bandRow="1">
                <a:tableStyleId>{5C22544A-7EE6-4342-B048-85BDC9FD1C3A}</a:tableStyleId>
              </a:tblPr>
              <a:tblGrid>
                <a:gridCol w="1672682">
                  <a:extLst>
                    <a:ext uri="{9D8B030D-6E8A-4147-A177-3AD203B41FA5}">
                      <a16:colId xmlns:a16="http://schemas.microsoft.com/office/drawing/2014/main" val="20000"/>
                    </a:ext>
                  </a:extLst>
                </a:gridCol>
                <a:gridCol w="1645918">
                  <a:extLst>
                    <a:ext uri="{9D8B030D-6E8A-4147-A177-3AD203B41FA5}">
                      <a16:colId xmlns:a16="http://schemas.microsoft.com/office/drawing/2014/main" val="20001"/>
                    </a:ext>
                  </a:extLst>
                </a:gridCol>
                <a:gridCol w="1645918">
                  <a:extLst>
                    <a:ext uri="{9D8B030D-6E8A-4147-A177-3AD203B41FA5}">
                      <a16:colId xmlns:a16="http://schemas.microsoft.com/office/drawing/2014/main" val="20002"/>
                    </a:ext>
                  </a:extLst>
                </a:gridCol>
                <a:gridCol w="1645918">
                  <a:extLst>
                    <a:ext uri="{9D8B030D-6E8A-4147-A177-3AD203B41FA5}">
                      <a16:colId xmlns:a16="http://schemas.microsoft.com/office/drawing/2014/main" val="20003"/>
                    </a:ext>
                  </a:extLst>
                </a:gridCol>
              </a:tblGrid>
              <a:tr h="6118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JO"/>
                        <a:t>كسر عشري</a:t>
                      </a:r>
                    </a:p>
                    <a:p>
                      <a:pPr marL="0" marR="0" indent="0" algn="l" defTabSz="914400" rtl="0" eaLnBrk="1" fontAlgn="auto" latinLnBrk="0" hangingPunct="1">
                        <a:lnSpc>
                          <a:spcPct val="100000"/>
                        </a:lnSpc>
                        <a:spcBef>
                          <a:spcPts val="0"/>
                        </a:spcBef>
                        <a:spcAft>
                          <a:spcPts val="0"/>
                        </a:spcAft>
                        <a:buClrTx/>
                        <a:buSzTx/>
                        <a:buFontTx/>
                        <a:buNone/>
                        <a:tabLst/>
                        <a:defRPr/>
                      </a:pPr>
                      <a:endParaRPr lang="en-US"/>
                    </a:p>
                  </a:txBody>
                  <a:tcPr/>
                </a:tc>
                <a:tc>
                  <a:txBody>
                    <a:bodyPr/>
                    <a:lstStyle/>
                    <a:p>
                      <a:pPr fontAlgn="ctr"/>
                      <a:r>
                        <a:rPr lang="ar-JO" sz="1800" b="1">
                          <a:solidFill>
                            <a:srgbClr val="FFFFFF"/>
                          </a:solidFill>
                          <a:effectLst/>
                          <a:latin typeface="Arial"/>
                        </a:rPr>
                        <a:t>كسر</a:t>
                      </a:r>
                      <a:endParaRPr lang="ar-JO">
                        <a:effectLst/>
                      </a:endParaRPr>
                    </a:p>
                  </a:txBody>
                  <a:tcPr marL="7620" marR="7620" marT="7620" marB="0" anchor="ctr"/>
                </a:tc>
                <a:tc>
                  <a:txBody>
                    <a:bodyPr/>
                    <a:lstStyle/>
                    <a:p>
                      <a:pPr fontAlgn="ctr"/>
                      <a:r>
                        <a:rPr lang="ar-JO" sz="1800" b="1">
                          <a:solidFill>
                            <a:srgbClr val="FFFFFF"/>
                          </a:solidFill>
                          <a:effectLst/>
                          <a:latin typeface="Arial"/>
                        </a:rPr>
                        <a:t>النسبة المئوية</a:t>
                      </a:r>
                      <a:endParaRPr lang="ar-JO">
                        <a:effectLst/>
                      </a:endParaRPr>
                    </a:p>
                  </a:txBody>
                  <a:tcPr marL="7620" marR="7620" marT="7620"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ar-JO" sz="1800" b="1">
                          <a:solidFill>
                            <a:srgbClr val="FFFFFF"/>
                          </a:solidFill>
                          <a:effectLst/>
                          <a:latin typeface="Arial"/>
                        </a:rPr>
                        <a:t>السنة</a:t>
                      </a:r>
                      <a:endParaRPr lang="en-US" sz="1800" b="1">
                        <a:solidFill>
                          <a:srgbClr val="FFFFFF"/>
                        </a:solidFill>
                        <a:effectLst/>
                        <a:latin typeface="Arial"/>
                      </a:endParaRPr>
                    </a:p>
                    <a:p>
                      <a:pPr fontAlgn="ctr"/>
                      <a:endParaRPr lang="ar-JO">
                        <a:effectLst/>
                      </a:endParaRPr>
                    </a:p>
                  </a:txBody>
                  <a:tcPr marL="7620" marR="7620" marT="7620" marB="0" anchor="ctr"/>
                </a:tc>
                <a:extLst>
                  <a:ext uri="{0D108BD9-81ED-4DB2-BD59-A6C34878D82A}">
                    <a16:rowId xmlns:a16="http://schemas.microsoft.com/office/drawing/2014/main" val="10000"/>
                  </a:ext>
                </a:extLst>
              </a:tr>
              <a:tr h="611875">
                <a:tc>
                  <a:txBody>
                    <a:bodyPr/>
                    <a:lstStyle/>
                    <a:p>
                      <a:pPr fontAlgn="ctr"/>
                      <a:r>
                        <a:rPr lang="en-US" sz="1800">
                          <a:solidFill>
                            <a:srgbClr val="000000"/>
                          </a:solidFill>
                          <a:effectLst/>
                        </a:rPr>
                        <a:t>1.13</a:t>
                      </a:r>
                      <a:endParaRPr lang="en-US">
                        <a:effectLst/>
                      </a:endParaRPr>
                    </a:p>
                  </a:txBody>
                  <a:tcPr anchor="ctr"/>
                </a:tc>
                <a:tc>
                  <a:txBody>
                    <a:bodyPr/>
                    <a:lstStyle/>
                    <a:p>
                      <a:pPr fontAlgn="ctr"/>
                      <a:r>
                        <a:rPr lang="en-US" sz="1800">
                          <a:solidFill>
                            <a:srgbClr val="000000"/>
                          </a:solidFill>
                          <a:effectLst/>
                        </a:rPr>
                        <a:t>113</a:t>
                      </a:r>
                      <a:br>
                        <a:rPr lang="en-US" sz="1800">
                          <a:solidFill>
                            <a:srgbClr val="000000"/>
                          </a:solidFill>
                          <a:effectLst/>
                        </a:rPr>
                      </a:br>
                      <a:r>
                        <a:rPr lang="en-US" sz="1800">
                          <a:solidFill>
                            <a:srgbClr val="000000"/>
                          </a:solidFill>
                          <a:effectLst/>
                        </a:rPr>
                        <a:t>100</a:t>
                      </a:r>
                      <a:endParaRPr lang="en-US">
                        <a:effectLst/>
                      </a:endParaRPr>
                    </a:p>
                  </a:txBody>
                  <a:tcPr anchor="ctr"/>
                </a:tc>
                <a:tc>
                  <a:txBody>
                    <a:bodyPr/>
                    <a:lstStyle/>
                    <a:p>
                      <a:pPr fontAlgn="ctr"/>
                      <a:r>
                        <a:rPr lang="en-US" sz="1600">
                          <a:solidFill>
                            <a:srgbClr val="000000"/>
                          </a:solidFill>
                          <a:effectLst/>
                        </a:rPr>
                        <a:t>113%</a:t>
                      </a:r>
                      <a:endParaRPr lang="en-US">
                        <a:effectLst/>
                      </a:endParaRPr>
                    </a:p>
                  </a:txBody>
                  <a:tcPr anchor="ctr"/>
                </a:tc>
                <a:tc>
                  <a:txBody>
                    <a:bodyPr/>
                    <a:lstStyle/>
                    <a:p>
                      <a:r>
                        <a:rPr lang="en-US"/>
                        <a:t>2015</a:t>
                      </a:r>
                    </a:p>
                  </a:txBody>
                  <a:tcPr/>
                </a:tc>
                <a:extLst>
                  <a:ext uri="{0D108BD9-81ED-4DB2-BD59-A6C34878D82A}">
                    <a16:rowId xmlns:a16="http://schemas.microsoft.com/office/drawing/2014/main" val="10001"/>
                  </a:ext>
                </a:extLst>
              </a:tr>
              <a:tr h="611875">
                <a:tc>
                  <a:txBody>
                    <a:bodyPr/>
                    <a:lstStyle/>
                    <a:p>
                      <a:pPr fontAlgn="ctr"/>
                      <a:r>
                        <a:rPr lang="en-US" sz="1800">
                          <a:solidFill>
                            <a:srgbClr val="000000"/>
                          </a:solidFill>
                          <a:effectLst/>
                        </a:rPr>
                        <a:t>0.48</a:t>
                      </a:r>
                      <a:endParaRPr lang="en-US">
                        <a:effectLst/>
                      </a:endParaRPr>
                    </a:p>
                  </a:txBody>
                  <a:tcPr anchor="ctr"/>
                </a:tc>
                <a:tc>
                  <a:txBody>
                    <a:bodyPr/>
                    <a:lstStyle/>
                    <a:p>
                      <a:pPr fontAlgn="ctr"/>
                      <a:r>
                        <a:rPr lang="en-US" sz="1800" u="none">
                          <a:solidFill>
                            <a:srgbClr val="000000"/>
                          </a:solidFill>
                          <a:effectLst/>
                        </a:rPr>
                        <a:t>48</a:t>
                      </a:r>
                      <a:endParaRPr lang="en-US" u="none">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600">
                          <a:solidFill>
                            <a:srgbClr val="000000"/>
                          </a:solidFill>
                          <a:effectLst/>
                        </a:rPr>
                        <a:t>%48</a:t>
                      </a:r>
                      <a:endParaRPr lang="en-US">
                        <a:effectLst/>
                      </a:endParaRPr>
                    </a:p>
                  </a:txBody>
                  <a:tcPr anchor="ctr"/>
                </a:tc>
                <a:tc>
                  <a:txBody>
                    <a:bodyPr/>
                    <a:lstStyle/>
                    <a:p>
                      <a:r>
                        <a:rPr lang="en-US"/>
                        <a:t>2016</a:t>
                      </a:r>
                    </a:p>
                  </a:txBody>
                  <a:tcPr/>
                </a:tc>
                <a:extLst>
                  <a:ext uri="{0D108BD9-81ED-4DB2-BD59-A6C34878D82A}">
                    <a16:rowId xmlns:a16="http://schemas.microsoft.com/office/drawing/2014/main" val="10002"/>
                  </a:ext>
                </a:extLst>
              </a:tr>
              <a:tr h="611875">
                <a:tc>
                  <a:txBody>
                    <a:bodyPr/>
                    <a:lstStyle/>
                    <a:p>
                      <a:pPr fontAlgn="ctr"/>
                      <a:r>
                        <a:rPr lang="en-US" sz="1800">
                          <a:solidFill>
                            <a:srgbClr val="000000"/>
                          </a:solidFill>
                          <a:effectLst/>
                        </a:rPr>
                        <a:t>0.89</a:t>
                      </a:r>
                      <a:endParaRPr lang="en-US">
                        <a:effectLst/>
                      </a:endParaRPr>
                    </a:p>
                  </a:txBody>
                  <a:tcPr anchor="ctr"/>
                </a:tc>
                <a:tc>
                  <a:txBody>
                    <a:bodyPr/>
                    <a:lstStyle/>
                    <a:p>
                      <a:pPr fontAlgn="ctr"/>
                      <a:r>
                        <a:rPr lang="en-US" sz="1800">
                          <a:solidFill>
                            <a:srgbClr val="000000"/>
                          </a:solidFill>
                          <a:effectLst/>
                        </a:rPr>
                        <a:t>89</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89%</a:t>
                      </a:r>
                      <a:endParaRPr lang="en-US">
                        <a:effectLst/>
                      </a:endParaRPr>
                    </a:p>
                  </a:txBody>
                  <a:tcPr anchor="ctr"/>
                </a:tc>
                <a:tc>
                  <a:txBody>
                    <a:bodyPr/>
                    <a:lstStyle/>
                    <a:p>
                      <a:r>
                        <a:rPr lang="en-US"/>
                        <a:t>2017</a:t>
                      </a:r>
                    </a:p>
                  </a:txBody>
                  <a:tcPr/>
                </a:tc>
                <a:extLst>
                  <a:ext uri="{0D108BD9-81ED-4DB2-BD59-A6C34878D82A}">
                    <a16:rowId xmlns:a16="http://schemas.microsoft.com/office/drawing/2014/main" val="10003"/>
                  </a:ext>
                </a:extLst>
              </a:tr>
              <a:tr h="611875">
                <a:tc>
                  <a:txBody>
                    <a:bodyPr/>
                    <a:lstStyle/>
                    <a:p>
                      <a:pPr fontAlgn="ctr"/>
                      <a:r>
                        <a:rPr lang="en-US" sz="1800">
                          <a:solidFill>
                            <a:srgbClr val="000000"/>
                          </a:solidFill>
                          <a:effectLst/>
                        </a:rPr>
                        <a:t>0.9</a:t>
                      </a:r>
                      <a:endParaRPr lang="en-US">
                        <a:effectLst/>
                      </a:endParaRPr>
                    </a:p>
                  </a:txBody>
                  <a:tcPr anchor="ctr"/>
                </a:tc>
                <a:tc>
                  <a:txBody>
                    <a:bodyPr/>
                    <a:lstStyle/>
                    <a:p>
                      <a:pPr fontAlgn="ctr"/>
                      <a:r>
                        <a:rPr lang="en-US" sz="1800">
                          <a:solidFill>
                            <a:srgbClr val="000000"/>
                          </a:solidFill>
                          <a:effectLst/>
                        </a:rPr>
                        <a:t>90</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90 %</a:t>
                      </a:r>
                      <a:endParaRPr lang="en-US">
                        <a:effectLst/>
                      </a:endParaRPr>
                    </a:p>
                  </a:txBody>
                  <a:tcPr anchor="ctr"/>
                </a:tc>
                <a:tc>
                  <a:txBody>
                    <a:bodyPr/>
                    <a:lstStyle/>
                    <a:p>
                      <a:r>
                        <a:rPr lang="en-US"/>
                        <a:t>2018</a:t>
                      </a:r>
                    </a:p>
                  </a:txBody>
                  <a:tcPr/>
                </a:tc>
                <a:extLst>
                  <a:ext uri="{0D108BD9-81ED-4DB2-BD59-A6C34878D82A}">
                    <a16:rowId xmlns:a16="http://schemas.microsoft.com/office/drawing/2014/main" val="10004"/>
                  </a:ext>
                </a:extLst>
              </a:tr>
              <a:tr h="611875">
                <a:tc>
                  <a:txBody>
                    <a:bodyPr/>
                    <a:lstStyle/>
                    <a:p>
                      <a:pPr fontAlgn="ctr"/>
                      <a:r>
                        <a:rPr lang="en-US" sz="1800">
                          <a:solidFill>
                            <a:srgbClr val="000000"/>
                          </a:solidFill>
                          <a:effectLst/>
                        </a:rPr>
                        <a:t>0.71</a:t>
                      </a:r>
                      <a:endParaRPr lang="en-US">
                        <a:effectLst/>
                      </a:endParaRPr>
                    </a:p>
                  </a:txBody>
                  <a:tcPr anchor="ctr"/>
                </a:tc>
                <a:tc>
                  <a:txBody>
                    <a:bodyPr/>
                    <a:lstStyle/>
                    <a:p>
                      <a:pPr fontAlgn="ctr"/>
                      <a:r>
                        <a:rPr lang="en-US" sz="1800">
                          <a:solidFill>
                            <a:srgbClr val="000000"/>
                          </a:solidFill>
                          <a:effectLst/>
                        </a:rPr>
                        <a:t>71</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71%</a:t>
                      </a:r>
                      <a:endParaRPr lang="en-US">
                        <a:effectLst/>
                      </a:endParaRPr>
                    </a:p>
                  </a:txBody>
                  <a:tcPr anchor="ctr"/>
                </a:tc>
                <a:tc>
                  <a:txBody>
                    <a:bodyPr/>
                    <a:lstStyle/>
                    <a:p>
                      <a:r>
                        <a:rPr lang="en-US"/>
                        <a:t>2019</a:t>
                      </a:r>
                    </a:p>
                  </a:txBody>
                  <a:tcPr/>
                </a:tc>
                <a:extLst>
                  <a:ext uri="{0D108BD9-81ED-4DB2-BD59-A6C34878D82A}">
                    <a16:rowId xmlns:a16="http://schemas.microsoft.com/office/drawing/2014/main" val="10005"/>
                  </a:ext>
                </a:extLst>
              </a:tr>
              <a:tr h="611875">
                <a:tc>
                  <a:txBody>
                    <a:bodyPr/>
                    <a:lstStyle/>
                    <a:p>
                      <a:pPr fontAlgn="ctr"/>
                      <a:r>
                        <a:rPr lang="en-US" sz="1800">
                          <a:solidFill>
                            <a:srgbClr val="000000"/>
                          </a:solidFill>
                          <a:effectLst/>
                        </a:rPr>
                        <a:t>0.59</a:t>
                      </a:r>
                      <a:endParaRPr lang="en-US">
                        <a:effectLst/>
                      </a:endParaRPr>
                    </a:p>
                  </a:txBody>
                  <a:tcPr anchor="ctr"/>
                </a:tc>
                <a:tc>
                  <a:txBody>
                    <a:bodyPr/>
                    <a:lstStyle/>
                    <a:p>
                      <a:pPr fontAlgn="ctr"/>
                      <a:r>
                        <a:rPr lang="en-US" sz="1800">
                          <a:solidFill>
                            <a:srgbClr val="000000"/>
                          </a:solidFill>
                          <a:effectLst/>
                        </a:rPr>
                        <a:t>59</a:t>
                      </a:r>
                      <a:endParaRPr lang="en-US">
                        <a:effectLst/>
                      </a:endParaRPr>
                    </a:p>
                    <a:p>
                      <a:pPr fontAlgn="ctr"/>
                      <a:r>
                        <a:rPr lang="en-US" sz="1800">
                          <a:solidFill>
                            <a:srgbClr val="000000"/>
                          </a:solidFill>
                          <a:effectLst/>
                        </a:rPr>
                        <a:t>100</a:t>
                      </a:r>
                      <a:endParaRPr lang="en-US">
                        <a:effectLst/>
                      </a:endParaRPr>
                    </a:p>
                  </a:txBody>
                  <a:tcPr anchor="ctr"/>
                </a:tc>
                <a:tc>
                  <a:txBody>
                    <a:bodyPr/>
                    <a:lstStyle/>
                    <a:p>
                      <a:pPr fontAlgn="ctr"/>
                      <a:r>
                        <a:rPr lang="en-US" sz="1800">
                          <a:solidFill>
                            <a:srgbClr val="000000"/>
                          </a:solidFill>
                          <a:effectLst/>
                        </a:rPr>
                        <a:t>59%</a:t>
                      </a:r>
                      <a:endParaRPr lang="en-US">
                        <a:effectLst/>
                      </a:endParaRPr>
                    </a:p>
                  </a:txBody>
                  <a:tcPr anchor="ctr"/>
                </a:tc>
                <a:tc>
                  <a:txBody>
                    <a:bodyPr/>
                    <a:lstStyle/>
                    <a:p>
                      <a:r>
                        <a:rPr lang="en-US"/>
                        <a:t>2020</a:t>
                      </a:r>
                    </a:p>
                  </a:txBody>
                  <a:tcPr/>
                </a:tc>
                <a:extLst>
                  <a:ext uri="{0D108BD9-81ED-4DB2-BD59-A6C34878D82A}">
                    <a16:rowId xmlns:a16="http://schemas.microsoft.com/office/drawing/2014/main" val="10006"/>
                  </a:ext>
                </a:extLst>
              </a:tr>
              <a:tr h="611875">
                <a:tc>
                  <a:txBody>
                    <a:bodyPr/>
                    <a:lstStyle/>
                    <a:p>
                      <a:pPr lvl="0">
                        <a:buNone/>
                      </a:pPr>
                      <a:r>
                        <a:rPr lang="en-US" sz="1800">
                          <a:solidFill>
                            <a:srgbClr val="000000"/>
                          </a:solidFill>
                          <a:effectLst/>
                        </a:rPr>
                        <a:t>1.75</a:t>
                      </a:r>
                    </a:p>
                  </a:txBody>
                  <a:tcPr anchor="ctr"/>
                </a:tc>
                <a:tc>
                  <a:txBody>
                    <a:bodyPr/>
                    <a:lstStyle/>
                    <a:p>
                      <a:pPr lvl="0">
                        <a:buNone/>
                      </a:pPr>
                      <a:r>
                        <a:rPr lang="en-US" sz="1800">
                          <a:solidFill>
                            <a:srgbClr val="000000"/>
                          </a:solidFill>
                          <a:effectLst/>
                        </a:rPr>
                        <a:t>175</a:t>
                      </a:r>
                      <a:br>
                        <a:rPr lang="en-US" sz="1800">
                          <a:solidFill>
                            <a:srgbClr val="000000"/>
                          </a:solidFill>
                          <a:effectLst/>
                        </a:rPr>
                      </a:br>
                      <a:r>
                        <a:rPr lang="en-US" sz="1800">
                          <a:solidFill>
                            <a:srgbClr val="000000"/>
                          </a:solidFill>
                          <a:effectLst/>
                        </a:rPr>
                        <a:t>100</a:t>
                      </a:r>
                    </a:p>
                  </a:txBody>
                  <a:tcPr anchor="ctr"/>
                </a:tc>
                <a:tc>
                  <a:txBody>
                    <a:bodyPr/>
                    <a:lstStyle/>
                    <a:p>
                      <a:pPr lvl="0">
                        <a:buNone/>
                      </a:pPr>
                      <a:r>
                        <a:rPr lang="en-US" sz="1800">
                          <a:solidFill>
                            <a:srgbClr val="000000"/>
                          </a:solidFill>
                          <a:effectLst/>
                        </a:rPr>
                        <a:t>175%</a:t>
                      </a:r>
                    </a:p>
                  </a:txBody>
                  <a:tcPr anchor="ctr"/>
                </a:tc>
                <a:tc>
                  <a:txBody>
                    <a:bodyPr/>
                    <a:lstStyle/>
                    <a:p>
                      <a:pPr lvl="0">
                        <a:buNone/>
                      </a:pPr>
                      <a:r>
                        <a:rPr lang="en-US" sz="1800">
                          <a:solidFill>
                            <a:srgbClr val="000000"/>
                          </a:solidFill>
                          <a:effectLst/>
                        </a:rPr>
                        <a:t>2021</a:t>
                      </a:r>
                      <a:endParaRPr lang="en-US"/>
                    </a:p>
                  </a:txBody>
                  <a:tcPr/>
                </a:tc>
                <a:extLst>
                  <a:ext uri="{0D108BD9-81ED-4DB2-BD59-A6C34878D82A}">
                    <a16:rowId xmlns:a16="http://schemas.microsoft.com/office/drawing/2014/main" val="3618632484"/>
                  </a:ext>
                </a:extLst>
              </a:tr>
            </a:tbl>
          </a:graphicData>
        </a:graphic>
      </p:graphicFrame>
      <p:cxnSp>
        <p:nvCxnSpPr>
          <p:cNvPr id="3" name="Straight Arrow Connector 2">
            <a:extLst>
              <a:ext uri="{FF2B5EF4-FFF2-40B4-BE49-F238E27FC236}">
                <a16:creationId xmlns:a16="http://schemas.microsoft.com/office/drawing/2014/main" id="{CA29C03D-9913-64E9-C270-D6E90ED5ECC6}"/>
              </a:ext>
            </a:extLst>
          </p:cNvPr>
          <p:cNvCxnSpPr/>
          <p:nvPr/>
        </p:nvCxnSpPr>
        <p:spPr>
          <a:xfrm>
            <a:off x="2988527" y="3194825"/>
            <a:ext cx="501805" cy="11152"/>
          </a:xfrm>
          <a:prstGeom prst="straightConnector1">
            <a:avLst/>
          </a:prstGeom>
        </p:spPr>
        <p:style>
          <a:lnRef idx="1">
            <a:schemeClr val="dk1"/>
          </a:lnRef>
          <a:fillRef idx="0">
            <a:schemeClr val="dk1"/>
          </a:fillRef>
          <a:effectRef idx="0">
            <a:schemeClr val="dk1"/>
          </a:effectRef>
          <a:fontRef idx="minor">
            <a:schemeClr val="tx1"/>
          </a:fontRef>
        </p:style>
      </p:cxnSp>
      <p:cxnSp>
        <p:nvCxnSpPr>
          <p:cNvPr id="5" name="Straight Arrow Connector 4">
            <a:extLst>
              <a:ext uri="{FF2B5EF4-FFF2-40B4-BE49-F238E27FC236}">
                <a16:creationId xmlns:a16="http://schemas.microsoft.com/office/drawing/2014/main" id="{DD5EA826-4906-7541-643E-2A423D05616F}"/>
              </a:ext>
            </a:extLst>
          </p:cNvPr>
          <p:cNvCxnSpPr/>
          <p:nvPr/>
        </p:nvCxnSpPr>
        <p:spPr>
          <a:xfrm>
            <a:off x="3019890" y="3817202"/>
            <a:ext cx="446048"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F3435DEC-09FC-E6E2-A67F-A58C20D90446}"/>
              </a:ext>
            </a:extLst>
          </p:cNvPr>
          <p:cNvCxnSpPr/>
          <p:nvPr/>
        </p:nvCxnSpPr>
        <p:spPr>
          <a:xfrm flipV="1">
            <a:off x="2995496" y="4473033"/>
            <a:ext cx="613317" cy="11151"/>
          </a:xfrm>
          <a:prstGeom prst="straightConnector1">
            <a:avLst/>
          </a:prstGeom>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A24DE42D-8231-43EF-2C21-A04797CEB5FC}"/>
              </a:ext>
            </a:extLst>
          </p:cNvPr>
          <p:cNvCxnSpPr/>
          <p:nvPr/>
        </p:nvCxnSpPr>
        <p:spPr>
          <a:xfrm>
            <a:off x="3015707" y="5106561"/>
            <a:ext cx="450231"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2751A42F-9D5D-82D1-45C6-DAB9FA6D5FFC}"/>
              </a:ext>
            </a:extLst>
          </p:cNvPr>
          <p:cNvCxnSpPr/>
          <p:nvPr/>
        </p:nvCxnSpPr>
        <p:spPr>
          <a:xfrm>
            <a:off x="2991316" y="5740090"/>
            <a:ext cx="474622"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9B7D1449-B98C-B9C9-0564-4F6581F41611}"/>
              </a:ext>
            </a:extLst>
          </p:cNvPr>
          <p:cNvCxnSpPr/>
          <p:nvPr/>
        </p:nvCxnSpPr>
        <p:spPr>
          <a:xfrm>
            <a:off x="3033828" y="6351317"/>
            <a:ext cx="456504" cy="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BBE40A5A-7E67-5970-EFF0-F8E084BBB365}"/>
              </a:ext>
            </a:extLst>
          </p:cNvPr>
          <p:cNvCxnSpPr/>
          <p:nvPr/>
        </p:nvCxnSpPr>
        <p:spPr>
          <a:xfrm>
            <a:off x="3029647" y="2589174"/>
            <a:ext cx="591015" cy="11151"/>
          </a:xfrm>
          <a:prstGeom prst="straightConnector1">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704659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Water crisis</vt:lpstr>
      <vt:lpstr>PowerPoint Presentation</vt:lpstr>
      <vt:lpstr>Water Facts</vt:lpstr>
      <vt:lpstr>Issues </vt:lpstr>
      <vt:lpstr>Causes</vt:lpstr>
      <vt:lpstr>Consequences</vt:lpstr>
      <vt:lpstr>Solutions </vt:lpstr>
      <vt:lpstr>Citation</vt:lpstr>
      <vt:lpstr>النسبة المئوية لامطار الاردن خلال ست سنوات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Dina</dc:creator>
  <cp:revision>67</cp:revision>
  <dcterms:created xsi:type="dcterms:W3CDTF">2023-05-16T16:04:38Z</dcterms:created>
  <dcterms:modified xsi:type="dcterms:W3CDTF">2023-05-19T11:52:55Z</dcterms:modified>
</cp:coreProperties>
</file>