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58" r:id="rId5"/>
    <p:sldId id="259" r:id="rId6"/>
    <p:sldId id="260" r:id="rId7"/>
    <p:sldId id="261" r:id="rId8"/>
    <p:sldId id="263" r:id="rId9"/>
    <p:sldId id="268" r:id="rId10"/>
    <p:sldId id="270"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AB05B-4501-4DD3-A6CE-3E3772CB4393}" v="1" dt="2023-05-19T10:31:50.427"/>
    <p1510:client id="{92D579C9-ED7C-EC61-D74A-A602355518E3}" v="11" dt="2023-05-19T09:37:25.739"/>
    <p1510:client id="{C1C74529-6900-497F-BCA5-A67203037547}" v="28" dt="2023-05-19T10:57:40.900"/>
    <p1510:client id="{C8DE9357-ABD0-4D45-8C9C-38BBAB1599F1}" v="32" dt="2023-05-19T10:31:38.598"/>
    <p1510:client id="{E232D7A1-44F7-F366-7BD6-910AEBBA7B51}" v="107" dt="2023-05-19T09:30:07.549"/>
    <p1510:client id="{E84224FF-E029-4671-AF30-9D82EA26D4E9}" v="135" dt="2023-05-19T11:46:20.002"/>
    <p1510:client id="{FEB61CEC-83CD-4096-94F9-2D5EE8876BE1}" v="79" dt="2023-05-19T09:19:07.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viewProps" Target="viewProps.xml" Id="rId15" /><Relationship Type="http://schemas.openxmlformats.org/officeDocument/2006/relationships/slide" Target="slides/slide9.xml" Id="rId10" /><Relationship Type="http://schemas.microsoft.com/office/2015/10/relationships/revisionInfo" Target="revisionInfo.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presProps" Target="presProps.xml" Id="rId14" /></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E_BC0304CF.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0D_306D6D98.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Sheet1!$B$1</c:f>
              <c:strCache>
                <c:ptCount val="1"/>
                <c:pt idx="0">
                  <c:v>جدول الامطار بالنسبة المئوية </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0%</c:formatCode>
                <c:ptCount val="7"/>
                <c:pt idx="0">
                  <c:v>1.1299999999999999</c:v>
                </c:pt>
                <c:pt idx="1">
                  <c:v>0.48</c:v>
                </c:pt>
                <c:pt idx="2">
                  <c:v>0.89</c:v>
                </c:pt>
                <c:pt idx="3">
                  <c:v>0.9</c:v>
                </c:pt>
                <c:pt idx="4">
                  <c:v>0.71</c:v>
                </c:pt>
                <c:pt idx="5">
                  <c:v>0.59</c:v>
                </c:pt>
                <c:pt idx="6">
                  <c:v>1.75</c:v>
                </c:pt>
              </c:numCache>
            </c:numRef>
          </c:val>
          <c:extLst>
            <c:ext xmlns:c16="http://schemas.microsoft.com/office/drawing/2014/chart" uri="{C3380CC4-5D6E-409C-BE32-E72D297353CC}">
              <c16:uniqueId val="{00000000-6DCB-4035-9E7D-B9BF29EB7243}"/>
            </c:ext>
          </c:extLst>
        </c:ser>
        <c:dLbls>
          <c:showLegendKey val="0"/>
          <c:showVal val="0"/>
          <c:showCatName val="0"/>
          <c:showSerName val="0"/>
          <c:showPercent val="0"/>
          <c:showBubbleSize val="0"/>
        </c:dLbls>
        <c:gapWidth val="150"/>
        <c:overlap val="100"/>
        <c:axId val="62898560"/>
        <c:axId val="62900096"/>
      </c:barChart>
      <c:catAx>
        <c:axId val="62898560"/>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2900096"/>
        <c:crosses val="autoZero"/>
        <c:auto val="1"/>
        <c:lblAlgn val="ctr"/>
        <c:lblOffset val="100"/>
        <c:noMultiLvlLbl val="0"/>
      </c:catAx>
      <c:valAx>
        <c:axId val="6290009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2898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overlay val="0"/>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view3D>
      <c:rotX val="30"/>
      <c:rotY val="0"/>
      <c:rAngAx val="0"/>
    </c:view3D>
    <c:floor>
      <c:thickness val="0"/>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5">
                  <a:shade val="47000"/>
                </a:schemeClr>
              </a:solidFill>
              <a:ln>
                <a:noFill/>
              </a:ln>
              <a:effectLst/>
              <a:sp3d/>
            </c:spPr>
            <c:extLst>
              <c:ext xmlns:c16="http://schemas.microsoft.com/office/drawing/2014/chart" uri="{C3380CC4-5D6E-409C-BE32-E72D297353CC}">
                <c16:uniqueId val="{00000001-138F-4435-AA66-381B76B921AF}"/>
              </c:ext>
            </c:extLst>
          </c:dPt>
          <c:dPt>
            <c:idx val="1"/>
            <c:bubble3D val="0"/>
            <c:spPr>
              <a:solidFill>
                <a:schemeClr val="accent5">
                  <a:shade val="65000"/>
                </a:schemeClr>
              </a:solidFill>
              <a:ln>
                <a:noFill/>
              </a:ln>
              <a:effectLst/>
              <a:sp3d/>
            </c:spPr>
            <c:extLst>
              <c:ext xmlns:c16="http://schemas.microsoft.com/office/drawing/2014/chart" uri="{C3380CC4-5D6E-409C-BE32-E72D297353CC}">
                <c16:uniqueId val="{00000003-138F-4435-AA66-381B76B921AF}"/>
              </c:ext>
            </c:extLst>
          </c:dPt>
          <c:dPt>
            <c:idx val="2"/>
            <c:bubble3D val="0"/>
            <c:spPr>
              <a:solidFill>
                <a:schemeClr val="accent5">
                  <a:shade val="82000"/>
                </a:schemeClr>
              </a:solidFill>
              <a:ln>
                <a:noFill/>
              </a:ln>
              <a:effectLst/>
              <a:sp3d/>
            </c:spPr>
            <c:extLst>
              <c:ext xmlns:c16="http://schemas.microsoft.com/office/drawing/2014/chart" uri="{C3380CC4-5D6E-409C-BE32-E72D297353CC}">
                <c16:uniqueId val="{00000005-138F-4435-AA66-381B76B921AF}"/>
              </c:ext>
            </c:extLst>
          </c:dPt>
          <c:dPt>
            <c:idx val="3"/>
            <c:bubble3D val="0"/>
            <c:spPr>
              <a:solidFill>
                <a:schemeClr val="accent5"/>
              </a:solidFill>
              <a:ln>
                <a:noFill/>
              </a:ln>
              <a:effectLst/>
              <a:sp3d/>
            </c:spPr>
            <c:extLst>
              <c:ext xmlns:c16="http://schemas.microsoft.com/office/drawing/2014/chart" uri="{C3380CC4-5D6E-409C-BE32-E72D297353CC}">
                <c16:uniqueId val="{00000007-138F-4435-AA66-381B76B921AF}"/>
              </c:ext>
            </c:extLst>
          </c:dPt>
          <c:dPt>
            <c:idx val="4"/>
            <c:bubble3D val="0"/>
            <c:spPr>
              <a:solidFill>
                <a:schemeClr val="accent5">
                  <a:tint val="83000"/>
                </a:schemeClr>
              </a:solidFill>
              <a:ln>
                <a:noFill/>
              </a:ln>
              <a:effectLst/>
              <a:sp3d/>
            </c:spPr>
            <c:extLst>
              <c:ext xmlns:c16="http://schemas.microsoft.com/office/drawing/2014/chart" uri="{C3380CC4-5D6E-409C-BE32-E72D297353CC}">
                <c16:uniqueId val="{00000009-138F-4435-AA66-381B76B921AF}"/>
              </c:ext>
            </c:extLst>
          </c:dPt>
          <c:dPt>
            <c:idx val="5"/>
            <c:bubble3D val="0"/>
            <c:spPr>
              <a:solidFill>
                <a:schemeClr val="accent5">
                  <a:tint val="65000"/>
                </a:schemeClr>
              </a:solidFill>
              <a:ln>
                <a:noFill/>
              </a:ln>
              <a:effectLst/>
              <a:sp3d/>
            </c:spPr>
            <c:extLst>
              <c:ext xmlns:c16="http://schemas.microsoft.com/office/drawing/2014/chart" uri="{C3380CC4-5D6E-409C-BE32-E72D297353CC}">
                <c16:uniqueId val="{0000000B-138F-4435-AA66-381B76B921AF}"/>
              </c:ext>
            </c:extLst>
          </c:dPt>
          <c:dPt>
            <c:idx val="6"/>
            <c:bubble3D val="0"/>
            <c:spPr>
              <a:solidFill>
                <a:schemeClr val="accent5">
                  <a:tint val="48000"/>
                </a:schemeClr>
              </a:solidFill>
              <a:ln>
                <a:noFill/>
              </a:ln>
              <a:effectLst/>
              <a:sp3d/>
            </c:spPr>
            <c:extLst>
              <c:ext xmlns:c16="http://schemas.microsoft.com/office/drawing/2014/chart" uri="{C3380CC4-5D6E-409C-BE32-E72D297353CC}">
                <c16:uniqueId val="{0000000D-138F-4435-AA66-381B76B921A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numRef>
              <c:f>Sheet1!$A$2:$A$8</c:f>
              <c:numCache>
                <c:formatCode>General</c:formatCode>
                <c:ptCount val="7"/>
                <c:pt idx="0">
                  <c:v>2015</c:v>
                </c:pt>
                <c:pt idx="1">
                  <c:v>2016</c:v>
                </c:pt>
                <c:pt idx="2">
                  <c:v>2017</c:v>
                </c:pt>
                <c:pt idx="3">
                  <c:v>2018</c:v>
                </c:pt>
                <c:pt idx="4">
                  <c:v>2019</c:v>
                </c:pt>
                <c:pt idx="5">
                  <c:v>2020</c:v>
                </c:pt>
                <c:pt idx="6">
                  <c:v>2021</c:v>
                </c:pt>
              </c:numCache>
            </c:numRef>
          </c:cat>
          <c:val>
            <c:numRef>
              <c:f>Sheet1!$B$2:$B$8</c:f>
              <c:numCache>
                <c:formatCode>0%</c:formatCode>
                <c:ptCount val="7"/>
                <c:pt idx="0">
                  <c:v>1.1299999999999999</c:v>
                </c:pt>
                <c:pt idx="1">
                  <c:v>0.48</c:v>
                </c:pt>
                <c:pt idx="2">
                  <c:v>0.89</c:v>
                </c:pt>
                <c:pt idx="3">
                  <c:v>0.9</c:v>
                </c:pt>
                <c:pt idx="4">
                  <c:v>0.71</c:v>
                </c:pt>
                <c:pt idx="5">
                  <c:v>0.59</c:v>
                </c:pt>
                <c:pt idx="6">
                  <c:v>1.75</c:v>
                </c:pt>
              </c:numCache>
            </c:numRef>
          </c:val>
          <c:extLst>
            <c:ext xmlns:c16="http://schemas.microsoft.com/office/drawing/2014/chart" uri="{C3380CC4-5D6E-409C-BE32-E72D297353CC}">
              <c16:uniqueId val="{00000000-2ECE-441E-AC37-0DE430DC75FC}"/>
            </c:ext>
          </c:extLst>
        </c:ser>
        <c:dLbls>
          <c:showLegendKey val="0"/>
          <c:showVal val="0"/>
          <c:showCatName val="0"/>
          <c:showSerName val="0"/>
          <c:showPercent val="0"/>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7">
  <a:schemeClr val="accent5"/>
  <a:schemeClr val="accent5"/>
  <a:schemeClr val="accent5"/>
  <a:schemeClr val="accent5"/>
  <a:schemeClr val="accent5"/>
  <a:schemeClr val="accent5"/>
</cs:colorStyle>
</file>

<file path=ppt/charts/colors2.xml><?xml version="1.0" encoding="utf-8"?>
<cs:colorStyle xmlns:cs="http://schemas.microsoft.com/office/drawing/2012/chartStyle" xmlns:a="http://schemas.openxmlformats.org/drawingml/2006/main" meth="withinLinear" id="7">
  <a:schemeClr val="accent5"/>
  <a:schemeClr val="accent5"/>
  <a:schemeClr val="accent5"/>
  <a:schemeClr val="accent5"/>
  <a:schemeClr val="accent5"/>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91684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87069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25430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151796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959691-69FB-4C4C-8303-70818DFBFB3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345020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959691-69FB-4C4C-8303-70818DFBFB3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1387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959691-69FB-4C4C-8303-70818DFBFB3C}"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169780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959691-69FB-4C4C-8303-70818DFBFB3C}"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275222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59691-69FB-4C4C-8303-70818DFBFB3C}"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223023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59691-69FB-4C4C-8303-70818DFBFB3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425415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59691-69FB-4C4C-8303-70818DFBFB3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AA23-F767-4A3B-9EF4-7D05AE650517}" type="slidenum">
              <a:rPr lang="en-US" smtClean="0"/>
              <a:t>‹#›</a:t>
            </a:fld>
            <a:endParaRPr lang="en-US"/>
          </a:p>
        </p:txBody>
      </p:sp>
    </p:spTree>
    <p:extLst>
      <p:ext uri="{BB962C8B-B14F-4D97-AF65-F5344CB8AC3E}">
        <p14:creationId xmlns:p14="http://schemas.microsoft.com/office/powerpoint/2010/main" val="69243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59691-69FB-4C4C-8303-70818DFBFB3C}" type="datetimeFigureOut">
              <a:rPr lang="en-US" smtClean="0"/>
              <a:t>5/19/2023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9AA23-F767-4A3B-9EF4-7D05AE650517}" type="slidenum">
              <a:rPr lang="en-US" smtClean="0"/>
              <a:t>‹#›</a:t>
            </a:fld>
            <a:endParaRPr lang="en-US"/>
          </a:p>
        </p:txBody>
      </p:sp>
    </p:spTree>
    <p:extLst>
      <p:ext uri="{BB962C8B-B14F-4D97-AF65-F5344CB8AC3E}">
        <p14:creationId xmlns:p14="http://schemas.microsoft.com/office/powerpoint/2010/main" val="663302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55">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57">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3504" y="4267832"/>
            <a:ext cx="3604497" cy="1297115"/>
          </a:xfrm>
        </p:spPr>
        <p:txBody>
          <a:bodyPr anchor="t">
            <a:noAutofit/>
          </a:bodyPr>
          <a:lstStyle/>
          <a:p>
            <a:pPr algn="l"/>
            <a:r>
              <a:rPr lang="en-US" sz="5400" b="1" dirty="0">
                <a:solidFill>
                  <a:schemeClr val="tx2"/>
                </a:solidFill>
              </a:rPr>
              <a:t>Water crisis</a:t>
            </a:r>
            <a:endParaRPr lang="en-US" sz="5400" b="1">
              <a:solidFill>
                <a:schemeClr val="tx2"/>
              </a:solidFill>
              <a:cs typeface="Calibri"/>
            </a:endParaRPr>
          </a:p>
        </p:txBody>
      </p:sp>
      <p:sp>
        <p:nvSpPr>
          <p:cNvPr id="3" name="Subtitle 2"/>
          <p:cNvSpPr>
            <a:spLocks noGrp="1"/>
          </p:cNvSpPr>
          <p:nvPr>
            <p:ph type="subTitle" idx="1"/>
          </p:nvPr>
        </p:nvSpPr>
        <p:spPr>
          <a:xfrm>
            <a:off x="603504" y="3428999"/>
            <a:ext cx="3604268" cy="838831"/>
          </a:xfrm>
        </p:spPr>
        <p:txBody>
          <a:bodyPr vert="horz" lIns="91440" tIns="45720" rIns="91440" bIns="45720" rtlCol="0" anchor="b">
            <a:noAutofit/>
          </a:bodyPr>
          <a:lstStyle/>
          <a:p>
            <a:pPr algn="l"/>
            <a:r>
              <a:rPr lang="en-US" sz="1600" dirty="0">
                <a:solidFill>
                  <a:schemeClr val="tx2"/>
                </a:solidFill>
              </a:rPr>
              <a:t>Done by: </a:t>
            </a:r>
            <a:endParaRPr lang="en-US" sz="1600">
              <a:solidFill>
                <a:schemeClr val="tx2"/>
              </a:solidFill>
              <a:cs typeface="Calibri"/>
            </a:endParaRPr>
          </a:p>
          <a:p>
            <a:pPr algn="l"/>
            <a:r>
              <a:rPr lang="en-US" sz="1600" dirty="0">
                <a:solidFill>
                  <a:schemeClr val="tx2"/>
                </a:solidFill>
              </a:rPr>
              <a:t>Sadeen Abu Taa, Tala Tarazi &amp; Naya Yared</a:t>
            </a:r>
            <a:endParaRPr lang="en-US" sz="1600">
              <a:solidFill>
                <a:schemeClr val="tx2"/>
              </a:solidFill>
              <a:cs typeface="Calibri"/>
            </a:endParaRPr>
          </a:p>
        </p:txBody>
      </p:sp>
      <p:grpSp>
        <p:nvGrpSpPr>
          <p:cNvPr id="78" name="Group 59">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75767" y="52996"/>
            <a:ext cx="4570022" cy="6805005"/>
            <a:chOff x="6101023" y="52996"/>
            <a:chExt cx="6093363" cy="6805005"/>
          </a:xfrm>
        </p:grpSpPr>
        <p:sp>
          <p:nvSpPr>
            <p:cNvPr id="61" name="Freeform: Shape 60">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Graphic 40" descr="Water">
            <a:extLst>
              <a:ext uri="{FF2B5EF4-FFF2-40B4-BE49-F238E27FC236}">
                <a16:creationId xmlns:a16="http://schemas.microsoft.com/office/drawing/2014/main" id="{721C50FB-CC31-0260-1E5B-462200ADAC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Tree>
    <p:extLst>
      <p:ext uri="{BB962C8B-B14F-4D97-AF65-F5344CB8AC3E}">
        <p14:creationId xmlns:p14="http://schemas.microsoft.com/office/powerpoint/2010/main" val="32649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type="wd">
                                    <p:tmPct val="15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500"/>
                                  </p:stCondLst>
                                  <p:iterate type="wd">
                                    <p:tmPct val="15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660950" y="-5116"/>
            <a:ext cx="2488984"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1954321"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1506582586"/>
              </p:ext>
            </p:extLst>
          </p:nvPr>
        </p:nvGraphicFramePr>
        <p:xfrm>
          <a:off x="777240" y="2318629"/>
          <a:ext cx="7589520" cy="34251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31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660950" y="-5116"/>
            <a:ext cx="2488984"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1954321"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1069183942"/>
              </p:ext>
            </p:extLst>
          </p:nvPr>
        </p:nvGraphicFramePr>
        <p:xfrm>
          <a:off x="777240" y="2560320"/>
          <a:ext cx="7589520" cy="3566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7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323" y="3985"/>
            <a:ext cx="7329573"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9"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ED3FE472-2829-C1C2-74C6-F8B6161C91AB}"/>
              </a:ext>
            </a:extLst>
          </p:cNvPr>
          <p:cNvSpPr>
            <a:spLocks noGrp="1"/>
          </p:cNvSpPr>
          <p:nvPr>
            <p:ph idx="1"/>
          </p:nvPr>
        </p:nvSpPr>
        <p:spPr>
          <a:xfrm>
            <a:off x="2009992" y="2949124"/>
            <a:ext cx="4977153" cy="2430864"/>
          </a:xfrm>
        </p:spPr>
        <p:txBody>
          <a:bodyPr vert="horz" lIns="91440" tIns="45720" rIns="91440" bIns="45720" rtlCol="0" anchor="t">
            <a:normAutofit/>
          </a:bodyPr>
          <a:lstStyle/>
          <a:p>
            <a:pPr marL="0" indent="0">
              <a:buNone/>
            </a:pPr>
            <a:r>
              <a:rPr lang="en-US" sz="2400" b="1" dirty="0">
                <a:solidFill>
                  <a:schemeClr val="tx2"/>
                </a:solidFill>
                <a:cs typeface="Calibri"/>
              </a:rPr>
              <a:t>Every human being needs water on a daily basis, Yet water scarcity is a significant issue that is rising </a:t>
            </a:r>
            <a:r>
              <a:rPr lang="en-US" sz="2400" b="1" err="1">
                <a:solidFill>
                  <a:schemeClr val="tx2"/>
                </a:solidFill>
                <a:cs typeface="Calibri"/>
              </a:rPr>
              <a:t>quikly</a:t>
            </a:r>
            <a:r>
              <a:rPr lang="en-US" sz="2400" b="1" dirty="0">
                <a:solidFill>
                  <a:schemeClr val="tx2"/>
                </a:solidFill>
                <a:cs typeface="Calibri"/>
              </a:rPr>
              <a:t> in present day.</a:t>
            </a:r>
          </a:p>
        </p:txBody>
      </p:sp>
    </p:spTree>
    <p:extLst>
      <p:ext uri="{BB962C8B-B14F-4D97-AF65-F5344CB8AC3E}">
        <p14:creationId xmlns:p14="http://schemas.microsoft.com/office/powerpoint/2010/main" val="371624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321" y="2227943"/>
            <a:ext cx="5033221" cy="3788227"/>
          </a:xfrm>
        </p:spPr>
        <p:txBody>
          <a:bodyPr vert="horz" lIns="91440" tIns="45720" rIns="91440" bIns="45720" rtlCol="0" anchor="ctr">
            <a:noAutofit/>
          </a:bodyPr>
          <a:lstStyle/>
          <a:p>
            <a:pPr marL="0" indent="0">
              <a:buNone/>
            </a:pPr>
            <a:r>
              <a:rPr lang="en-US" sz="2400" dirty="0"/>
              <a:t>Water is one of the world’s most valuable and abundant resources. Yet, water scarcity exists in many countries and is a growing threat to millions of people around the world.</a:t>
            </a:r>
            <a:endParaRPr lang="en-US" sz="2400">
              <a:cs typeface="Calibri"/>
            </a:endParaRPr>
          </a:p>
          <a:p>
            <a:pPr marL="0" indent="0">
              <a:buNone/>
            </a:pPr>
            <a:r>
              <a:rPr lang="en-US" sz="2400" dirty="0"/>
              <a:t>Water scarcity arises when the demand for clean and safe water outweighs the supply. And as global populations steadily increase, so too does the need for more water. </a:t>
            </a:r>
            <a:endParaRPr lang="en-US" sz="2400" b="1" dirty="0">
              <a:cs typeface="Calibri"/>
            </a:endParaRPr>
          </a:p>
        </p:txBody>
      </p:sp>
      <p:sp>
        <p:nvSpPr>
          <p:cNvPr id="22"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6" descr="Water">
            <a:extLst>
              <a:ext uri="{FF2B5EF4-FFF2-40B4-BE49-F238E27FC236}">
                <a16:creationId xmlns:a16="http://schemas.microsoft.com/office/drawing/2014/main" id="{3FEB2FB5-0C7A-F661-A403-70FBDECCAD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123229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0">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84682" y="1163848"/>
            <a:ext cx="7372350" cy="1325880"/>
          </a:xfrm>
        </p:spPr>
        <p:txBody>
          <a:bodyPr anchor="b">
            <a:normAutofit/>
          </a:bodyPr>
          <a:lstStyle/>
          <a:p>
            <a:r>
              <a:rPr lang="en-US" sz="4800" b="1" dirty="0">
                <a:solidFill>
                  <a:schemeClr val="tx2"/>
                </a:solidFill>
              </a:rPr>
              <a:t>Water Facts</a:t>
            </a:r>
            <a:endParaRPr lang="en-US" sz="4800" b="1">
              <a:solidFill>
                <a:schemeClr val="tx2"/>
              </a:solidFill>
              <a:cs typeface="Calibri"/>
            </a:endParaRPr>
          </a:p>
        </p:txBody>
      </p:sp>
      <p:grpSp>
        <p:nvGrpSpPr>
          <p:cNvPr id="36" name="Group 12">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1"/>
            <a:ext cx="2521551" cy="2522849"/>
            <a:chOff x="-305" y="-1"/>
            <a:chExt cx="3832880" cy="2876136"/>
          </a:xfrm>
        </p:grpSpPr>
        <p:sp>
          <p:nvSpPr>
            <p:cNvPr id="38" name="Freeform: Shape 13">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423"/>
          <a:stretch/>
        </p:blipFill>
        <p:spPr bwMode="auto">
          <a:xfrm>
            <a:off x="603503" y="3807754"/>
            <a:ext cx="3716020" cy="127724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766153" y="2827419"/>
            <a:ext cx="3771900" cy="3227626"/>
          </a:xfrm>
        </p:spPr>
        <p:txBody>
          <a:bodyPr anchor="ctr">
            <a:normAutofit/>
          </a:bodyPr>
          <a:lstStyle/>
          <a:p>
            <a:pPr marL="0" indent="0">
              <a:buNone/>
            </a:pPr>
            <a:r>
              <a:rPr lang="en-US" sz="2400" dirty="0">
                <a:solidFill>
                  <a:schemeClr val="tx2"/>
                </a:solidFill>
              </a:rPr>
              <a:t>Around the world, over 2.2 billion people do not have access to safe drinking water while over 40% of the world’s population is affected by water scarcity.</a:t>
            </a:r>
            <a:endParaRPr lang="en-US" sz="2400" dirty="0">
              <a:solidFill>
                <a:schemeClr val="tx2"/>
              </a:solidFill>
              <a:cs typeface="Calibri"/>
            </a:endParaRPr>
          </a:p>
        </p:txBody>
      </p:sp>
      <p:grpSp>
        <p:nvGrpSpPr>
          <p:cNvPr id="40" name="Group 18">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7370569" y="5084569"/>
            <a:ext cx="2151670" cy="1395192"/>
            <a:chOff x="-305" y="-4155"/>
            <a:chExt cx="2514948" cy="2174333"/>
          </a:xfrm>
        </p:grpSpPr>
        <p:sp>
          <p:nvSpPr>
            <p:cNvPr id="20" name="Freeform: Shape 19">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3591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672" y="-8167"/>
            <a:ext cx="3625552"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2270943" y="991261"/>
            <a:ext cx="4316022" cy="1837349"/>
          </a:xfrm>
        </p:spPr>
        <p:txBody>
          <a:bodyPr>
            <a:normAutofit/>
          </a:bodyPr>
          <a:lstStyle/>
          <a:p>
            <a:r>
              <a:rPr lang="en-US" b="1" dirty="0">
                <a:solidFill>
                  <a:schemeClr val="tx2"/>
                </a:solidFill>
              </a:rPr>
              <a:t>Issues </a:t>
            </a:r>
            <a:endParaRPr lang="en-US" b="1">
              <a:solidFill>
                <a:schemeClr val="tx2"/>
              </a:solidFill>
              <a:cs typeface="Calibri"/>
            </a:endParaRPr>
          </a:p>
        </p:txBody>
      </p:sp>
      <p:sp>
        <p:nvSpPr>
          <p:cNvPr id="3" name="Content Placeholder 2"/>
          <p:cNvSpPr>
            <a:spLocks noGrp="1"/>
          </p:cNvSpPr>
          <p:nvPr>
            <p:ph idx="1"/>
          </p:nvPr>
        </p:nvSpPr>
        <p:spPr>
          <a:xfrm>
            <a:off x="1169986" y="2576517"/>
            <a:ext cx="6638781" cy="3699744"/>
          </a:xfrm>
        </p:spPr>
        <p:txBody>
          <a:bodyPr vert="horz" lIns="91440" tIns="45720" rIns="91440" bIns="45720" rtlCol="0" anchor="t">
            <a:noAutofit/>
          </a:bodyPr>
          <a:lstStyle/>
          <a:p>
            <a:pPr>
              <a:lnSpc>
                <a:spcPct val="90000"/>
              </a:lnSpc>
            </a:pPr>
            <a:r>
              <a:rPr lang="en-US" sz="2000" dirty="0">
                <a:solidFill>
                  <a:schemeClr val="tx2"/>
                </a:solidFill>
              </a:rPr>
              <a:t>Water pollution:</a:t>
            </a:r>
            <a:endParaRPr lang="en-US" sz="2000">
              <a:solidFill>
                <a:schemeClr val="tx2"/>
              </a:solidFill>
              <a:cs typeface="Calibri"/>
            </a:endParaRPr>
          </a:p>
          <a:p>
            <a:pPr marL="0" indent="0">
              <a:lnSpc>
                <a:spcPct val="90000"/>
              </a:lnSpc>
              <a:buNone/>
            </a:pPr>
            <a:r>
              <a:rPr lang="en-US" sz="2000" dirty="0">
                <a:solidFill>
                  <a:schemeClr val="tx2"/>
                </a:solidFill>
              </a:rPr>
              <a:t>Comes from many sources including pesticides and fertilizers that wash away from farms, untreated human wastewater, and industrial waste. Some effects are immediate, as when harmful bacteria from human waste contaminate water and make it unfit to drink or swim in. </a:t>
            </a:r>
            <a:endParaRPr lang="en-US" sz="2000">
              <a:solidFill>
                <a:schemeClr val="tx2"/>
              </a:solidFill>
              <a:cs typeface="Calibri"/>
            </a:endParaRPr>
          </a:p>
          <a:p>
            <a:pPr>
              <a:lnSpc>
                <a:spcPct val="90000"/>
              </a:lnSpc>
            </a:pPr>
            <a:r>
              <a:rPr lang="en-US" sz="2000" dirty="0">
                <a:solidFill>
                  <a:schemeClr val="tx2"/>
                </a:solidFill>
              </a:rPr>
              <a:t>Water shortage:</a:t>
            </a:r>
            <a:endParaRPr lang="en-US" sz="2000">
              <a:solidFill>
                <a:schemeClr val="tx2"/>
              </a:solidFill>
              <a:cs typeface="Calibri"/>
            </a:endParaRPr>
          </a:p>
          <a:p>
            <a:pPr marL="0" indent="0">
              <a:lnSpc>
                <a:spcPct val="90000"/>
              </a:lnSpc>
              <a:buNone/>
            </a:pPr>
            <a:r>
              <a:rPr lang="en-US" sz="2000" dirty="0">
                <a:solidFill>
                  <a:schemeClr val="tx2"/>
                </a:solidFill>
              </a:rPr>
              <a:t>Due to a lack of water infrastructural in general or to the poor management of water resources, many of the water systems that keep ecosystems thriving and feed a growing human population have become stressed. Rivers, lakes and aquifers are drying up or becoming too polluted to use. </a:t>
            </a:r>
            <a:endParaRPr lang="en-US" sz="2000">
              <a:solidFill>
                <a:schemeClr val="tx2"/>
              </a:solidFill>
              <a:cs typeface="Calibri"/>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793706" y="4146310"/>
            <a:ext cx="2356800" cy="2716805"/>
            <a:chOff x="-305" y="-4155"/>
            <a:chExt cx="2514948" cy="2174333"/>
          </a:xfrm>
          <a:solidFill>
            <a:schemeClr val="bg1">
              <a:alpha val="30000"/>
            </a:schemeClr>
          </a:solidFill>
        </p:grpSpPr>
        <p:sp>
          <p:nvSpPr>
            <p:cNvPr id="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5069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323" y="3985"/>
            <a:ext cx="7329573"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2275099" y="991261"/>
            <a:ext cx="4316022" cy="1837349"/>
          </a:xfrm>
        </p:spPr>
        <p:txBody>
          <a:bodyPr anchor="ctr">
            <a:normAutofit/>
          </a:bodyPr>
          <a:lstStyle/>
          <a:p>
            <a:r>
              <a:rPr lang="en-US" b="1" dirty="0">
                <a:solidFill>
                  <a:schemeClr val="tx2"/>
                </a:solidFill>
              </a:rPr>
              <a:t>Causes</a:t>
            </a:r>
            <a:endParaRPr lang="en-US" b="1">
              <a:solidFill>
                <a:schemeClr val="tx2"/>
              </a:solidFill>
              <a:cs typeface="Calibri"/>
            </a:endParaRPr>
          </a:p>
        </p:txBody>
      </p:sp>
      <p:sp>
        <p:nvSpPr>
          <p:cNvPr id="3" name="Content Placeholder 2"/>
          <p:cNvSpPr>
            <a:spLocks noGrp="1"/>
          </p:cNvSpPr>
          <p:nvPr>
            <p:ph idx="1"/>
          </p:nvPr>
        </p:nvSpPr>
        <p:spPr>
          <a:xfrm>
            <a:off x="1828723" y="2284473"/>
            <a:ext cx="5349762" cy="2430864"/>
          </a:xfrm>
        </p:spPr>
        <p:txBody>
          <a:bodyPr vert="horz" lIns="91440" tIns="45720" rIns="91440" bIns="45720" rtlCol="0" anchor="t">
            <a:noAutofit/>
          </a:bodyPr>
          <a:lstStyle/>
          <a:p>
            <a:pPr>
              <a:lnSpc>
                <a:spcPct val="90000"/>
              </a:lnSpc>
            </a:pPr>
            <a:r>
              <a:rPr lang="en-US" sz="1800" cap="all" dirty="0">
                <a:solidFill>
                  <a:schemeClr val="tx2"/>
                </a:solidFill>
              </a:rPr>
              <a:t>CLIMATE CHANGE:</a:t>
            </a:r>
            <a:endParaRPr lang="en-US" sz="1800" cap="all">
              <a:solidFill>
                <a:schemeClr val="tx2"/>
              </a:solidFill>
              <a:cs typeface="Calibri"/>
            </a:endParaRPr>
          </a:p>
          <a:p>
            <a:pPr marL="0" indent="0">
              <a:lnSpc>
                <a:spcPct val="90000"/>
              </a:lnSpc>
              <a:buNone/>
            </a:pPr>
            <a:r>
              <a:rPr lang="en-US" sz="1800" dirty="0">
                <a:solidFill>
                  <a:schemeClr val="tx2"/>
                </a:solidFill>
              </a:rPr>
              <a:t>The main causes of climate change, deforestation, leads to “heat islands” that impact the surrounding land. As humans continue to pump more carbon dioxide and other greenhouse gases into the atmosphere, patterns of weather and water will change around the world. These changes will combine to make less water available for agriculture, energy generation, cities and ecosystems around the world.</a:t>
            </a:r>
            <a:endParaRPr lang="en-US" sz="1800" b="1" cap="all">
              <a:solidFill>
                <a:schemeClr val="tx2"/>
              </a:solidFill>
              <a:cs typeface="Calibri"/>
            </a:endParaRPr>
          </a:p>
          <a:p>
            <a:pPr>
              <a:lnSpc>
                <a:spcPct val="90000"/>
              </a:lnSpc>
            </a:pPr>
            <a:r>
              <a:rPr lang="en-US" sz="1800" cap="all" dirty="0">
                <a:solidFill>
                  <a:schemeClr val="tx2"/>
                </a:solidFill>
              </a:rPr>
              <a:t> WASTEWATER:</a:t>
            </a:r>
            <a:endParaRPr lang="en-US" sz="1800" cap="all">
              <a:solidFill>
                <a:schemeClr val="tx2"/>
              </a:solidFill>
              <a:cs typeface="Calibri"/>
            </a:endParaRPr>
          </a:p>
          <a:p>
            <a:pPr marL="0" indent="0">
              <a:lnSpc>
                <a:spcPct val="90000"/>
              </a:lnSpc>
              <a:buNone/>
            </a:pPr>
            <a:r>
              <a:rPr lang="en-US" sz="1800" dirty="0">
                <a:solidFill>
                  <a:schemeClr val="tx2"/>
                </a:solidFill>
              </a:rPr>
              <a:t>contaminated water sometimes can be plentiful in an area. Wastewater is one of the leading causes for many of the world’s most pervasive diseases, including cholera, dysentery, typhoid, and polio.</a:t>
            </a:r>
            <a:endParaRPr lang="en-US" sz="1800" b="1" cap="all">
              <a:solidFill>
                <a:schemeClr val="tx2"/>
              </a:solidFill>
              <a:cs typeface="Calibri"/>
            </a:endParaRPr>
          </a:p>
          <a:p>
            <a:pPr>
              <a:lnSpc>
                <a:spcPct val="90000"/>
              </a:lnSpc>
            </a:pPr>
            <a:endParaRPr lang="en-US" sz="1200">
              <a:solidFill>
                <a:schemeClr val="tx2"/>
              </a:solidFill>
            </a:endParaRPr>
          </a:p>
        </p:txBody>
      </p:sp>
    </p:spTree>
    <p:extLst>
      <p:ext uri="{BB962C8B-B14F-4D97-AF65-F5344CB8AC3E}">
        <p14:creationId xmlns:p14="http://schemas.microsoft.com/office/powerpoint/2010/main" val="426986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120121" y="1243013"/>
            <a:ext cx="3767921" cy="4371974"/>
          </a:xfrm>
        </p:spPr>
        <p:txBody>
          <a:bodyPr>
            <a:normAutofit/>
          </a:bodyPr>
          <a:lstStyle/>
          <a:p>
            <a:r>
              <a:rPr lang="en-US" b="1" dirty="0">
                <a:solidFill>
                  <a:schemeClr val="tx2"/>
                </a:solidFill>
              </a:rPr>
              <a:t>Consequences</a:t>
            </a:r>
            <a:endParaRPr lang="en-US" b="1">
              <a:solidFill>
                <a:schemeClr val="tx2"/>
              </a:solidFill>
              <a:cs typeface="Calibri"/>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73011" y="5285"/>
            <a:ext cx="5470989"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5357287" y="610027"/>
            <a:ext cx="3689331" cy="6091119"/>
          </a:xfrm>
        </p:spPr>
        <p:txBody>
          <a:bodyPr anchor="ctr">
            <a:normAutofit fontScale="85000" lnSpcReduction="20000"/>
          </a:bodyPr>
          <a:lstStyle/>
          <a:p>
            <a:pPr marL="0" indent="0">
              <a:lnSpc>
                <a:spcPct val="90000"/>
              </a:lnSpc>
              <a:buNone/>
            </a:pPr>
            <a:endParaRPr lang="en-US" sz="1400">
              <a:solidFill>
                <a:schemeClr val="tx2"/>
              </a:solidFill>
            </a:endParaRPr>
          </a:p>
          <a:p>
            <a:pPr>
              <a:lnSpc>
                <a:spcPct val="90000"/>
              </a:lnSpc>
            </a:pPr>
            <a:r>
              <a:rPr lang="en-US" sz="2200" dirty="0">
                <a:solidFill>
                  <a:schemeClr val="tx2"/>
                </a:solidFill>
              </a:rPr>
              <a:t>Impact on health: </a:t>
            </a:r>
            <a:endParaRPr lang="en-US" sz="2200" dirty="0">
              <a:solidFill>
                <a:schemeClr val="tx2"/>
              </a:solidFill>
              <a:cs typeface="Calibri"/>
            </a:endParaRPr>
          </a:p>
          <a:p>
            <a:pPr marL="0" indent="0">
              <a:lnSpc>
                <a:spcPct val="90000"/>
              </a:lnSpc>
              <a:buNone/>
            </a:pPr>
            <a:r>
              <a:rPr lang="en-US" sz="2200" dirty="0">
                <a:solidFill>
                  <a:schemeClr val="tx2"/>
                </a:solidFill>
              </a:rPr>
              <a:t>Without access to clean water, people resort to using and drinking water from contaminated sources, leading to preventable diseases like diarrhea and cholera. These illnesses cause families to lose time and money, and can even lead to death. When communities have a safe water source, they’re instead able to thrive.</a:t>
            </a:r>
            <a:endParaRPr lang="en-US" sz="2200" dirty="0">
              <a:solidFill>
                <a:schemeClr val="tx2"/>
              </a:solidFill>
              <a:cs typeface="Calibri"/>
            </a:endParaRPr>
          </a:p>
          <a:p>
            <a:pPr marL="0" indent="0">
              <a:lnSpc>
                <a:spcPct val="90000"/>
              </a:lnSpc>
              <a:buNone/>
            </a:pPr>
            <a:endParaRPr lang="en-US" sz="2200" dirty="0">
              <a:solidFill>
                <a:schemeClr val="tx2"/>
              </a:solidFill>
              <a:cs typeface="Calibri"/>
            </a:endParaRPr>
          </a:p>
          <a:p>
            <a:pPr>
              <a:lnSpc>
                <a:spcPct val="90000"/>
              </a:lnSpc>
            </a:pPr>
            <a:r>
              <a:rPr lang="en-US" sz="2200" dirty="0">
                <a:solidFill>
                  <a:schemeClr val="tx2"/>
                </a:solidFill>
              </a:rPr>
              <a:t>Impact on education:</a:t>
            </a:r>
            <a:endParaRPr lang="en-US" sz="2200" dirty="0">
              <a:solidFill>
                <a:schemeClr val="tx2"/>
              </a:solidFill>
              <a:cs typeface="Calibri"/>
            </a:endParaRPr>
          </a:p>
          <a:p>
            <a:pPr marL="0" indent="0">
              <a:lnSpc>
                <a:spcPct val="90000"/>
              </a:lnSpc>
              <a:buNone/>
            </a:pPr>
            <a:r>
              <a:rPr lang="en-US" sz="2200" dirty="0">
                <a:solidFill>
                  <a:schemeClr val="tx2"/>
                </a:solidFill>
              </a:rPr>
              <a:t>Time lost from fetching water or being sick from waterborne diseases keeps many children out of school. Without kids being able to advance their education, cycles of poverty often continue generation after generation. Once schools and families have water and sanitation facilities and menstrual hygiene resources for girls, children can stay in school and families can prosper.</a:t>
            </a:r>
            <a:br>
              <a:rPr lang="en-US" sz="1400" dirty="0"/>
            </a:br>
            <a:br>
              <a:rPr lang="en-US" sz="1400" dirty="0"/>
            </a:br>
            <a:endParaRPr lang="en-US" sz="1400">
              <a:solidFill>
                <a:schemeClr val="tx2"/>
              </a:solidFill>
            </a:endParaRPr>
          </a:p>
        </p:txBody>
      </p:sp>
    </p:spTree>
    <p:extLst>
      <p:ext uri="{BB962C8B-B14F-4D97-AF65-F5344CB8AC3E}">
        <p14:creationId xmlns:p14="http://schemas.microsoft.com/office/powerpoint/2010/main" val="348278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2" y="0"/>
            <a:ext cx="4235227"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49628" y="2053641"/>
            <a:ext cx="3879763" cy="2760098"/>
          </a:xfrm>
        </p:spPr>
        <p:txBody>
          <a:bodyPr>
            <a:normAutofit/>
          </a:bodyPr>
          <a:lstStyle/>
          <a:p>
            <a:r>
              <a:rPr lang="en-US" b="1" dirty="0">
                <a:solidFill>
                  <a:schemeClr val="tx2"/>
                </a:solidFill>
              </a:rPr>
              <a:t>Solutions </a:t>
            </a:r>
            <a:endParaRPr lang="en-US" b="1">
              <a:solidFill>
                <a:schemeClr val="tx2"/>
              </a:solidFill>
            </a:endParaRPr>
          </a:p>
        </p:txBody>
      </p:sp>
      <p:sp>
        <p:nvSpPr>
          <p:cNvPr id="3" name="Content Placeholder 2"/>
          <p:cNvSpPr>
            <a:spLocks noGrp="1"/>
          </p:cNvSpPr>
          <p:nvPr>
            <p:ph idx="1"/>
          </p:nvPr>
        </p:nvSpPr>
        <p:spPr>
          <a:xfrm>
            <a:off x="4567930" y="801866"/>
            <a:ext cx="3979563" cy="5230634"/>
          </a:xfrm>
          <a:noFill/>
          <a:ln>
            <a:noFill/>
          </a:ln>
        </p:spPr>
        <p:txBody>
          <a:bodyPr vert="horz" lIns="91440" tIns="45720" rIns="91440" bIns="45720" rtlCol="0" anchor="ctr">
            <a:noAutofit/>
          </a:bodyPr>
          <a:lstStyle/>
          <a:p>
            <a:pPr marL="0" indent="0">
              <a:buNone/>
            </a:pPr>
            <a:r>
              <a:rPr lang="en-US" sz="2400" dirty="0">
                <a:solidFill>
                  <a:schemeClr val="tx2"/>
                </a:solidFill>
              </a:rPr>
              <a:t>There are solutions to the global water crisis, including: </a:t>
            </a:r>
            <a:endParaRPr lang="en-US" sz="2400" dirty="0">
              <a:solidFill>
                <a:schemeClr val="tx2"/>
              </a:solidFill>
              <a:cs typeface="Calibri"/>
            </a:endParaRPr>
          </a:p>
          <a:p>
            <a:r>
              <a:rPr lang="en-US" sz="2400" dirty="0">
                <a:solidFill>
                  <a:schemeClr val="tx2"/>
                </a:solidFill>
              </a:rPr>
              <a:t>Enabling the construction and facilitation of efficient water infrastructure.</a:t>
            </a:r>
            <a:endParaRPr lang="en-US" sz="2400" dirty="0">
              <a:solidFill>
                <a:schemeClr val="tx2"/>
              </a:solidFill>
              <a:cs typeface="Calibri"/>
            </a:endParaRPr>
          </a:p>
          <a:p>
            <a:r>
              <a:rPr lang="en-US" sz="2400" dirty="0">
                <a:solidFill>
                  <a:schemeClr val="tx2"/>
                </a:solidFill>
              </a:rPr>
              <a:t>Creating awareness on the restoration and conservation of water ecosystems. </a:t>
            </a:r>
            <a:endParaRPr lang="en-US" sz="2400" dirty="0">
              <a:solidFill>
                <a:schemeClr val="tx2"/>
              </a:solidFill>
              <a:cs typeface="Calibri"/>
            </a:endParaRPr>
          </a:p>
          <a:p>
            <a:r>
              <a:rPr lang="en-US" sz="2400" dirty="0">
                <a:solidFill>
                  <a:schemeClr val="tx2"/>
                </a:solidFill>
              </a:rPr>
              <a:t>Training people in sustainable farming methods and efficient water usage.</a:t>
            </a:r>
            <a:endParaRPr lang="en-US" sz="1800" dirty="0">
              <a:solidFill>
                <a:schemeClr val="tx2"/>
              </a:solidFill>
              <a:cs typeface="Calibri"/>
            </a:endParaRPr>
          </a:p>
        </p:txBody>
      </p:sp>
    </p:spTree>
    <p:extLst>
      <p:ext uri="{BB962C8B-B14F-4D97-AF65-F5344CB8AC3E}">
        <p14:creationId xmlns:p14="http://schemas.microsoft.com/office/powerpoint/2010/main" val="426394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80C784-110D-4B06-88CC-598E9649D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A08C4E0-4DED-48FF-8CF1-AE38C6759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25252" y="1122969"/>
            <a:ext cx="5420283" cy="456978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2509" y="943156"/>
            <a:ext cx="3913420" cy="4919035"/>
          </a:xfrm>
        </p:spPr>
        <p:txBody>
          <a:bodyPr anchor="ctr">
            <a:normAutofit/>
          </a:bodyPr>
          <a:lstStyle/>
          <a:p>
            <a:r>
              <a:rPr lang="en-US" b="1" dirty="0">
                <a:solidFill>
                  <a:schemeClr val="tx1">
                    <a:lumMod val="85000"/>
                    <a:lumOff val="15000"/>
                  </a:schemeClr>
                </a:solidFill>
              </a:rPr>
              <a:t>Citation</a:t>
            </a:r>
          </a:p>
        </p:txBody>
      </p:sp>
      <p:sp>
        <p:nvSpPr>
          <p:cNvPr id="3" name="Content Placeholder 2"/>
          <p:cNvSpPr>
            <a:spLocks noGrp="1"/>
          </p:cNvSpPr>
          <p:nvPr>
            <p:ph idx="1"/>
          </p:nvPr>
        </p:nvSpPr>
        <p:spPr>
          <a:xfrm>
            <a:off x="4782957" y="1032387"/>
            <a:ext cx="3530709" cy="4999620"/>
          </a:xfrm>
        </p:spPr>
        <p:txBody>
          <a:bodyPr anchor="ctr">
            <a:normAutofit/>
          </a:bodyPr>
          <a:lstStyle/>
          <a:p>
            <a:r>
              <a:rPr lang="en-US" sz="1500" i="1">
                <a:effectLst/>
              </a:rPr>
              <a:t>Water scarcity: UN-water</a:t>
            </a:r>
            <a:r>
              <a:rPr lang="en-US" sz="1500">
                <a:effectLst/>
              </a:rPr>
              <a:t>. UN. (n.d.). https://www.unwater.org/water-facts/water-scarcity </a:t>
            </a:r>
          </a:p>
          <a:p>
            <a:r>
              <a:rPr lang="en-US" sz="1500" i="1">
                <a:effectLst/>
              </a:rPr>
              <a:t>10 causes of the Global Water Crisis</a:t>
            </a:r>
            <a:r>
              <a:rPr lang="en-US" sz="1500">
                <a:effectLst/>
              </a:rPr>
              <a:t>. Concern Worldwide. (2022, April 14). https://www.concernusa.org/story/global-water-crisis-causes/ </a:t>
            </a:r>
          </a:p>
          <a:p>
            <a:r>
              <a:rPr lang="en-US" sz="1500">
                <a:effectLst/>
              </a:rPr>
              <a:t>CaritasAust. (n.d.). </a:t>
            </a:r>
            <a:r>
              <a:rPr lang="en-US" sz="1500" i="1">
                <a:effectLst/>
              </a:rPr>
              <a:t>Global water scarcity and solutions for the water crisis: Caritas Australia</a:t>
            </a:r>
            <a:r>
              <a:rPr lang="en-US" sz="1500">
                <a:effectLst/>
              </a:rPr>
              <a:t>. Caritas. https://www.caritas.org.au/global-issues/water/ </a:t>
            </a:r>
          </a:p>
          <a:p>
            <a:r>
              <a:rPr lang="en-US" sz="1500">
                <a:effectLst/>
              </a:rPr>
              <a:t>World Wildlife Fund. (n.d.). </a:t>
            </a:r>
            <a:r>
              <a:rPr lang="en-US" sz="1500" i="1">
                <a:effectLst/>
              </a:rPr>
              <a:t>Water scarcity</a:t>
            </a:r>
            <a:r>
              <a:rPr lang="en-US" sz="1500">
                <a:effectLst/>
              </a:rPr>
              <a:t>. WWF. https://www.worldwildlife.org/threats/water-scarcity </a:t>
            </a:r>
          </a:p>
          <a:p>
            <a:r>
              <a:rPr lang="en-US" sz="1500" i="1">
                <a:effectLst/>
              </a:rPr>
              <a:t>The global water crisis</a:t>
            </a:r>
            <a:r>
              <a:rPr lang="en-US" sz="1500">
                <a:effectLst/>
              </a:rPr>
              <a:t>. Water For People. (2023, April 19). https://www.waterforpeople.org/the-global-water-crisis/ </a:t>
            </a:r>
          </a:p>
          <a:p>
            <a:endParaRPr lang="en-US" sz="1500">
              <a:effectLst/>
            </a:endParaRPr>
          </a:p>
          <a:p>
            <a:pPr marL="0" indent="0">
              <a:buNone/>
            </a:pPr>
            <a:endParaRPr lang="en-US" sz="1500"/>
          </a:p>
        </p:txBody>
      </p:sp>
      <p:cxnSp>
        <p:nvCxnSpPr>
          <p:cNvPr id="12" name="Straight Connector 11">
            <a:extLst>
              <a:ext uri="{FF2B5EF4-FFF2-40B4-BE49-F238E27FC236}">
                <a16:creationId xmlns:a16="http://schemas.microsoft.com/office/drawing/2014/main" id="{AFE97524-2AF7-40D7-8909-4B15DF1FF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9DF94E9-88AB-40DF-ABD9-A57240A327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52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ar-JO" sz="4900" b="1" dirty="0">
                <a:cs typeface="Calibri"/>
              </a:rPr>
              <a:t>النسبة المئوية </a:t>
            </a:r>
            <a:r>
              <a:rPr lang="ar-JO" sz="4900" b="1" err="1">
                <a:cs typeface="Calibri"/>
              </a:rPr>
              <a:t>لامطار</a:t>
            </a:r>
            <a:r>
              <a:rPr lang="ar-JO" sz="4900" b="1" dirty="0">
                <a:cs typeface="Calibri"/>
              </a:rPr>
              <a:t> الاردن خلال ست سنوات</a:t>
            </a:r>
            <a:r>
              <a:rPr lang="en-US" sz="4900" b="1" dirty="0">
                <a:cs typeface="Calibri"/>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988843"/>
              </p:ext>
            </p:extLst>
          </p:nvPr>
        </p:nvGraphicFramePr>
        <p:xfrm>
          <a:off x="1319233" y="1631418"/>
          <a:ext cx="6610436" cy="5120640"/>
        </p:xfrm>
        <a:graphic>
          <a:graphicData uri="http://schemas.openxmlformats.org/drawingml/2006/table">
            <a:tbl>
              <a:tblPr firstRow="1" bandRow="1">
                <a:tableStyleId>{5C22544A-7EE6-4342-B048-85BDC9FD1C3A}</a:tableStyleId>
              </a:tblPr>
              <a:tblGrid>
                <a:gridCol w="1672682">
                  <a:extLst>
                    <a:ext uri="{9D8B030D-6E8A-4147-A177-3AD203B41FA5}">
                      <a16:colId xmlns:a16="http://schemas.microsoft.com/office/drawing/2014/main" val="20000"/>
                    </a:ext>
                  </a:extLst>
                </a:gridCol>
                <a:gridCol w="1645918">
                  <a:extLst>
                    <a:ext uri="{9D8B030D-6E8A-4147-A177-3AD203B41FA5}">
                      <a16:colId xmlns:a16="http://schemas.microsoft.com/office/drawing/2014/main" val="20001"/>
                    </a:ext>
                  </a:extLst>
                </a:gridCol>
                <a:gridCol w="1645918">
                  <a:extLst>
                    <a:ext uri="{9D8B030D-6E8A-4147-A177-3AD203B41FA5}">
                      <a16:colId xmlns:a16="http://schemas.microsoft.com/office/drawing/2014/main" val="20002"/>
                    </a:ext>
                  </a:extLst>
                </a:gridCol>
                <a:gridCol w="1645918">
                  <a:extLst>
                    <a:ext uri="{9D8B030D-6E8A-4147-A177-3AD203B41FA5}">
                      <a16:colId xmlns:a16="http://schemas.microsoft.com/office/drawing/2014/main" val="20003"/>
                    </a:ext>
                  </a:extLst>
                </a:gridCol>
              </a:tblGrid>
              <a:tr h="6118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JO"/>
                        <a:t>كسر عشري</a:t>
                      </a:r>
                    </a:p>
                    <a:p>
                      <a:pPr marL="0" marR="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pPr fontAlgn="ctr"/>
                      <a:r>
                        <a:rPr lang="ar-JO" sz="1800" b="1">
                          <a:solidFill>
                            <a:srgbClr val="FFFFFF"/>
                          </a:solidFill>
                          <a:effectLst/>
                          <a:latin typeface="Arial"/>
                        </a:rPr>
                        <a:t>كسر</a:t>
                      </a:r>
                      <a:endParaRPr lang="ar-JO">
                        <a:effectLst/>
                      </a:endParaRPr>
                    </a:p>
                  </a:txBody>
                  <a:tcPr marL="7620" marR="7620" marT="7620" marB="0" anchor="ctr"/>
                </a:tc>
                <a:tc>
                  <a:txBody>
                    <a:bodyPr/>
                    <a:lstStyle/>
                    <a:p>
                      <a:pPr fontAlgn="ctr"/>
                      <a:r>
                        <a:rPr lang="ar-JO" sz="1800" b="1">
                          <a:solidFill>
                            <a:srgbClr val="FFFFFF"/>
                          </a:solidFill>
                          <a:effectLst/>
                          <a:latin typeface="Arial"/>
                        </a:rPr>
                        <a:t>النسبة المئوية</a:t>
                      </a:r>
                      <a:endParaRPr lang="ar-JO">
                        <a:effectLst/>
                      </a:endParaRPr>
                    </a:p>
                  </a:txBody>
                  <a:tcPr marL="7620" marR="7620" marT="76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ar-JO" sz="1800" b="1">
                          <a:solidFill>
                            <a:srgbClr val="FFFFFF"/>
                          </a:solidFill>
                          <a:effectLst/>
                          <a:latin typeface="Arial"/>
                        </a:rPr>
                        <a:t>السنة</a:t>
                      </a:r>
                      <a:endParaRPr lang="en-US" sz="1800" b="1">
                        <a:solidFill>
                          <a:srgbClr val="FFFFFF"/>
                        </a:solidFill>
                        <a:effectLst/>
                        <a:latin typeface="Arial"/>
                      </a:endParaRPr>
                    </a:p>
                    <a:p>
                      <a:pPr fontAlgn="ctr"/>
                      <a:endParaRPr lang="ar-JO">
                        <a:effectLst/>
                      </a:endParaRPr>
                    </a:p>
                  </a:txBody>
                  <a:tcPr marL="7620" marR="7620" marT="7620" marB="0" anchor="ctr"/>
                </a:tc>
                <a:extLst>
                  <a:ext uri="{0D108BD9-81ED-4DB2-BD59-A6C34878D82A}">
                    <a16:rowId xmlns:a16="http://schemas.microsoft.com/office/drawing/2014/main" val="10000"/>
                  </a:ext>
                </a:extLst>
              </a:tr>
              <a:tr h="611875">
                <a:tc>
                  <a:txBody>
                    <a:bodyPr/>
                    <a:lstStyle/>
                    <a:p>
                      <a:pPr fontAlgn="ctr"/>
                      <a:r>
                        <a:rPr lang="en-US" sz="1800">
                          <a:solidFill>
                            <a:srgbClr val="000000"/>
                          </a:solidFill>
                          <a:effectLst/>
                        </a:rPr>
                        <a:t>1.13</a:t>
                      </a:r>
                      <a:endParaRPr lang="en-US">
                        <a:effectLst/>
                      </a:endParaRPr>
                    </a:p>
                  </a:txBody>
                  <a:tcPr anchor="ctr"/>
                </a:tc>
                <a:tc>
                  <a:txBody>
                    <a:bodyPr/>
                    <a:lstStyle/>
                    <a:p>
                      <a:pPr fontAlgn="ctr"/>
                      <a:r>
                        <a:rPr lang="en-US" sz="1800">
                          <a:solidFill>
                            <a:srgbClr val="000000"/>
                          </a:solidFill>
                          <a:effectLst/>
                        </a:rPr>
                        <a:t>113</a:t>
                      </a:r>
                      <a:br>
                        <a:rPr lang="en-US" sz="1800">
                          <a:solidFill>
                            <a:srgbClr val="000000"/>
                          </a:solidFill>
                          <a:effectLst/>
                        </a:rPr>
                      </a:br>
                      <a:r>
                        <a:rPr lang="en-US" sz="1800">
                          <a:solidFill>
                            <a:srgbClr val="000000"/>
                          </a:solidFill>
                          <a:effectLst/>
                        </a:rPr>
                        <a:t>100</a:t>
                      </a:r>
                      <a:endParaRPr lang="en-US">
                        <a:effectLst/>
                      </a:endParaRPr>
                    </a:p>
                  </a:txBody>
                  <a:tcPr anchor="ctr"/>
                </a:tc>
                <a:tc>
                  <a:txBody>
                    <a:bodyPr/>
                    <a:lstStyle/>
                    <a:p>
                      <a:pPr fontAlgn="ctr"/>
                      <a:r>
                        <a:rPr lang="en-US" sz="1600">
                          <a:solidFill>
                            <a:srgbClr val="000000"/>
                          </a:solidFill>
                          <a:effectLst/>
                        </a:rPr>
                        <a:t>113%</a:t>
                      </a:r>
                      <a:endParaRPr lang="en-US">
                        <a:effectLst/>
                      </a:endParaRPr>
                    </a:p>
                  </a:txBody>
                  <a:tcPr anchor="ctr"/>
                </a:tc>
                <a:tc>
                  <a:txBody>
                    <a:bodyPr/>
                    <a:lstStyle/>
                    <a:p>
                      <a:r>
                        <a:rPr lang="en-US"/>
                        <a:t>2015</a:t>
                      </a:r>
                    </a:p>
                  </a:txBody>
                  <a:tcPr/>
                </a:tc>
                <a:extLst>
                  <a:ext uri="{0D108BD9-81ED-4DB2-BD59-A6C34878D82A}">
                    <a16:rowId xmlns:a16="http://schemas.microsoft.com/office/drawing/2014/main" val="10001"/>
                  </a:ext>
                </a:extLst>
              </a:tr>
              <a:tr h="611875">
                <a:tc>
                  <a:txBody>
                    <a:bodyPr/>
                    <a:lstStyle/>
                    <a:p>
                      <a:pPr fontAlgn="ctr"/>
                      <a:r>
                        <a:rPr lang="en-US" sz="1800">
                          <a:solidFill>
                            <a:srgbClr val="000000"/>
                          </a:solidFill>
                          <a:effectLst/>
                        </a:rPr>
                        <a:t>0.48</a:t>
                      </a:r>
                      <a:endParaRPr lang="en-US">
                        <a:effectLst/>
                      </a:endParaRPr>
                    </a:p>
                  </a:txBody>
                  <a:tcPr anchor="ctr"/>
                </a:tc>
                <a:tc>
                  <a:txBody>
                    <a:bodyPr/>
                    <a:lstStyle/>
                    <a:p>
                      <a:pPr fontAlgn="ctr"/>
                      <a:r>
                        <a:rPr lang="en-US" sz="1800" u="none">
                          <a:solidFill>
                            <a:srgbClr val="000000"/>
                          </a:solidFill>
                          <a:effectLst/>
                        </a:rPr>
                        <a:t>48</a:t>
                      </a:r>
                      <a:endParaRPr lang="en-US" u="none">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600">
                          <a:solidFill>
                            <a:srgbClr val="000000"/>
                          </a:solidFill>
                          <a:effectLst/>
                        </a:rPr>
                        <a:t>%48</a:t>
                      </a:r>
                      <a:endParaRPr lang="en-US">
                        <a:effectLst/>
                      </a:endParaRPr>
                    </a:p>
                  </a:txBody>
                  <a:tcPr anchor="ctr"/>
                </a:tc>
                <a:tc>
                  <a:txBody>
                    <a:bodyPr/>
                    <a:lstStyle/>
                    <a:p>
                      <a:r>
                        <a:rPr lang="en-US"/>
                        <a:t>2016</a:t>
                      </a:r>
                    </a:p>
                  </a:txBody>
                  <a:tcPr/>
                </a:tc>
                <a:extLst>
                  <a:ext uri="{0D108BD9-81ED-4DB2-BD59-A6C34878D82A}">
                    <a16:rowId xmlns:a16="http://schemas.microsoft.com/office/drawing/2014/main" val="10002"/>
                  </a:ext>
                </a:extLst>
              </a:tr>
              <a:tr h="611875">
                <a:tc>
                  <a:txBody>
                    <a:bodyPr/>
                    <a:lstStyle/>
                    <a:p>
                      <a:pPr fontAlgn="ctr"/>
                      <a:r>
                        <a:rPr lang="en-US" sz="1800">
                          <a:solidFill>
                            <a:srgbClr val="000000"/>
                          </a:solidFill>
                          <a:effectLst/>
                        </a:rPr>
                        <a:t>0.89</a:t>
                      </a:r>
                      <a:endParaRPr lang="en-US">
                        <a:effectLst/>
                      </a:endParaRPr>
                    </a:p>
                  </a:txBody>
                  <a:tcPr anchor="ctr"/>
                </a:tc>
                <a:tc>
                  <a:txBody>
                    <a:bodyPr/>
                    <a:lstStyle/>
                    <a:p>
                      <a:pPr fontAlgn="ctr"/>
                      <a:r>
                        <a:rPr lang="en-US" sz="1800">
                          <a:solidFill>
                            <a:srgbClr val="000000"/>
                          </a:solidFill>
                          <a:effectLst/>
                        </a:rPr>
                        <a:t>89</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89%</a:t>
                      </a:r>
                      <a:endParaRPr lang="en-US">
                        <a:effectLst/>
                      </a:endParaRPr>
                    </a:p>
                  </a:txBody>
                  <a:tcPr anchor="ctr"/>
                </a:tc>
                <a:tc>
                  <a:txBody>
                    <a:bodyPr/>
                    <a:lstStyle/>
                    <a:p>
                      <a:r>
                        <a:rPr lang="en-US"/>
                        <a:t>2017</a:t>
                      </a:r>
                    </a:p>
                  </a:txBody>
                  <a:tcPr/>
                </a:tc>
                <a:extLst>
                  <a:ext uri="{0D108BD9-81ED-4DB2-BD59-A6C34878D82A}">
                    <a16:rowId xmlns:a16="http://schemas.microsoft.com/office/drawing/2014/main" val="10003"/>
                  </a:ext>
                </a:extLst>
              </a:tr>
              <a:tr h="611875">
                <a:tc>
                  <a:txBody>
                    <a:bodyPr/>
                    <a:lstStyle/>
                    <a:p>
                      <a:pPr fontAlgn="ctr"/>
                      <a:r>
                        <a:rPr lang="en-US" sz="1800">
                          <a:solidFill>
                            <a:srgbClr val="000000"/>
                          </a:solidFill>
                          <a:effectLst/>
                        </a:rPr>
                        <a:t>0.9</a:t>
                      </a:r>
                      <a:endParaRPr lang="en-US">
                        <a:effectLst/>
                      </a:endParaRPr>
                    </a:p>
                  </a:txBody>
                  <a:tcPr anchor="ctr"/>
                </a:tc>
                <a:tc>
                  <a:txBody>
                    <a:bodyPr/>
                    <a:lstStyle/>
                    <a:p>
                      <a:pPr fontAlgn="ctr"/>
                      <a:r>
                        <a:rPr lang="en-US" sz="1800">
                          <a:solidFill>
                            <a:srgbClr val="000000"/>
                          </a:solidFill>
                          <a:effectLst/>
                        </a:rPr>
                        <a:t>90</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90 %</a:t>
                      </a:r>
                      <a:endParaRPr lang="en-US">
                        <a:effectLst/>
                      </a:endParaRPr>
                    </a:p>
                  </a:txBody>
                  <a:tcPr anchor="ctr"/>
                </a:tc>
                <a:tc>
                  <a:txBody>
                    <a:bodyPr/>
                    <a:lstStyle/>
                    <a:p>
                      <a:r>
                        <a:rPr lang="en-US"/>
                        <a:t>2018</a:t>
                      </a:r>
                    </a:p>
                  </a:txBody>
                  <a:tcPr/>
                </a:tc>
                <a:extLst>
                  <a:ext uri="{0D108BD9-81ED-4DB2-BD59-A6C34878D82A}">
                    <a16:rowId xmlns:a16="http://schemas.microsoft.com/office/drawing/2014/main" val="10004"/>
                  </a:ext>
                </a:extLst>
              </a:tr>
              <a:tr h="611875">
                <a:tc>
                  <a:txBody>
                    <a:bodyPr/>
                    <a:lstStyle/>
                    <a:p>
                      <a:pPr fontAlgn="ctr"/>
                      <a:r>
                        <a:rPr lang="en-US" sz="1800">
                          <a:solidFill>
                            <a:srgbClr val="000000"/>
                          </a:solidFill>
                          <a:effectLst/>
                        </a:rPr>
                        <a:t>0.71</a:t>
                      </a:r>
                      <a:endParaRPr lang="en-US">
                        <a:effectLst/>
                      </a:endParaRPr>
                    </a:p>
                  </a:txBody>
                  <a:tcPr anchor="ctr"/>
                </a:tc>
                <a:tc>
                  <a:txBody>
                    <a:bodyPr/>
                    <a:lstStyle/>
                    <a:p>
                      <a:pPr fontAlgn="ctr"/>
                      <a:r>
                        <a:rPr lang="en-US" sz="1800">
                          <a:solidFill>
                            <a:srgbClr val="000000"/>
                          </a:solidFill>
                          <a:effectLst/>
                        </a:rPr>
                        <a:t>71</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71%</a:t>
                      </a:r>
                      <a:endParaRPr lang="en-US">
                        <a:effectLst/>
                      </a:endParaRPr>
                    </a:p>
                  </a:txBody>
                  <a:tcPr anchor="ctr"/>
                </a:tc>
                <a:tc>
                  <a:txBody>
                    <a:bodyPr/>
                    <a:lstStyle/>
                    <a:p>
                      <a:r>
                        <a:rPr lang="en-US"/>
                        <a:t>2019</a:t>
                      </a:r>
                    </a:p>
                  </a:txBody>
                  <a:tcPr/>
                </a:tc>
                <a:extLst>
                  <a:ext uri="{0D108BD9-81ED-4DB2-BD59-A6C34878D82A}">
                    <a16:rowId xmlns:a16="http://schemas.microsoft.com/office/drawing/2014/main" val="10005"/>
                  </a:ext>
                </a:extLst>
              </a:tr>
              <a:tr h="611875">
                <a:tc>
                  <a:txBody>
                    <a:bodyPr/>
                    <a:lstStyle/>
                    <a:p>
                      <a:pPr fontAlgn="ctr"/>
                      <a:r>
                        <a:rPr lang="en-US" sz="1800">
                          <a:solidFill>
                            <a:srgbClr val="000000"/>
                          </a:solidFill>
                          <a:effectLst/>
                        </a:rPr>
                        <a:t>0.59</a:t>
                      </a:r>
                      <a:endParaRPr lang="en-US">
                        <a:effectLst/>
                      </a:endParaRPr>
                    </a:p>
                  </a:txBody>
                  <a:tcPr anchor="ctr"/>
                </a:tc>
                <a:tc>
                  <a:txBody>
                    <a:bodyPr/>
                    <a:lstStyle/>
                    <a:p>
                      <a:pPr fontAlgn="ctr"/>
                      <a:r>
                        <a:rPr lang="en-US" sz="1800">
                          <a:solidFill>
                            <a:srgbClr val="000000"/>
                          </a:solidFill>
                          <a:effectLst/>
                        </a:rPr>
                        <a:t>59</a:t>
                      </a:r>
                      <a:endParaRPr lang="en-US">
                        <a:effectLst/>
                      </a:endParaRPr>
                    </a:p>
                    <a:p>
                      <a:pPr fontAlgn="ctr"/>
                      <a:r>
                        <a:rPr lang="en-US" sz="1800">
                          <a:solidFill>
                            <a:srgbClr val="000000"/>
                          </a:solidFill>
                          <a:effectLst/>
                        </a:rPr>
                        <a:t>100</a:t>
                      </a:r>
                      <a:endParaRPr lang="en-US">
                        <a:effectLst/>
                      </a:endParaRPr>
                    </a:p>
                  </a:txBody>
                  <a:tcPr anchor="ctr"/>
                </a:tc>
                <a:tc>
                  <a:txBody>
                    <a:bodyPr/>
                    <a:lstStyle/>
                    <a:p>
                      <a:pPr fontAlgn="ctr"/>
                      <a:r>
                        <a:rPr lang="en-US" sz="1800">
                          <a:solidFill>
                            <a:srgbClr val="000000"/>
                          </a:solidFill>
                          <a:effectLst/>
                        </a:rPr>
                        <a:t>59%</a:t>
                      </a:r>
                      <a:endParaRPr lang="en-US">
                        <a:effectLst/>
                      </a:endParaRPr>
                    </a:p>
                  </a:txBody>
                  <a:tcPr anchor="ctr"/>
                </a:tc>
                <a:tc>
                  <a:txBody>
                    <a:bodyPr/>
                    <a:lstStyle/>
                    <a:p>
                      <a:r>
                        <a:rPr lang="en-US"/>
                        <a:t>2020</a:t>
                      </a:r>
                    </a:p>
                  </a:txBody>
                  <a:tcPr/>
                </a:tc>
                <a:extLst>
                  <a:ext uri="{0D108BD9-81ED-4DB2-BD59-A6C34878D82A}">
                    <a16:rowId xmlns:a16="http://schemas.microsoft.com/office/drawing/2014/main" val="10006"/>
                  </a:ext>
                </a:extLst>
              </a:tr>
              <a:tr h="611875">
                <a:tc>
                  <a:txBody>
                    <a:bodyPr/>
                    <a:lstStyle/>
                    <a:p>
                      <a:pPr lvl="0">
                        <a:buNone/>
                      </a:pPr>
                      <a:r>
                        <a:rPr lang="en-US" sz="1800">
                          <a:solidFill>
                            <a:srgbClr val="000000"/>
                          </a:solidFill>
                          <a:effectLst/>
                        </a:rPr>
                        <a:t>1.75</a:t>
                      </a:r>
                    </a:p>
                  </a:txBody>
                  <a:tcPr anchor="ctr"/>
                </a:tc>
                <a:tc>
                  <a:txBody>
                    <a:bodyPr/>
                    <a:lstStyle/>
                    <a:p>
                      <a:pPr lvl="0">
                        <a:buNone/>
                      </a:pPr>
                      <a:r>
                        <a:rPr lang="en-US" sz="1800">
                          <a:solidFill>
                            <a:srgbClr val="000000"/>
                          </a:solidFill>
                          <a:effectLst/>
                        </a:rPr>
                        <a:t>175</a:t>
                      </a:r>
                      <a:br>
                        <a:rPr lang="en-US" sz="1800">
                          <a:solidFill>
                            <a:srgbClr val="000000"/>
                          </a:solidFill>
                          <a:effectLst/>
                        </a:rPr>
                      </a:br>
                      <a:r>
                        <a:rPr lang="en-US" sz="1800">
                          <a:solidFill>
                            <a:srgbClr val="000000"/>
                          </a:solidFill>
                          <a:effectLst/>
                        </a:rPr>
                        <a:t>100</a:t>
                      </a:r>
                    </a:p>
                  </a:txBody>
                  <a:tcPr anchor="ctr"/>
                </a:tc>
                <a:tc>
                  <a:txBody>
                    <a:bodyPr/>
                    <a:lstStyle/>
                    <a:p>
                      <a:pPr lvl="0">
                        <a:buNone/>
                      </a:pPr>
                      <a:r>
                        <a:rPr lang="en-US" sz="1800">
                          <a:solidFill>
                            <a:srgbClr val="000000"/>
                          </a:solidFill>
                          <a:effectLst/>
                        </a:rPr>
                        <a:t>175%</a:t>
                      </a:r>
                    </a:p>
                  </a:txBody>
                  <a:tcPr anchor="ctr"/>
                </a:tc>
                <a:tc>
                  <a:txBody>
                    <a:bodyPr/>
                    <a:lstStyle/>
                    <a:p>
                      <a:pPr lvl="0">
                        <a:buNone/>
                      </a:pPr>
                      <a:r>
                        <a:rPr lang="en-US" sz="1800">
                          <a:solidFill>
                            <a:srgbClr val="000000"/>
                          </a:solidFill>
                          <a:effectLst/>
                        </a:rPr>
                        <a:t>2021</a:t>
                      </a:r>
                      <a:endParaRPr lang="en-US"/>
                    </a:p>
                  </a:txBody>
                  <a:tcPr/>
                </a:tc>
                <a:extLst>
                  <a:ext uri="{0D108BD9-81ED-4DB2-BD59-A6C34878D82A}">
                    <a16:rowId xmlns:a16="http://schemas.microsoft.com/office/drawing/2014/main" val="3618632484"/>
                  </a:ext>
                </a:extLst>
              </a:tr>
            </a:tbl>
          </a:graphicData>
        </a:graphic>
      </p:graphicFrame>
      <p:cxnSp>
        <p:nvCxnSpPr>
          <p:cNvPr id="3" name="Straight Arrow Connector 2">
            <a:extLst>
              <a:ext uri="{FF2B5EF4-FFF2-40B4-BE49-F238E27FC236}">
                <a16:creationId xmlns:a16="http://schemas.microsoft.com/office/drawing/2014/main" id="{CA29C03D-9913-64E9-C270-D6E90ED5ECC6}"/>
              </a:ext>
            </a:extLst>
          </p:cNvPr>
          <p:cNvCxnSpPr/>
          <p:nvPr/>
        </p:nvCxnSpPr>
        <p:spPr>
          <a:xfrm>
            <a:off x="2988527" y="3194825"/>
            <a:ext cx="501805" cy="11152"/>
          </a:xfrm>
          <a:prstGeom prst="straightConnector1">
            <a:avLst/>
          </a:prstGeom>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DD5EA826-4906-7541-643E-2A423D05616F}"/>
              </a:ext>
            </a:extLst>
          </p:cNvPr>
          <p:cNvCxnSpPr/>
          <p:nvPr/>
        </p:nvCxnSpPr>
        <p:spPr>
          <a:xfrm>
            <a:off x="3019890" y="3817202"/>
            <a:ext cx="446048"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F3435DEC-09FC-E6E2-A67F-A58C20D90446}"/>
              </a:ext>
            </a:extLst>
          </p:cNvPr>
          <p:cNvCxnSpPr/>
          <p:nvPr/>
        </p:nvCxnSpPr>
        <p:spPr>
          <a:xfrm flipV="1">
            <a:off x="2995496" y="4473033"/>
            <a:ext cx="613317" cy="11151"/>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A24DE42D-8231-43EF-2C21-A04797CEB5FC}"/>
              </a:ext>
            </a:extLst>
          </p:cNvPr>
          <p:cNvCxnSpPr/>
          <p:nvPr/>
        </p:nvCxnSpPr>
        <p:spPr>
          <a:xfrm>
            <a:off x="3015707" y="5106561"/>
            <a:ext cx="450231"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751A42F-9D5D-82D1-45C6-DAB9FA6D5FFC}"/>
              </a:ext>
            </a:extLst>
          </p:cNvPr>
          <p:cNvCxnSpPr/>
          <p:nvPr/>
        </p:nvCxnSpPr>
        <p:spPr>
          <a:xfrm>
            <a:off x="2991316" y="5740090"/>
            <a:ext cx="474622"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9B7D1449-B98C-B9C9-0564-4F6581F41611}"/>
              </a:ext>
            </a:extLst>
          </p:cNvPr>
          <p:cNvCxnSpPr/>
          <p:nvPr/>
        </p:nvCxnSpPr>
        <p:spPr>
          <a:xfrm>
            <a:off x="3033828" y="6351317"/>
            <a:ext cx="456504" cy="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BBE40A5A-7E67-5970-EFF0-F8E084BBB365}"/>
              </a:ext>
            </a:extLst>
          </p:cNvPr>
          <p:cNvCxnSpPr/>
          <p:nvPr/>
        </p:nvCxnSpPr>
        <p:spPr>
          <a:xfrm>
            <a:off x="3029647" y="2589174"/>
            <a:ext cx="591015" cy="11151"/>
          </a:xfrm>
          <a:prstGeom prst="straightConnector1">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70465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Water crisis</vt:lpstr>
      <vt:lpstr>PowerPoint Presentation</vt:lpstr>
      <vt:lpstr>Water Facts</vt:lpstr>
      <vt:lpstr>Issues </vt:lpstr>
      <vt:lpstr>Causes</vt:lpstr>
      <vt:lpstr>Consequences</vt:lpstr>
      <vt:lpstr>Solutions </vt:lpstr>
      <vt:lpstr>Citation</vt:lpstr>
      <vt:lpstr>النسبة المئوية لامطار الاردن خلال ست سنوات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Dina</dc:creator>
  <cp:revision>56</cp:revision>
  <dcterms:created xsi:type="dcterms:W3CDTF">2023-05-16T16:04:38Z</dcterms:created>
  <dcterms:modified xsi:type="dcterms:W3CDTF">2023-05-19T11:46:20Z</dcterms:modified>
</cp:coreProperties>
</file>