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6" r:id="rId2"/>
    <p:sldId id="257" r:id="rId3"/>
    <p:sldId id="267" r:id="rId4"/>
    <p:sldId id="258" r:id="rId5"/>
    <p:sldId id="260" r:id="rId6"/>
    <p:sldId id="262" r:id="rId7"/>
    <p:sldId id="264" r:id="rId8"/>
    <p:sldId id="265" r:id="rId9"/>
    <p:sldId id="263"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3" d="100"/>
          <a:sy n="73" d="100"/>
        </p:scale>
        <p:origin x="618"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578AB39-2389-4B1F-9E2F-ED6FC22866A5}" type="datetimeFigureOut">
              <a:rPr lang="en-US" smtClean="0"/>
              <a:t>19-May-23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78AB01-F4A8-463D-A76E-2F23CE41BE5C}" type="slidenum">
              <a:rPr lang="en-US" smtClean="0"/>
              <a:t>‹#›</a:t>
            </a:fld>
            <a:endParaRPr lang="en-US"/>
          </a:p>
        </p:txBody>
      </p:sp>
    </p:spTree>
    <p:extLst>
      <p:ext uri="{BB962C8B-B14F-4D97-AF65-F5344CB8AC3E}">
        <p14:creationId xmlns:p14="http://schemas.microsoft.com/office/powerpoint/2010/main" val="26365876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578AB39-2389-4B1F-9E2F-ED6FC22866A5}" type="datetimeFigureOut">
              <a:rPr lang="en-US" smtClean="0"/>
              <a:t>19-May-23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78AB01-F4A8-463D-A76E-2F23CE41BE5C}" type="slidenum">
              <a:rPr lang="en-US" smtClean="0"/>
              <a:t>‹#›</a:t>
            </a:fld>
            <a:endParaRPr lang="en-US"/>
          </a:p>
        </p:txBody>
      </p:sp>
    </p:spTree>
    <p:extLst>
      <p:ext uri="{BB962C8B-B14F-4D97-AF65-F5344CB8AC3E}">
        <p14:creationId xmlns:p14="http://schemas.microsoft.com/office/powerpoint/2010/main" val="4092023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578AB39-2389-4B1F-9E2F-ED6FC22866A5}" type="datetimeFigureOut">
              <a:rPr lang="en-US" smtClean="0"/>
              <a:t>19-May-23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78AB01-F4A8-463D-A76E-2F23CE41BE5C}" type="slidenum">
              <a:rPr lang="en-US" smtClean="0"/>
              <a:t>‹#›</a:t>
            </a:fld>
            <a:endParaRPr lang="en-US"/>
          </a:p>
        </p:txBody>
      </p:sp>
    </p:spTree>
    <p:extLst>
      <p:ext uri="{BB962C8B-B14F-4D97-AF65-F5344CB8AC3E}">
        <p14:creationId xmlns:p14="http://schemas.microsoft.com/office/powerpoint/2010/main" val="2622684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578AB39-2389-4B1F-9E2F-ED6FC22866A5}" type="datetimeFigureOut">
              <a:rPr lang="en-US" smtClean="0"/>
              <a:t>19-May-23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78AB01-F4A8-463D-A76E-2F23CE41BE5C}" type="slidenum">
              <a:rPr lang="en-US" smtClean="0"/>
              <a:t>‹#›</a:t>
            </a:fld>
            <a:endParaRPr lang="en-US"/>
          </a:p>
        </p:txBody>
      </p:sp>
    </p:spTree>
    <p:extLst>
      <p:ext uri="{BB962C8B-B14F-4D97-AF65-F5344CB8AC3E}">
        <p14:creationId xmlns:p14="http://schemas.microsoft.com/office/powerpoint/2010/main" val="14850621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578AB39-2389-4B1F-9E2F-ED6FC22866A5}" type="datetimeFigureOut">
              <a:rPr lang="en-US" smtClean="0"/>
              <a:t>19-May-23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78AB01-F4A8-463D-A76E-2F23CE41BE5C}" type="slidenum">
              <a:rPr lang="en-US" smtClean="0"/>
              <a:t>‹#›</a:t>
            </a:fld>
            <a:endParaRPr lang="en-US"/>
          </a:p>
        </p:txBody>
      </p:sp>
    </p:spTree>
    <p:extLst>
      <p:ext uri="{BB962C8B-B14F-4D97-AF65-F5344CB8AC3E}">
        <p14:creationId xmlns:p14="http://schemas.microsoft.com/office/powerpoint/2010/main" val="1761049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578AB39-2389-4B1F-9E2F-ED6FC22866A5}" type="datetimeFigureOut">
              <a:rPr lang="en-US" smtClean="0"/>
              <a:t>19-May-23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778AB01-F4A8-463D-A76E-2F23CE41BE5C}" type="slidenum">
              <a:rPr lang="en-US" smtClean="0"/>
              <a:t>‹#›</a:t>
            </a:fld>
            <a:endParaRPr lang="en-US"/>
          </a:p>
        </p:txBody>
      </p:sp>
    </p:spTree>
    <p:extLst>
      <p:ext uri="{BB962C8B-B14F-4D97-AF65-F5344CB8AC3E}">
        <p14:creationId xmlns:p14="http://schemas.microsoft.com/office/powerpoint/2010/main" val="16893323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578AB39-2389-4B1F-9E2F-ED6FC22866A5}" type="datetimeFigureOut">
              <a:rPr lang="en-US" smtClean="0"/>
              <a:t>19-May-23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778AB01-F4A8-463D-A76E-2F23CE41BE5C}" type="slidenum">
              <a:rPr lang="en-US" smtClean="0"/>
              <a:t>‹#›</a:t>
            </a:fld>
            <a:endParaRPr lang="en-US"/>
          </a:p>
        </p:txBody>
      </p:sp>
    </p:spTree>
    <p:extLst>
      <p:ext uri="{BB962C8B-B14F-4D97-AF65-F5344CB8AC3E}">
        <p14:creationId xmlns:p14="http://schemas.microsoft.com/office/powerpoint/2010/main" val="6317348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578AB39-2389-4B1F-9E2F-ED6FC22866A5}" type="datetimeFigureOut">
              <a:rPr lang="en-US" smtClean="0"/>
              <a:t>19-May-23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778AB01-F4A8-463D-A76E-2F23CE41BE5C}" type="slidenum">
              <a:rPr lang="en-US" smtClean="0"/>
              <a:t>‹#›</a:t>
            </a:fld>
            <a:endParaRPr lang="en-US"/>
          </a:p>
        </p:txBody>
      </p:sp>
    </p:spTree>
    <p:extLst>
      <p:ext uri="{BB962C8B-B14F-4D97-AF65-F5344CB8AC3E}">
        <p14:creationId xmlns:p14="http://schemas.microsoft.com/office/powerpoint/2010/main" val="13937142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578AB39-2389-4B1F-9E2F-ED6FC22866A5}" type="datetimeFigureOut">
              <a:rPr lang="en-US" smtClean="0"/>
              <a:t>19-May-23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778AB01-F4A8-463D-A76E-2F23CE41BE5C}" type="slidenum">
              <a:rPr lang="en-US" smtClean="0"/>
              <a:t>‹#›</a:t>
            </a:fld>
            <a:endParaRPr lang="en-US"/>
          </a:p>
        </p:txBody>
      </p:sp>
    </p:spTree>
    <p:extLst>
      <p:ext uri="{BB962C8B-B14F-4D97-AF65-F5344CB8AC3E}">
        <p14:creationId xmlns:p14="http://schemas.microsoft.com/office/powerpoint/2010/main" val="24048885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578AB39-2389-4B1F-9E2F-ED6FC22866A5}" type="datetimeFigureOut">
              <a:rPr lang="en-US" smtClean="0"/>
              <a:t>19-May-23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778AB01-F4A8-463D-A76E-2F23CE41BE5C}" type="slidenum">
              <a:rPr lang="en-US" smtClean="0"/>
              <a:t>‹#›</a:t>
            </a:fld>
            <a:endParaRPr lang="en-US"/>
          </a:p>
        </p:txBody>
      </p:sp>
    </p:spTree>
    <p:extLst>
      <p:ext uri="{BB962C8B-B14F-4D97-AF65-F5344CB8AC3E}">
        <p14:creationId xmlns:p14="http://schemas.microsoft.com/office/powerpoint/2010/main" val="23030141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578AB39-2389-4B1F-9E2F-ED6FC22866A5}" type="datetimeFigureOut">
              <a:rPr lang="en-US" smtClean="0"/>
              <a:t>19-May-23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778AB01-F4A8-463D-A76E-2F23CE41BE5C}" type="slidenum">
              <a:rPr lang="en-US" smtClean="0"/>
              <a:t>‹#›</a:t>
            </a:fld>
            <a:endParaRPr lang="en-US"/>
          </a:p>
        </p:txBody>
      </p:sp>
    </p:spTree>
    <p:extLst>
      <p:ext uri="{BB962C8B-B14F-4D97-AF65-F5344CB8AC3E}">
        <p14:creationId xmlns:p14="http://schemas.microsoft.com/office/powerpoint/2010/main" val="557619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78AB39-2389-4B1F-9E2F-ED6FC22866A5}" type="datetimeFigureOut">
              <a:rPr lang="en-US" smtClean="0"/>
              <a:t>19-May-23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778AB01-F4A8-463D-A76E-2F23CE41BE5C}" type="slidenum">
              <a:rPr lang="en-US" smtClean="0"/>
              <a:t>‹#›</a:t>
            </a:fld>
            <a:endParaRPr lang="en-US"/>
          </a:p>
        </p:txBody>
      </p:sp>
    </p:spTree>
    <p:extLst>
      <p:ext uri="{BB962C8B-B14F-4D97-AF65-F5344CB8AC3E}">
        <p14:creationId xmlns:p14="http://schemas.microsoft.com/office/powerpoint/2010/main" val="1855889131"/>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g"/><Relationship Id="rId1" Type="http://schemas.openxmlformats.org/officeDocument/2006/relationships/slideLayout" Target="../slideLayouts/slideLayout7.xml"/><Relationship Id="rId5" Type="http://schemas.openxmlformats.org/officeDocument/2006/relationships/image" Target="../media/image6.jpeg"/><Relationship Id="rId4" Type="http://schemas.openxmlformats.org/officeDocument/2006/relationships/image" Target="../media/image5.jpeg"/></Relationships>
</file>

<file path=ppt/slides/_rels/slide8.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hyperlink" Target="https://www.youtube.com/watch?v=QtyP0PYgQzM"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58000" b="-58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56847" y="3291205"/>
            <a:ext cx="10515600" cy="1325563"/>
          </a:xfrm>
        </p:spPr>
        <p:txBody>
          <a:bodyPr>
            <a:noAutofit/>
          </a:bodyPr>
          <a:lstStyle/>
          <a:p>
            <a:pPr algn="ctr"/>
            <a:r>
              <a:rPr lang="ar-JO" sz="9600" dirty="0">
                <a:solidFill>
                  <a:schemeClr val="bg1"/>
                </a:solidFill>
                <a:latin typeface="Simplified Arabic" panose="02020603050405020304" pitchFamily="18" charset="-78"/>
                <a:cs typeface="Simplified Arabic" panose="02020603050405020304" pitchFamily="18" charset="-78"/>
              </a:rPr>
              <a:t>البتراء</a:t>
            </a:r>
            <a:endParaRPr lang="en-US" sz="9600" dirty="0"/>
          </a:p>
        </p:txBody>
      </p:sp>
      <p:sp>
        <p:nvSpPr>
          <p:cNvPr id="3" name="Content Placeholder 2"/>
          <p:cNvSpPr>
            <a:spLocks noGrp="1"/>
          </p:cNvSpPr>
          <p:nvPr>
            <p:ph idx="1"/>
          </p:nvPr>
        </p:nvSpPr>
        <p:spPr>
          <a:xfrm>
            <a:off x="739726" y="4729357"/>
            <a:ext cx="10515600" cy="1235344"/>
          </a:xfrm>
        </p:spPr>
        <p:txBody>
          <a:bodyPr/>
          <a:lstStyle/>
          <a:p>
            <a:pPr marL="0" indent="0" algn="ctr">
              <a:buNone/>
            </a:pPr>
            <a:r>
              <a:rPr lang="ar-JO" sz="4400" dirty="0">
                <a:solidFill>
                  <a:schemeClr val="bg1"/>
                </a:solidFill>
                <a:latin typeface="Simplified Arabic" panose="02020603050405020304" pitchFamily="18" charset="-78"/>
                <a:cs typeface="Simplified Arabic" panose="02020603050405020304" pitchFamily="18" charset="-78"/>
              </a:rPr>
              <a:t>دانيل بويه</a:t>
            </a:r>
            <a:endParaRPr lang="en-US" sz="4400" dirty="0">
              <a:solidFill>
                <a:schemeClr val="bg1"/>
              </a:solidFill>
              <a:latin typeface="Simplified Arabic" panose="02020603050405020304" pitchFamily="18" charset="-78"/>
              <a:cs typeface="Simplified Arabic" panose="02020603050405020304" pitchFamily="18" charset="-78"/>
            </a:endParaRPr>
          </a:p>
          <a:p>
            <a:pPr marL="0" indent="0">
              <a:buNone/>
            </a:pPr>
            <a:endParaRPr lang="en-US" dirty="0"/>
          </a:p>
        </p:txBody>
      </p:sp>
    </p:spTree>
    <p:extLst>
      <p:ext uri="{BB962C8B-B14F-4D97-AF65-F5344CB8AC3E}">
        <p14:creationId xmlns:p14="http://schemas.microsoft.com/office/powerpoint/2010/main" val="1296357491"/>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1446" y="1019421"/>
            <a:ext cx="10515600" cy="1460500"/>
          </a:xfrm>
        </p:spPr>
        <p:txBody>
          <a:bodyPr/>
          <a:lstStyle/>
          <a:p>
            <a:pPr algn="ctr"/>
            <a:r>
              <a:rPr lang="ar-JO" b="1" dirty="0" smtClean="0">
                <a:latin typeface="Simplified Arabic" panose="02020603050405020304" pitchFamily="18" charset="-78"/>
                <a:cs typeface="Simplified Arabic" panose="02020603050405020304" pitchFamily="18" charset="-78"/>
              </a:rPr>
              <a:t>البتراء</a:t>
            </a:r>
            <a:r>
              <a:rPr lang="en-US" dirty="0" smtClean="0">
                <a:latin typeface="Simplified Arabic" panose="02020603050405020304" pitchFamily="18" charset="-78"/>
                <a:cs typeface="Simplified Arabic" panose="02020603050405020304" pitchFamily="18" charset="-78"/>
              </a:rPr>
              <a:t/>
            </a:r>
            <a:br>
              <a:rPr lang="en-US" dirty="0" smtClean="0">
                <a:latin typeface="Simplified Arabic" panose="02020603050405020304" pitchFamily="18" charset="-78"/>
                <a:cs typeface="Simplified Arabic" panose="02020603050405020304" pitchFamily="18" charset="-78"/>
              </a:rPr>
            </a:br>
            <a:endParaRPr lang="en-US" dirty="0">
              <a:latin typeface="Simplified Arabic" panose="02020603050405020304" pitchFamily="18" charset="-78"/>
              <a:cs typeface="Simplified Arabic" panose="02020603050405020304" pitchFamily="18" charset="-78"/>
            </a:endParaRPr>
          </a:p>
        </p:txBody>
      </p:sp>
      <p:sp>
        <p:nvSpPr>
          <p:cNvPr id="3" name="Content Placeholder 2"/>
          <p:cNvSpPr>
            <a:spLocks noGrp="1"/>
          </p:cNvSpPr>
          <p:nvPr>
            <p:ph idx="1"/>
          </p:nvPr>
        </p:nvSpPr>
        <p:spPr>
          <a:xfrm>
            <a:off x="840377" y="2280803"/>
            <a:ext cx="10515600" cy="4351338"/>
          </a:xfrm>
        </p:spPr>
        <p:txBody>
          <a:bodyPr>
            <a:normAutofit/>
          </a:bodyPr>
          <a:lstStyle/>
          <a:p>
            <a:pPr marL="0" indent="0">
              <a:buNone/>
            </a:pPr>
            <a:r>
              <a:rPr lang="ar-JO" b="1" dirty="0">
                <a:latin typeface="Simplified Arabic" panose="02020603050405020304" pitchFamily="18" charset="-78"/>
                <a:cs typeface="Simplified Arabic" panose="02020603050405020304" pitchFamily="18" charset="-78"/>
              </a:rPr>
              <a:t> </a:t>
            </a:r>
            <a:r>
              <a:rPr lang="ar-SA" dirty="0" smtClean="0">
                <a:latin typeface="Simplified Arabic" panose="02020603050405020304" pitchFamily="18" charset="-78"/>
                <a:cs typeface="Simplified Arabic" panose="02020603050405020304" pitchFamily="18" charset="-78"/>
              </a:rPr>
              <a:t>تعد </a:t>
            </a:r>
            <a:r>
              <a:rPr lang="ar-SA" dirty="0">
                <a:latin typeface="Simplified Arabic" panose="02020603050405020304" pitchFamily="18" charset="-78"/>
                <a:cs typeface="Simplified Arabic" panose="02020603050405020304" pitchFamily="18" charset="-78"/>
              </a:rPr>
              <a:t>مدينة البتراء من أروع وأكثر المواقع جذباً للسياح في الأردن. وما زاد البتراء روعة الإبداع البشري في بيئة وعرة من واجهات مزخرفة ذات الطراز النبطي الفريد مع لمسات   مصرية وأشورية وهذا ما خلق بانوراما للثروات المعمارية وجعلها تصنف كأحد مواقع  التراث العالمي لليونسكو منذ عام 1985، وأصبحت تعتبر واحدة من عجائب الدنيا السبع في العالم الحديث</a:t>
            </a:r>
            <a:r>
              <a:rPr lang="ar-SA" dirty="0" smtClean="0">
                <a:latin typeface="Simplified Arabic" panose="02020603050405020304" pitchFamily="18" charset="-78"/>
                <a:cs typeface="Simplified Arabic" panose="02020603050405020304" pitchFamily="18" charset="-78"/>
              </a:rPr>
              <a:t>.</a:t>
            </a:r>
            <a:endParaRPr lang="en-US" dirty="0" smtClean="0">
              <a:latin typeface="Simplified Arabic" panose="02020603050405020304" pitchFamily="18" charset="-78"/>
              <a:cs typeface="Simplified Arabic" panose="02020603050405020304" pitchFamily="18" charset="-78"/>
            </a:endParaRPr>
          </a:p>
          <a:p>
            <a:pPr marL="0" indent="0">
              <a:buNone/>
            </a:pPr>
            <a:endParaRPr lang="en-US" dirty="0" smtClean="0">
              <a:latin typeface="Simplified Arabic" panose="02020603050405020304" pitchFamily="18" charset="-78"/>
              <a:cs typeface="Simplified Arabic" panose="02020603050405020304" pitchFamily="18" charset="-78"/>
            </a:endParaRPr>
          </a:p>
          <a:p>
            <a:pPr marL="0" indent="0" algn="ctr">
              <a:buNone/>
            </a:pPr>
            <a:r>
              <a:rPr lang="ar-JO" sz="4000" b="1" dirty="0" smtClean="0">
                <a:latin typeface="Simplified Arabic" panose="02020603050405020304" pitchFamily="18" charset="-78"/>
                <a:cs typeface="Simplified Arabic" panose="02020603050405020304" pitchFamily="18" charset="-78"/>
              </a:rPr>
              <a:t>اين تقع البتراء</a:t>
            </a:r>
            <a:endParaRPr lang="en-US" sz="4000" dirty="0">
              <a:latin typeface="Simplified Arabic" panose="02020603050405020304" pitchFamily="18" charset="-78"/>
              <a:cs typeface="Simplified Arabic" panose="02020603050405020304" pitchFamily="18" charset="-78"/>
            </a:endParaRPr>
          </a:p>
          <a:p>
            <a:pPr marL="0" indent="0">
              <a:buNone/>
            </a:pPr>
            <a:r>
              <a:rPr lang="ar-SA" dirty="0" smtClean="0">
                <a:latin typeface="Simplified Arabic" panose="02020603050405020304" pitchFamily="18" charset="-78"/>
                <a:cs typeface="Simplified Arabic" panose="02020603050405020304" pitchFamily="18" charset="-78"/>
              </a:rPr>
              <a:t> </a:t>
            </a:r>
            <a:r>
              <a:rPr lang="ar-JO" dirty="0" smtClean="0">
                <a:latin typeface="Simplified Arabic" panose="02020603050405020304" pitchFamily="18" charset="-78"/>
                <a:cs typeface="Simplified Arabic" panose="02020603050405020304" pitchFamily="18" charset="-78"/>
              </a:rPr>
              <a:t>البتراء  مدينة أثرية وتاريخية تقع في محافظة معان في جنوب المملكة الأردنية الهاشمية</a:t>
            </a:r>
            <a:r>
              <a:rPr lang="en-US" dirty="0" smtClean="0">
                <a:latin typeface="Simplified Arabic" panose="02020603050405020304" pitchFamily="18" charset="-78"/>
                <a:cs typeface="Simplified Arabic" panose="02020603050405020304" pitchFamily="18" charset="-78"/>
              </a:rPr>
              <a:t> </a:t>
            </a:r>
          </a:p>
          <a:p>
            <a:pPr marL="0" indent="0">
              <a:buNone/>
            </a:pPr>
            <a:endParaRPr lang="en-US" dirty="0"/>
          </a:p>
          <a:p>
            <a:pPr marL="0" indent="0">
              <a:buNone/>
            </a:pPr>
            <a:endParaRPr lang="en-US" dirty="0" smtClean="0"/>
          </a:p>
          <a:p>
            <a:pPr marL="0" indent="0">
              <a:buNone/>
            </a:pPr>
            <a:endParaRPr lang="en-US" dirty="0" smtClean="0"/>
          </a:p>
          <a:p>
            <a:pPr marL="0" indent="0">
              <a:buNone/>
            </a:pPr>
            <a:endParaRPr lang="en-US" dirty="0">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1744575046"/>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descr="Category:Road &lt;strong&gt;maps&lt;/strong&gt; of &lt;strong&gt;Jordan&lt;/strong&gt; - Wikimedia Commons"/>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843813" y="1123406"/>
            <a:ext cx="4504373" cy="4504373"/>
          </a:xfrm>
          <a:prstGeom prst="rect">
            <a:avLst/>
          </a:prstGeom>
          <a:ln>
            <a:noFill/>
          </a:ln>
          <a:effectLst>
            <a:outerShdw blurRad="292100" dist="139700" dir="2700000" algn="tl" rotWithShape="0">
              <a:srgbClr val="333333">
                <a:alpha val="65000"/>
              </a:srgbClr>
            </a:outerShdw>
          </a:effectLst>
        </p:spPr>
      </p:pic>
      <p:sp>
        <p:nvSpPr>
          <p:cNvPr id="7" name="TextBox 6"/>
          <p:cNvSpPr txBox="1"/>
          <p:nvPr/>
        </p:nvSpPr>
        <p:spPr>
          <a:xfrm>
            <a:off x="4611189" y="4598126"/>
            <a:ext cx="705395" cy="369332"/>
          </a:xfrm>
          <a:prstGeom prst="rect">
            <a:avLst/>
          </a:prstGeom>
          <a:noFill/>
        </p:spPr>
        <p:txBody>
          <a:bodyPr wrap="square" rtlCol="0">
            <a:spAutoFit/>
          </a:bodyPr>
          <a:lstStyle/>
          <a:p>
            <a:r>
              <a:rPr lang="ar-JO" dirty="0" smtClean="0">
                <a:solidFill>
                  <a:schemeClr val="bg1"/>
                </a:solidFill>
              </a:rPr>
              <a:t>البتراء</a:t>
            </a:r>
            <a:endParaRPr lang="en-US" dirty="0">
              <a:solidFill>
                <a:schemeClr val="bg1"/>
              </a:solidFill>
            </a:endParaRPr>
          </a:p>
        </p:txBody>
      </p:sp>
      <p:sp>
        <p:nvSpPr>
          <p:cNvPr id="8" name="TextBox 7"/>
          <p:cNvSpPr txBox="1"/>
          <p:nvPr/>
        </p:nvSpPr>
        <p:spPr>
          <a:xfrm>
            <a:off x="4898571" y="5839098"/>
            <a:ext cx="3749040" cy="584775"/>
          </a:xfrm>
          <a:prstGeom prst="rect">
            <a:avLst/>
          </a:prstGeom>
          <a:noFill/>
        </p:spPr>
        <p:txBody>
          <a:bodyPr wrap="square" rtlCol="0">
            <a:spAutoFit/>
          </a:bodyPr>
          <a:lstStyle/>
          <a:p>
            <a:r>
              <a:rPr lang="ar-JO" sz="3200" dirty="0" smtClean="0"/>
              <a:t>خارطة الأردن</a:t>
            </a:r>
            <a:endParaRPr lang="en-US" sz="3200" dirty="0"/>
          </a:p>
        </p:txBody>
      </p:sp>
    </p:spTree>
    <p:extLst>
      <p:ext uri="{BB962C8B-B14F-4D97-AF65-F5344CB8AC3E}">
        <p14:creationId xmlns:p14="http://schemas.microsoft.com/office/powerpoint/2010/main" val="697653621"/>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3880" y="691697"/>
            <a:ext cx="10515600" cy="1325563"/>
          </a:xfrm>
        </p:spPr>
        <p:txBody>
          <a:bodyPr/>
          <a:lstStyle/>
          <a:p>
            <a:pPr algn="ctr"/>
            <a:r>
              <a:rPr lang="ar-JO" b="1" dirty="0">
                <a:latin typeface="Simplified Arabic" panose="02020603050405020304" pitchFamily="18" charset="-78"/>
                <a:cs typeface="Simplified Arabic" panose="02020603050405020304" pitchFamily="18" charset="-78"/>
              </a:rPr>
              <a:t>تاريخ البتراء</a:t>
            </a:r>
            <a:r>
              <a:rPr lang="en-US" dirty="0"/>
              <a:t/>
            </a:r>
            <a:br>
              <a:rPr lang="en-US" dirty="0"/>
            </a:br>
            <a:endParaRPr lang="en-US" dirty="0"/>
          </a:p>
        </p:txBody>
      </p:sp>
      <p:sp>
        <p:nvSpPr>
          <p:cNvPr id="3" name="Content Placeholder 2"/>
          <p:cNvSpPr>
            <a:spLocks noGrp="1"/>
          </p:cNvSpPr>
          <p:nvPr>
            <p:ph idx="1"/>
          </p:nvPr>
        </p:nvSpPr>
        <p:spPr/>
        <p:txBody>
          <a:bodyPr/>
          <a:lstStyle/>
          <a:p>
            <a:pPr marL="0" indent="0">
              <a:buNone/>
            </a:pPr>
            <a:r>
              <a:rPr lang="ar-JO" dirty="0">
                <a:latin typeface="Simplified Arabic" panose="02020603050405020304" pitchFamily="18" charset="-78"/>
                <a:cs typeface="Simplified Arabic" panose="02020603050405020304" pitchFamily="18" charset="-78"/>
              </a:rPr>
              <a:t>قام العرب الأنباط بنحتها من الصخر منذ أكثر من 2000 عام،وهي شاهدة على الحضارات العربية القديمة ثراءً وإبداعا، حيث بقي موقع البتراء غير مكتشف للغرب طيلة الفترة العثمانية، حتى أعاد اكتشافها المستشرق السويسري يوهان لودفيغ بركهارت عام </a:t>
            </a:r>
            <a:r>
              <a:rPr lang="ar-JO" dirty="0" smtClean="0">
                <a:latin typeface="Simplified Arabic" panose="02020603050405020304" pitchFamily="18" charset="-78"/>
                <a:cs typeface="Simplified Arabic" panose="02020603050405020304" pitchFamily="18" charset="-78"/>
              </a:rPr>
              <a:t>1812</a:t>
            </a:r>
            <a:endParaRPr lang="en-US" dirty="0" smtClean="0">
              <a:latin typeface="Simplified Arabic" panose="02020603050405020304" pitchFamily="18" charset="-78"/>
              <a:cs typeface="Simplified Arabic" panose="02020603050405020304" pitchFamily="18" charset="-78"/>
            </a:endParaRPr>
          </a:p>
          <a:p>
            <a:pPr marL="0" indent="0" algn="ctr">
              <a:buNone/>
            </a:pPr>
            <a:r>
              <a:rPr lang="en-US" dirty="0">
                <a:latin typeface="Simplified Arabic" panose="02020603050405020304" pitchFamily="18" charset="-78"/>
                <a:cs typeface="Simplified Arabic" panose="02020603050405020304" pitchFamily="18" charset="-78"/>
              </a:rPr>
              <a:t> </a:t>
            </a:r>
            <a:r>
              <a:rPr lang="ar-JO" sz="4000" b="1" dirty="0" smtClean="0">
                <a:latin typeface="Simplified Arabic" panose="02020603050405020304" pitchFamily="18" charset="-78"/>
                <a:cs typeface="Simplified Arabic" panose="02020603050405020304" pitchFamily="18" charset="-78"/>
              </a:rPr>
              <a:t>ماذا سميت البتراء</a:t>
            </a:r>
            <a:r>
              <a:rPr lang="en-US" sz="4000" b="1" dirty="0" smtClean="0">
                <a:latin typeface="Simplified Arabic" panose="02020603050405020304" pitchFamily="18" charset="-78"/>
                <a:cs typeface="Simplified Arabic" panose="02020603050405020304" pitchFamily="18" charset="-78"/>
              </a:rPr>
              <a:t> </a:t>
            </a:r>
            <a:r>
              <a:rPr lang="en-US" b="1" dirty="0" smtClean="0">
                <a:latin typeface="Simplified Arabic" panose="02020603050405020304" pitchFamily="18" charset="-78"/>
                <a:cs typeface="Simplified Arabic" panose="02020603050405020304" pitchFamily="18" charset="-78"/>
              </a:rPr>
              <a:t>   </a:t>
            </a:r>
            <a:endParaRPr lang="en-US" dirty="0">
              <a:latin typeface="Simplified Arabic" panose="02020603050405020304" pitchFamily="18" charset="-78"/>
              <a:cs typeface="Simplified Arabic" panose="02020603050405020304" pitchFamily="18" charset="-78"/>
            </a:endParaRPr>
          </a:p>
          <a:p>
            <a:pPr marL="0" indent="0" algn="ctr">
              <a:buNone/>
            </a:pPr>
            <a:r>
              <a:rPr lang="ar-JO" dirty="0" smtClean="0">
                <a:latin typeface="Simplified Arabic" panose="02020603050405020304" pitchFamily="18" charset="-78"/>
                <a:cs typeface="Simplified Arabic" panose="02020603050405020304" pitchFamily="18" charset="-78"/>
              </a:rPr>
              <a:t>سميت البتراء بـ «المدينة الوردية» نسبةً لألوان صخورها الملتوية.</a:t>
            </a:r>
            <a:r>
              <a:rPr lang="ar-SA" dirty="0" smtClean="0">
                <a:latin typeface="Simplified Arabic" panose="02020603050405020304" pitchFamily="18" charset="-78"/>
                <a:cs typeface="Simplified Arabic" panose="02020603050405020304" pitchFamily="18" charset="-78"/>
              </a:rPr>
              <a:t>               </a:t>
            </a:r>
            <a:endParaRPr lang="en-US" dirty="0" smtClean="0">
              <a:latin typeface="Simplified Arabic" panose="02020603050405020304" pitchFamily="18" charset="-78"/>
              <a:cs typeface="Simplified Arabic" panose="02020603050405020304" pitchFamily="18" charset="-78"/>
            </a:endParaRPr>
          </a:p>
          <a:p>
            <a:pPr marL="0" indent="0" algn="ctr">
              <a:buNone/>
            </a:pPr>
            <a:r>
              <a:rPr lang="ar-JO" dirty="0" smtClean="0">
                <a:latin typeface="Simplified Arabic" panose="02020603050405020304" pitchFamily="18" charset="-78"/>
                <a:cs typeface="Simplified Arabic" panose="02020603050405020304" pitchFamily="18" charset="-78"/>
              </a:rPr>
              <a:t>تعني البتراء في اللغة اليونانية الصخر.</a:t>
            </a:r>
            <a:r>
              <a:rPr lang="en-US" dirty="0" smtClean="0">
                <a:latin typeface="Simplified Arabic" panose="02020603050405020304" pitchFamily="18" charset="-78"/>
                <a:cs typeface="Simplified Arabic" panose="02020603050405020304" pitchFamily="18" charset="-78"/>
              </a:rPr>
              <a:t>     </a:t>
            </a:r>
          </a:p>
          <a:p>
            <a:pPr marL="0" indent="0">
              <a:buNone/>
            </a:pPr>
            <a:endParaRPr lang="en-US" dirty="0"/>
          </a:p>
        </p:txBody>
      </p:sp>
    </p:spTree>
    <p:extLst>
      <p:ext uri="{BB962C8B-B14F-4D97-AF65-F5344CB8AC3E}">
        <p14:creationId xmlns:p14="http://schemas.microsoft.com/office/powerpoint/2010/main" val="3897197920"/>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83771" y="735194"/>
            <a:ext cx="10515600" cy="1325563"/>
          </a:xfrm>
        </p:spPr>
        <p:txBody>
          <a:bodyPr/>
          <a:lstStyle/>
          <a:p>
            <a:pPr algn="ctr"/>
            <a:r>
              <a:rPr lang="ar-JO" b="1" dirty="0">
                <a:latin typeface="Simplified Arabic" panose="02020603050405020304" pitchFamily="18" charset="-78"/>
                <a:cs typeface="Simplified Arabic" panose="02020603050405020304" pitchFamily="18" charset="-78"/>
              </a:rPr>
              <a:t>الأهمية الاقتصادية للبتراء </a:t>
            </a:r>
            <a:endParaRPr lang="en-US" dirty="0">
              <a:latin typeface="Simplified Arabic" panose="02020603050405020304" pitchFamily="18" charset="-78"/>
              <a:cs typeface="Simplified Arabic" panose="02020603050405020304" pitchFamily="18" charset="-78"/>
            </a:endParaRPr>
          </a:p>
        </p:txBody>
      </p:sp>
      <p:sp>
        <p:nvSpPr>
          <p:cNvPr id="3" name="Content Placeholder 2"/>
          <p:cNvSpPr>
            <a:spLocks noGrp="1"/>
          </p:cNvSpPr>
          <p:nvPr>
            <p:ph idx="1"/>
          </p:nvPr>
        </p:nvSpPr>
        <p:spPr>
          <a:xfrm>
            <a:off x="756556" y="2168434"/>
            <a:ext cx="10570029" cy="3930152"/>
          </a:xfrm>
        </p:spPr>
        <p:txBody>
          <a:bodyPr/>
          <a:lstStyle/>
          <a:p>
            <a:pPr marL="0" indent="0" algn="r">
              <a:buNone/>
            </a:pPr>
            <a:r>
              <a:rPr lang="ar-JO" dirty="0" smtClean="0">
                <a:latin typeface="Simplified Arabic" panose="02020603050405020304" pitchFamily="18" charset="-78"/>
                <a:cs typeface="Simplified Arabic" panose="02020603050405020304" pitchFamily="18" charset="-78"/>
              </a:rPr>
              <a:t>البتراء </a:t>
            </a:r>
            <a:r>
              <a:rPr lang="ar-JO" dirty="0">
                <a:latin typeface="Simplified Arabic" panose="02020603050405020304" pitchFamily="18" charset="-78"/>
                <a:cs typeface="Simplified Arabic" panose="02020603050405020304" pitchFamily="18" charset="-78"/>
              </a:rPr>
              <a:t>هي من احد اهم مصادر الدخل السياحي في الأردن ,أكثر من  47103</a:t>
            </a:r>
            <a:r>
              <a:rPr lang="ar-SA" dirty="0" smtClean="0">
                <a:latin typeface="Simplified Arabic" panose="02020603050405020304" pitchFamily="18" charset="-78"/>
                <a:cs typeface="Simplified Arabic" panose="02020603050405020304" pitchFamily="18" charset="-78"/>
              </a:rPr>
              <a:t>7</a:t>
            </a:r>
            <a:endParaRPr lang="ar-JO" dirty="0" smtClean="0">
              <a:latin typeface="Simplified Arabic" panose="02020603050405020304" pitchFamily="18" charset="-78"/>
              <a:cs typeface="Simplified Arabic" panose="02020603050405020304" pitchFamily="18" charset="-78"/>
            </a:endParaRPr>
          </a:p>
          <a:p>
            <a:pPr marL="0" indent="0" algn="r">
              <a:buNone/>
            </a:pPr>
            <a:r>
              <a:rPr lang="ar-SA" dirty="0" smtClean="0">
                <a:latin typeface="Simplified Arabic" panose="02020603050405020304" pitchFamily="18" charset="-78"/>
                <a:cs typeface="Simplified Arabic" panose="02020603050405020304" pitchFamily="18" charset="-78"/>
              </a:rPr>
              <a:t> </a:t>
            </a:r>
            <a:r>
              <a:rPr lang="ar-JO" dirty="0">
                <a:latin typeface="Simplified Arabic" panose="02020603050405020304" pitchFamily="18" charset="-78"/>
                <a:cs typeface="Simplified Arabic" panose="02020603050405020304" pitchFamily="18" charset="-78"/>
              </a:rPr>
              <a:t>سائح زار البتراء في أيار هذه السنة. فهية تسهم في تشغيل الفنادق والمرافق السياحية و شركات الطيران و النقل السياحي </a:t>
            </a:r>
            <a:r>
              <a:rPr lang="ar-JO" dirty="0" smtClean="0">
                <a:latin typeface="Simplified Arabic" panose="02020603050405020304" pitchFamily="18" charset="-78"/>
                <a:cs typeface="Simplified Arabic" panose="02020603050405020304" pitchFamily="18" charset="-78"/>
              </a:rPr>
              <a:t>.</a:t>
            </a:r>
            <a:r>
              <a:rPr lang="en-US" dirty="0" smtClean="0">
                <a:latin typeface="Simplified Arabic" panose="02020603050405020304" pitchFamily="18" charset="-78"/>
                <a:cs typeface="Simplified Arabic" panose="02020603050405020304" pitchFamily="18" charset="-78"/>
              </a:rPr>
              <a:t>   </a:t>
            </a:r>
            <a:r>
              <a:rPr lang="ar-JO" dirty="0" smtClean="0">
                <a:latin typeface="Simplified Arabic" panose="02020603050405020304" pitchFamily="18" charset="-78"/>
                <a:cs typeface="Simplified Arabic" panose="02020603050405020304" pitchFamily="18" charset="-78"/>
              </a:rPr>
              <a:t> </a:t>
            </a:r>
            <a:r>
              <a:rPr lang="en-US" dirty="0" smtClean="0">
                <a:latin typeface="Simplified Arabic" panose="02020603050405020304" pitchFamily="18" charset="-78"/>
                <a:cs typeface="Simplified Arabic" panose="02020603050405020304" pitchFamily="18" charset="-78"/>
              </a:rPr>
              <a:t>         </a:t>
            </a:r>
            <a:endParaRPr lang="en-US" dirty="0">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2276944469"/>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031331"/>
            <a:ext cx="10515600" cy="1325563"/>
          </a:xfrm>
        </p:spPr>
        <p:txBody>
          <a:bodyPr/>
          <a:lstStyle/>
          <a:p>
            <a:pPr algn="ctr"/>
            <a:r>
              <a:rPr lang="ar-JO" b="1" dirty="0">
                <a:latin typeface="Simplified Arabic" panose="02020603050405020304" pitchFamily="18" charset="-78"/>
                <a:cs typeface="Simplified Arabic" panose="02020603050405020304" pitchFamily="18" charset="-78"/>
              </a:rPr>
              <a:t>كيف تبدأ رحلتك في البتراء</a:t>
            </a:r>
            <a:r>
              <a:rPr lang="en-US" dirty="0"/>
              <a:t/>
            </a:r>
            <a:br>
              <a:rPr lang="en-US" dirty="0"/>
            </a:br>
            <a:endParaRPr lang="en-US" dirty="0"/>
          </a:p>
        </p:txBody>
      </p:sp>
      <p:sp>
        <p:nvSpPr>
          <p:cNvPr id="3" name="Content Placeholder 2"/>
          <p:cNvSpPr>
            <a:spLocks noGrp="1"/>
          </p:cNvSpPr>
          <p:nvPr>
            <p:ph idx="1"/>
          </p:nvPr>
        </p:nvSpPr>
        <p:spPr/>
        <p:txBody>
          <a:bodyPr/>
          <a:lstStyle/>
          <a:p>
            <a:pPr marL="0" indent="0" algn="r">
              <a:buNone/>
            </a:pPr>
            <a:r>
              <a:rPr lang="ar-SA" dirty="0">
                <a:latin typeface="Simplified Arabic" panose="02020603050405020304" pitchFamily="18" charset="-78"/>
                <a:cs typeface="Simplified Arabic" panose="02020603050405020304" pitchFamily="18" charset="-78"/>
              </a:rPr>
              <a:t>يمكنك الانطلاق في بداية جولتك عبر طريق المدرس حتى تطل من فوق الجبال على الخزنة ومن ثم الذهاب الى المذبح ومن ثم عبر وادي فرسة الى قصر البنت والعودة او من المذبح </a:t>
            </a:r>
            <a:r>
              <a:rPr lang="ar-SA" dirty="0" smtClean="0">
                <a:latin typeface="Simplified Arabic" panose="02020603050405020304" pitchFamily="18" charset="-78"/>
                <a:cs typeface="Simplified Arabic" panose="02020603050405020304" pitchFamily="18" charset="-78"/>
              </a:rPr>
              <a:t>الملكية</a:t>
            </a:r>
            <a:r>
              <a:rPr lang="ar-JO" dirty="0">
                <a:latin typeface="Simplified Arabic" panose="02020603050405020304" pitchFamily="18" charset="-78"/>
                <a:cs typeface="Simplified Arabic" panose="02020603050405020304" pitchFamily="18" charset="-78"/>
              </a:rPr>
              <a:t>.</a:t>
            </a:r>
            <a:r>
              <a:rPr lang="en-US" dirty="0" smtClean="0">
                <a:latin typeface="Simplified Arabic" panose="02020603050405020304" pitchFamily="18" charset="-78"/>
                <a:cs typeface="Simplified Arabic" panose="02020603050405020304" pitchFamily="18" charset="-78"/>
              </a:rPr>
              <a:t>  </a:t>
            </a:r>
            <a:r>
              <a:rPr lang="ar-SA" dirty="0" smtClean="0">
                <a:latin typeface="Simplified Arabic" panose="02020603050405020304" pitchFamily="18" charset="-78"/>
                <a:cs typeface="Simplified Arabic" panose="02020603050405020304" pitchFamily="18" charset="-78"/>
              </a:rPr>
              <a:t>نزولا </a:t>
            </a:r>
            <a:r>
              <a:rPr lang="ar-SA" dirty="0">
                <a:latin typeface="Simplified Arabic" panose="02020603050405020304" pitchFamily="18" charset="-78"/>
                <a:cs typeface="Simplified Arabic" panose="02020603050405020304" pitchFamily="18" charset="-78"/>
              </a:rPr>
              <a:t>عبر الدرج الى </a:t>
            </a:r>
            <a:r>
              <a:rPr lang="ar-SA" dirty="0" smtClean="0">
                <a:latin typeface="Simplified Arabic" panose="02020603050405020304" pitchFamily="18" charset="-78"/>
                <a:cs typeface="Simplified Arabic" panose="02020603050405020304" pitchFamily="18" charset="-78"/>
              </a:rPr>
              <a:t>المقابر</a:t>
            </a:r>
            <a:r>
              <a:rPr lang="en-US" dirty="0" smtClean="0">
                <a:latin typeface="Simplified Arabic" panose="02020603050405020304" pitchFamily="18" charset="-78"/>
                <a:cs typeface="Simplified Arabic" panose="02020603050405020304" pitchFamily="18" charset="-78"/>
              </a:rPr>
              <a:t> </a:t>
            </a:r>
            <a:endParaRPr lang="en-US" dirty="0">
              <a:latin typeface="Simplified Arabic" panose="02020603050405020304" pitchFamily="18" charset="-78"/>
              <a:cs typeface="Simplified Arabic" panose="02020603050405020304" pitchFamily="18" charset="-78"/>
            </a:endParaRPr>
          </a:p>
          <a:p>
            <a:pPr marL="0" indent="0">
              <a:buNone/>
            </a:pPr>
            <a:r>
              <a:rPr lang="en-US" dirty="0">
                <a:latin typeface="Simplified Arabic" panose="02020603050405020304" pitchFamily="18" charset="-78"/>
                <a:cs typeface="Simplified Arabic" panose="02020603050405020304" pitchFamily="18" charset="-78"/>
              </a:rPr>
              <a:t> </a:t>
            </a:r>
          </a:p>
          <a:p>
            <a:pPr marL="0" indent="0">
              <a:buNone/>
            </a:pPr>
            <a:endParaRPr lang="en-US" dirty="0"/>
          </a:p>
        </p:txBody>
      </p:sp>
    </p:spTree>
    <p:extLst>
      <p:ext uri="{BB962C8B-B14F-4D97-AF65-F5344CB8AC3E}">
        <p14:creationId xmlns:p14="http://schemas.microsoft.com/office/powerpoint/2010/main" val="2274289532"/>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783015" y="1987608"/>
            <a:ext cx="1041009" cy="523220"/>
          </a:xfrm>
          <a:prstGeom prst="rect">
            <a:avLst/>
          </a:prstGeom>
          <a:noFill/>
        </p:spPr>
        <p:txBody>
          <a:bodyPr wrap="square" rtlCol="0">
            <a:spAutoFit/>
          </a:bodyPr>
          <a:lstStyle/>
          <a:p>
            <a:r>
              <a:rPr lang="ar-JO" sz="2800" dirty="0" smtClean="0"/>
              <a:t>الخزنة</a:t>
            </a:r>
            <a:endParaRPr lang="en-US" sz="2800" dirty="0"/>
          </a:p>
        </p:txBody>
      </p:sp>
      <p:sp>
        <p:nvSpPr>
          <p:cNvPr id="6" name="TextBox 5"/>
          <p:cNvSpPr txBox="1"/>
          <p:nvPr/>
        </p:nvSpPr>
        <p:spPr>
          <a:xfrm>
            <a:off x="6414867" y="1987608"/>
            <a:ext cx="1083213" cy="523220"/>
          </a:xfrm>
          <a:prstGeom prst="rect">
            <a:avLst/>
          </a:prstGeom>
          <a:noFill/>
        </p:spPr>
        <p:txBody>
          <a:bodyPr wrap="square" rtlCol="0">
            <a:spAutoFit/>
          </a:bodyPr>
          <a:lstStyle/>
          <a:p>
            <a:r>
              <a:rPr lang="ar-JO" sz="2800" dirty="0" smtClean="0">
                <a:latin typeface="Simplified Arabic" panose="02020603050405020304" pitchFamily="18" charset="-78"/>
                <a:cs typeface="Simplified Arabic" panose="02020603050405020304" pitchFamily="18" charset="-78"/>
              </a:rPr>
              <a:t>المسرح</a:t>
            </a:r>
            <a:endParaRPr lang="en-US" sz="2800" dirty="0">
              <a:latin typeface="Simplified Arabic" panose="02020603050405020304" pitchFamily="18" charset="-78"/>
              <a:cs typeface="Simplified Arabic" panose="02020603050405020304" pitchFamily="18" charset="-78"/>
            </a:endParaRPr>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2542" y="3252900"/>
            <a:ext cx="4515729" cy="2857500"/>
          </a:xfrm>
          <a:prstGeom prst="rect">
            <a:avLst/>
          </a:prstGeom>
          <a:ln>
            <a:noFill/>
          </a:ln>
          <a:effectLst>
            <a:outerShdw blurRad="292100" dist="139700" dir="2700000" algn="tl" rotWithShape="0">
              <a:srgbClr val="333333">
                <a:alpha val="65000"/>
              </a:srgbClr>
            </a:outerShdw>
          </a:effectLst>
        </p:spPr>
      </p:pic>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2542" y="198706"/>
            <a:ext cx="4515729" cy="2857500"/>
          </a:xfrm>
          <a:prstGeom prst="rect">
            <a:avLst/>
          </a:prstGeom>
          <a:ln>
            <a:noFill/>
          </a:ln>
          <a:effectLst>
            <a:outerShdw blurRad="292100" dist="139700" dir="2700000" algn="tl" rotWithShape="0">
              <a:srgbClr val="333333">
                <a:alpha val="65000"/>
              </a:srgbClr>
            </a:outerShdw>
          </a:effectLst>
        </p:spPr>
      </p:pic>
      <p:pic>
        <p:nvPicPr>
          <p:cNvPr id="8" name="Picture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330147" y="198706"/>
            <a:ext cx="4762500" cy="2857500"/>
          </a:xfrm>
          <a:prstGeom prst="rect">
            <a:avLst/>
          </a:prstGeom>
          <a:ln>
            <a:noFill/>
          </a:ln>
          <a:effectLst>
            <a:outerShdw blurRad="292100" dist="139700" dir="2700000" algn="tl" rotWithShape="0">
              <a:srgbClr val="333333">
                <a:alpha val="65000"/>
              </a:srgbClr>
            </a:outerShdw>
          </a:effectLst>
        </p:spPr>
      </p:pic>
      <p:sp>
        <p:nvSpPr>
          <p:cNvPr id="9" name="TextBox 8"/>
          <p:cNvSpPr txBox="1"/>
          <p:nvPr/>
        </p:nvSpPr>
        <p:spPr>
          <a:xfrm>
            <a:off x="4783016" y="4496984"/>
            <a:ext cx="844062" cy="523220"/>
          </a:xfrm>
          <a:prstGeom prst="rect">
            <a:avLst/>
          </a:prstGeom>
          <a:noFill/>
        </p:spPr>
        <p:txBody>
          <a:bodyPr wrap="square" rtlCol="0">
            <a:spAutoFit/>
          </a:bodyPr>
          <a:lstStyle/>
          <a:p>
            <a:r>
              <a:rPr lang="ar-JO" sz="2800" dirty="0" smtClean="0"/>
              <a:t>السيق</a:t>
            </a:r>
            <a:endParaRPr lang="en-US" sz="2800" dirty="0"/>
          </a:p>
        </p:txBody>
      </p:sp>
      <p:pic>
        <p:nvPicPr>
          <p:cNvPr id="10" name="Picture 9"/>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330147" y="3252900"/>
            <a:ext cx="4762500" cy="2857500"/>
          </a:xfrm>
          <a:prstGeom prst="rect">
            <a:avLst/>
          </a:prstGeom>
          <a:ln>
            <a:noFill/>
          </a:ln>
          <a:effectLst>
            <a:outerShdw blurRad="292100" dist="139700" dir="2700000" algn="tl" rotWithShape="0">
              <a:srgbClr val="333333">
                <a:alpha val="65000"/>
              </a:srgbClr>
            </a:outerShdw>
          </a:effectLst>
        </p:spPr>
      </p:pic>
      <p:sp>
        <p:nvSpPr>
          <p:cNvPr id="11" name="TextBox 10"/>
          <p:cNvSpPr txBox="1"/>
          <p:nvPr/>
        </p:nvSpPr>
        <p:spPr>
          <a:xfrm>
            <a:off x="6414867" y="4496984"/>
            <a:ext cx="1378632" cy="954107"/>
          </a:xfrm>
          <a:prstGeom prst="rect">
            <a:avLst/>
          </a:prstGeom>
          <a:noFill/>
        </p:spPr>
        <p:txBody>
          <a:bodyPr wrap="square" rtlCol="0">
            <a:spAutoFit/>
          </a:bodyPr>
          <a:lstStyle/>
          <a:p>
            <a:r>
              <a:rPr lang="ar-JO" sz="2800" dirty="0" smtClean="0"/>
              <a:t>المعبد الكبير</a:t>
            </a:r>
            <a:endParaRPr lang="en-US" sz="2800" dirty="0"/>
          </a:p>
        </p:txBody>
      </p:sp>
    </p:spTree>
    <p:extLst>
      <p:ext uri="{BB962C8B-B14F-4D97-AF65-F5344CB8AC3E}">
        <p14:creationId xmlns:p14="http://schemas.microsoft.com/office/powerpoint/2010/main" val="1983884847"/>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46366" y="367803"/>
            <a:ext cx="7486378" cy="5366792"/>
          </a:xfrm>
          <a:prstGeom prst="rect">
            <a:avLst/>
          </a:prstGeom>
          <a:ln>
            <a:noFill/>
          </a:ln>
          <a:effectLst>
            <a:outerShdw blurRad="292100" dist="139700" dir="2700000" algn="tl" rotWithShape="0">
              <a:srgbClr val="333333">
                <a:alpha val="65000"/>
              </a:srgbClr>
            </a:outerShdw>
          </a:effectLst>
        </p:spPr>
      </p:pic>
      <p:sp>
        <p:nvSpPr>
          <p:cNvPr id="3" name="TextBox 2"/>
          <p:cNvSpPr txBox="1"/>
          <p:nvPr/>
        </p:nvSpPr>
        <p:spPr>
          <a:xfrm>
            <a:off x="5042263" y="5956663"/>
            <a:ext cx="3409406" cy="523220"/>
          </a:xfrm>
          <a:prstGeom prst="rect">
            <a:avLst/>
          </a:prstGeom>
          <a:noFill/>
        </p:spPr>
        <p:txBody>
          <a:bodyPr wrap="square" rtlCol="0">
            <a:spAutoFit/>
          </a:bodyPr>
          <a:lstStyle/>
          <a:p>
            <a:r>
              <a:rPr lang="ar-JO" sz="2800" dirty="0" smtClean="0"/>
              <a:t>المذبح</a:t>
            </a:r>
            <a:endParaRPr lang="en-US" sz="2800" dirty="0"/>
          </a:p>
        </p:txBody>
      </p:sp>
    </p:spTree>
    <p:extLst>
      <p:ext uri="{BB962C8B-B14F-4D97-AF65-F5344CB8AC3E}">
        <p14:creationId xmlns:p14="http://schemas.microsoft.com/office/powerpoint/2010/main" val="1134963598"/>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966016"/>
            <a:ext cx="10515600" cy="1325563"/>
          </a:xfrm>
        </p:spPr>
        <p:txBody>
          <a:bodyPr/>
          <a:lstStyle/>
          <a:p>
            <a:pPr algn="ctr"/>
            <a:r>
              <a:rPr lang="ar-JO" dirty="0">
                <a:latin typeface="Simplified Arabic" panose="02020603050405020304" pitchFamily="18" charset="-78"/>
                <a:cs typeface="Simplified Arabic" panose="02020603050405020304" pitchFamily="18" charset="-78"/>
              </a:rPr>
              <a:t>مهرجان البتراء الضؤي</a:t>
            </a:r>
            <a:r>
              <a:rPr lang="en-US" dirty="0">
                <a:latin typeface="Simplified Arabic" panose="02020603050405020304" pitchFamily="18" charset="-78"/>
                <a:cs typeface="Simplified Arabic" panose="02020603050405020304" pitchFamily="18" charset="-78"/>
              </a:rPr>
              <a:t/>
            </a:r>
            <a:br>
              <a:rPr lang="en-US" dirty="0">
                <a:latin typeface="Simplified Arabic" panose="02020603050405020304" pitchFamily="18" charset="-78"/>
                <a:cs typeface="Simplified Arabic" panose="02020603050405020304" pitchFamily="18" charset="-78"/>
              </a:rPr>
            </a:br>
            <a:endParaRPr lang="en-US" dirty="0">
              <a:latin typeface="Simplified Arabic" panose="02020603050405020304" pitchFamily="18" charset="-78"/>
              <a:cs typeface="Simplified Arabic" panose="02020603050405020304" pitchFamily="18" charset="-78"/>
            </a:endParaRPr>
          </a:p>
        </p:txBody>
      </p:sp>
      <p:sp>
        <p:nvSpPr>
          <p:cNvPr id="3" name="Content Placeholder 2"/>
          <p:cNvSpPr>
            <a:spLocks noGrp="1"/>
          </p:cNvSpPr>
          <p:nvPr>
            <p:ph idx="1"/>
          </p:nvPr>
        </p:nvSpPr>
        <p:spPr/>
        <p:txBody>
          <a:bodyPr/>
          <a:lstStyle/>
          <a:p>
            <a:pPr marL="0" indent="0" algn="r">
              <a:buNone/>
            </a:pPr>
            <a:r>
              <a:rPr lang="ar-SA" b="1" dirty="0">
                <a:latin typeface="Simplified Arabic" panose="02020603050405020304" pitchFamily="18" charset="-78"/>
                <a:cs typeface="Simplified Arabic" panose="02020603050405020304" pitchFamily="18" charset="-78"/>
              </a:rPr>
              <a:t>إن أهمية المهرجان تكمن باستخدامه تقنيات تكنولوجية حديثة لعرض البترا كموقع تراثي عالمي ولإبراز أهميتها كموقع تراثي رئيسي في المملكة والمنطقة.</a:t>
            </a:r>
            <a:endParaRPr lang="en-US" dirty="0">
              <a:latin typeface="Simplified Arabic" panose="02020603050405020304" pitchFamily="18" charset="-78"/>
              <a:cs typeface="Simplified Arabic" panose="02020603050405020304" pitchFamily="18" charset="-78"/>
            </a:endParaRPr>
          </a:p>
          <a:p>
            <a:pPr marL="0" indent="0" algn="r">
              <a:buNone/>
            </a:pPr>
            <a:endParaRPr lang="en-US" dirty="0">
              <a:solidFill>
                <a:schemeClr val="bg1"/>
              </a:solidFill>
            </a:endParaRPr>
          </a:p>
        </p:txBody>
      </p:sp>
      <p:sp>
        <p:nvSpPr>
          <p:cNvPr id="4" name="TextBox 3"/>
          <p:cNvSpPr txBox="1"/>
          <p:nvPr/>
        </p:nvSpPr>
        <p:spPr>
          <a:xfrm>
            <a:off x="3252652" y="3265713"/>
            <a:ext cx="2259874" cy="923330"/>
          </a:xfrm>
          <a:prstGeom prst="rect">
            <a:avLst/>
          </a:prstGeom>
          <a:noFill/>
        </p:spPr>
        <p:txBody>
          <a:bodyPr wrap="square" rtlCol="0">
            <a:spAutoFit/>
          </a:bodyPr>
          <a:lstStyle/>
          <a:p>
            <a:r>
              <a:rPr lang="en-US" dirty="0" smtClean="0">
                <a:hlinkClick r:id="rId2"/>
              </a:rPr>
              <a:t>https://www.youtube.com/watch?v=QtyP0PYgQzM</a:t>
            </a:r>
            <a:endParaRPr lang="en-US" dirty="0"/>
          </a:p>
        </p:txBody>
      </p:sp>
    </p:spTree>
    <p:extLst>
      <p:ext uri="{BB962C8B-B14F-4D97-AF65-F5344CB8AC3E}">
        <p14:creationId xmlns:p14="http://schemas.microsoft.com/office/powerpoint/2010/main" val="2617185949"/>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docProps/app.xml><?xml version="1.0" encoding="utf-8"?>
<Properties xmlns="http://schemas.openxmlformats.org/officeDocument/2006/extended-properties" xmlns:vt="http://schemas.openxmlformats.org/officeDocument/2006/docPropsVTypes">
  <Template>Office Theme</Template>
  <TotalTime>45</TotalTime>
  <Words>134</Words>
  <Application>Microsoft Office PowerPoint</Application>
  <PresentationFormat>Widescreen</PresentationFormat>
  <Paragraphs>30</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Calibri Light</vt:lpstr>
      <vt:lpstr>Simplified Arabic</vt:lpstr>
      <vt:lpstr>Office Theme</vt:lpstr>
      <vt:lpstr>البتراء</vt:lpstr>
      <vt:lpstr>البتراء </vt:lpstr>
      <vt:lpstr>PowerPoint Presentation</vt:lpstr>
      <vt:lpstr>تاريخ البتراء </vt:lpstr>
      <vt:lpstr>الأهمية الاقتصادية للبتراء </vt:lpstr>
      <vt:lpstr>كيف تبدأ رحلتك في البتراء </vt:lpstr>
      <vt:lpstr>PowerPoint Presentation</vt:lpstr>
      <vt:lpstr>PowerPoint Presentation</vt:lpstr>
      <vt:lpstr>مهرجان البتراء الضؤي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البتراء</dc:title>
  <dc:creator>ACER</dc:creator>
  <cp:lastModifiedBy>ACER</cp:lastModifiedBy>
  <cp:revision>12</cp:revision>
  <dcterms:created xsi:type="dcterms:W3CDTF">2023-05-19T10:27:35Z</dcterms:created>
  <dcterms:modified xsi:type="dcterms:W3CDTF">2023-05-19T11:15:17Z</dcterms:modified>
</cp:coreProperties>
</file>