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2" r:id="rId8"/>
    <p:sldId id="264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0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9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hd.nih.gov/health/topi3cs/obesity/conditioninfo/cause#:~:text=These%20include%20diet%2C%20lack%20of,%2C%20environmental%20factors%2C%20and%20genetics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nhs.uk/conditions/obesity/caus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ph.harvard.edu/obesity-prevention-source/obesity-prevention/" TargetMode="External"/><Relationship Id="rId5" Type="http://schemas.openxmlformats.org/officeDocument/2006/relationships/hyperlink" Target="https://www.who.int/news-room/questions-and-answers/item/obesity-health-consequences-of-being-overweight#:~:text=Carrying%20extra%20fat%20leads%20to,premature%20death%20and%20substantial%20disability" TargetMode="External"/><Relationship Id="rId4" Type="http://schemas.openxmlformats.org/officeDocument/2006/relationships/hyperlink" Target="https://www.cdc.gov/healthyweight/effects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D--AtATgfy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0DFC6-156E-F582-06D3-42CC47201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735703" y="507238"/>
            <a:ext cx="3522504" cy="3845891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Abadi" panose="020B0604020202020204" pitchFamily="34" charset="0"/>
              </a:rPr>
              <a:t>    </a:t>
            </a:r>
            <a:br>
              <a:rPr lang="en-US" sz="4400" dirty="0" smtClean="0">
                <a:latin typeface="Abadi" panose="020B0604020202020204" pitchFamily="34" charset="0"/>
              </a:rPr>
            </a:br>
            <a:r>
              <a:rPr lang="en-US" sz="4400" dirty="0" smtClean="0">
                <a:latin typeface="Abadi" panose="020B0604020202020204" pitchFamily="34" charset="0"/>
              </a:rPr>
              <a:t>      </a:t>
            </a:r>
            <a:endParaRPr lang="en-US" sz="4400" dirty="0">
              <a:latin typeface="Abadi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3325F-13A4-F166-D43D-092268EE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793" y="3195629"/>
            <a:ext cx="3665414" cy="1781123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" panose="020B0604020104020204" pitchFamily="34" charset="0"/>
              </a:rPr>
              <a:t>By : dareen al-</a:t>
            </a:r>
            <a:r>
              <a:rPr lang="en-US" sz="1600" dirty="0" err="1">
                <a:latin typeface="Abadi" panose="020B0604020104020204" pitchFamily="34" charset="0"/>
              </a:rPr>
              <a:t>farah</a:t>
            </a:r>
            <a:r>
              <a:rPr lang="en-US" sz="1600" dirty="0">
                <a:latin typeface="Abadi" panose="020B0604020104020204" pitchFamily="34" charset="0"/>
              </a:rPr>
              <a:t>, </a:t>
            </a:r>
            <a:r>
              <a:rPr lang="en-US" sz="1600" dirty="0" err="1">
                <a:latin typeface="Abadi" panose="020B0604020104020204" pitchFamily="34" charset="0"/>
              </a:rPr>
              <a:t>sama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kaawach</a:t>
            </a:r>
            <a:r>
              <a:rPr lang="en-US" sz="1600" dirty="0">
                <a:latin typeface="Abadi" panose="020B0604020104020204" pitchFamily="34" charset="0"/>
              </a:rPr>
              <a:t>, LARA SAWALHA, LEEN KURDI.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85990-E6C3-3944-4B2F-8C3FAD4D4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15725"/>
          <a:stretch/>
        </p:blipFill>
        <p:spPr>
          <a:xfrm>
            <a:off x="5356500" y="1076929"/>
            <a:ext cx="5102425" cy="499288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sp>
        <p:nvSpPr>
          <p:cNvPr id="28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2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E831D2-272A-9E81-EBCD-81959F51B729}"/>
              </a:ext>
            </a:extLst>
          </p:cNvPr>
          <p:cNvSpPr txBox="1"/>
          <p:nvPr/>
        </p:nvSpPr>
        <p:spPr>
          <a:xfrm>
            <a:off x="555454" y="2241935"/>
            <a:ext cx="40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O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B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E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S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I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T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ngXia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1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A24E-AC60-B2C4-D337-C92647FB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994"/>
            <a:ext cx="10515600" cy="1325563"/>
          </a:xfrm>
        </p:spPr>
        <p:txBody>
          <a:bodyPr/>
          <a:lstStyle/>
          <a:p>
            <a:r>
              <a:rPr lang="en-US" b="1" dirty="0">
                <a:latin typeface="Bahnschrift SemiLight" panose="020B0502040204020203" pitchFamily="34" charset="0"/>
              </a:rPr>
              <a:t>Links used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50D6-BF74-625F-5A6F-D4094BFD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ahnschrift SemiLight" panose="020B0502040204020203" pitchFamily="34" charset="0"/>
                <a:hlinkClick r:id="rId2"/>
              </a:rPr>
              <a:t>https://www.nhs.uk/conditions/obesity/causes/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3"/>
              </a:rPr>
              <a:t>https://www.nichd.nih.gov/health/topi3cs/obesity/conditioninfo/cause#:~:</a:t>
            </a:r>
            <a:r>
              <a:rPr lang="en-US" sz="2000" dirty="0" smtClean="0">
                <a:latin typeface="Bahnschrift SemiLight" panose="020B0502040204020203" pitchFamily="34" charset="0"/>
                <a:hlinkClick r:id="rId3"/>
              </a:rPr>
              <a:t>text=These%20include%20diet%2C%20lack%20of</a:t>
            </a:r>
            <a:r>
              <a:rPr lang="en-US" sz="2000" dirty="0">
                <a:latin typeface="Bahnschrift SemiLight" panose="020B0502040204020203" pitchFamily="34" charset="0"/>
                <a:hlinkClick r:id="rId3"/>
              </a:rPr>
              <a:t>,%2C%20environmental%20factors%2C%20and%20genetics</a:t>
            </a:r>
            <a:r>
              <a:rPr lang="en-US" sz="2000" dirty="0">
                <a:latin typeface="Bahnschrift SemiLight" panose="020B0502040204020203" pitchFamily="34" charset="0"/>
              </a:rPr>
              <a:t>.</a:t>
            </a:r>
          </a:p>
          <a:p>
            <a:r>
              <a:rPr lang="en-US" sz="2000" dirty="0">
                <a:latin typeface="Bahnschrift SemiLight" panose="020B0502040204020203" pitchFamily="34" charset="0"/>
                <a:hlinkClick r:id="rId4"/>
              </a:rPr>
              <a:t>https://www.cdc.gov/healthyweight/effects/index.html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5"/>
              </a:rPr>
              <a:t>https://www.who.int/news-room/questions-and-answers/item/obesity-health-consequences-of-being-overweight#:~:text=Carrying%20extra%20fat%20leads%20to,premature%20death%20and%20substantial%20disability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6"/>
              </a:rPr>
              <a:t>https://www.hsph.harvard.edu/obesity-prevention-source/obesity-prevention/</a:t>
            </a:r>
            <a:endParaRPr lang="en-US" sz="2000" dirty="0">
              <a:latin typeface="Bahnschrift SemiLight" panose="020B0502040204020203" pitchFamily="34" charset="0"/>
            </a:endParaRPr>
          </a:p>
          <a:p>
            <a:endParaRPr lang="en-US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416" r="71926" b="75641"/>
          <a:stretch/>
        </p:blipFill>
        <p:spPr>
          <a:xfrm rot="20757447">
            <a:off x="5761998" y="761643"/>
            <a:ext cx="1185303" cy="1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4" t="2707" r="33703" b="73932"/>
          <a:stretch/>
        </p:blipFill>
        <p:spPr>
          <a:xfrm rot="1409791">
            <a:off x="7542045" y="1004260"/>
            <a:ext cx="989821" cy="126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7" t="39174" r="26002" b="44302"/>
          <a:stretch/>
        </p:blipFill>
        <p:spPr>
          <a:xfrm rot="20386581">
            <a:off x="9241220" y="853011"/>
            <a:ext cx="1015375" cy="115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7" t="44872" r="4667" b="31767"/>
          <a:stretch/>
        </p:blipFill>
        <p:spPr>
          <a:xfrm rot="664494">
            <a:off x="10599131" y="3224847"/>
            <a:ext cx="939800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0" t="6126" r="3482" b="74787"/>
          <a:stretch/>
        </p:blipFill>
        <p:spPr>
          <a:xfrm rot="20841631">
            <a:off x="10872555" y="1092112"/>
            <a:ext cx="798996" cy="10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Video to watch about this topic: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https://youtu.be/D--</a:t>
            </a:r>
            <a:r>
              <a:rPr lang="en-US" sz="4000" dirty="0" smtClean="0">
                <a:hlinkClick r:id="rId2"/>
              </a:rPr>
              <a:t>AtATgfyM</a:t>
            </a:r>
            <a:endParaRPr lang="en-US" sz="4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25797" r="4672" b="36922"/>
          <a:stretch/>
        </p:blipFill>
        <p:spPr>
          <a:xfrm>
            <a:off x="2586477" y="3111500"/>
            <a:ext cx="7019046" cy="3746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6477" y="6616700"/>
            <a:ext cx="812801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AAB0-6FEC-410B-D4FD-3BB313E3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is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EF86-378E-CF37-39A0-506823359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27505"/>
            <a:ext cx="691896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Light" panose="020B0502040204020203" pitchFamily="34" charset="0"/>
              </a:rPr>
              <a:t>Obesity is a complicated, chronic disease with many </a:t>
            </a:r>
            <a:r>
              <a:rPr lang="en-US" dirty="0" smtClean="0">
                <a:latin typeface="Bahnschrift SemiLight" panose="020B0502040204020203" pitchFamily="34" charset="0"/>
              </a:rPr>
              <a:t>negative </a:t>
            </a:r>
            <a:r>
              <a:rPr lang="en-US" dirty="0">
                <a:latin typeface="Bahnschrift SemiLight" panose="020B0502040204020203" pitchFamily="34" charset="0"/>
              </a:rPr>
              <a:t>factors that can result in excessive body </a:t>
            </a:r>
            <a:r>
              <a:rPr lang="en-US" dirty="0" smtClean="0">
                <a:latin typeface="Bahnschrift SemiLight" panose="020B0502040204020203" pitchFamily="34" charset="0"/>
              </a:rPr>
              <a:t>fat. </a:t>
            </a:r>
            <a:r>
              <a:rPr lang="en-US" dirty="0">
                <a:latin typeface="Bahnschrift SemiLight" panose="020B0502040204020203" pitchFamily="34" charset="0"/>
              </a:rPr>
              <a:t>The way your body functions can change if it contains too much additional fat. These changes </a:t>
            </a:r>
            <a:r>
              <a:rPr lang="en-US" dirty="0" smtClean="0">
                <a:latin typeface="Bahnschrift SemiLight" panose="020B0502040204020203" pitchFamily="34" charset="0"/>
              </a:rPr>
              <a:t>have </a:t>
            </a:r>
            <a:r>
              <a:rPr lang="en-US" dirty="0">
                <a:latin typeface="Bahnschrift SemiLight" panose="020B0502040204020203" pitchFamily="34" charset="0"/>
              </a:rPr>
              <a:t>the potential to get worse over time, and may have a negative impact on one's health.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CD3F527-A0A8-3E4C-C82C-586E6EF4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8356"/>
          <a:stretch/>
        </p:blipFill>
        <p:spPr>
          <a:xfrm>
            <a:off x="7863840" y="1825292"/>
            <a:ext cx="3383280" cy="41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606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What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are the causes of obesity?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20033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can be caused by many factors, here is a couple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944" y="2566985"/>
            <a:ext cx="6493828" cy="4066489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3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ating large amounts of rich in fats and sugar processe</a:t>
            </a:r>
            <a:r>
              <a:rPr lang="en-US" sz="23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fast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</a:t>
            </a:r>
            <a:r>
              <a:rPr lang="en-US" sz="23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foods provide the body with extra energy that cant be used up in exercise.</a:t>
            </a:r>
            <a:endParaRPr lang="en-US" sz="20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alcohol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consumption: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levels of acid in the mouth.</a:t>
            </a:r>
            <a:endParaRPr lang="en-US" sz="20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being physically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r>
              <a:rPr lang="en-US" sz="23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energy not used up by exercise is stored as fat in the body.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r="40049"/>
          <a:stretch/>
        </p:blipFill>
        <p:spPr>
          <a:xfrm>
            <a:off x="7882572" y="2343945"/>
            <a:ext cx="2685364" cy="40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606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What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are the causes of obesity?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20033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can be caused by many factors, here is a couple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544" y="2346330"/>
            <a:ext cx="6493828" cy="4291015"/>
          </a:xfrm>
        </p:spPr>
        <p:txBody>
          <a:bodyPr>
            <a:normAutofit fontScale="92500" lnSpcReduction="10000"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Genetics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Symptoms are when children feel overly hungry.</a:t>
            </a:r>
            <a:endParaRPr lang="en-US" sz="19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en-US" sz="22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</a:t>
            </a:r>
            <a:r>
              <a:rPr lang="en-US" sz="22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diseases require the patient to take a large amount of pills which increases weight.</a:t>
            </a:r>
            <a:endParaRPr lang="en-US" sz="1900" dirty="0"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sz="22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Eating </a:t>
            </a: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disorders: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type </a:t>
            </a:r>
            <a:r>
              <a:rPr lang="en-US" sz="2200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 eating disorders is binge eating which is eating a lot of food in one sitting without realizing.</a:t>
            </a:r>
            <a:endParaRPr lang="en-US" sz="3000" dirty="0"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n-US" sz="22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Sleep </a:t>
            </a: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routine: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sleeping enough can produce hormones that increase the feeling of constant hunger.</a:t>
            </a:r>
            <a:endParaRPr lang="en-US" sz="19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Bahnschrift Semi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8C67-6801-9A26-3BB4-FFB43E84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1" b="96335" l="10000" r="90000">
                        <a14:foregroundMark x1="40800" y1="95288" x2="62200" y2="96335"/>
                        <a14:foregroundMark x1="62200" y1="96335" x2="65550" y2="95288"/>
                        <a14:foregroundMark x1="85450" y1="40838" x2="86150" y2="44459"/>
                        <a14:foregroundMark x1="61700" y1="23473" x2="46050" y2="76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024" y="2079629"/>
            <a:ext cx="3800529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0" y="6369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are the consequences?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436" y="1550512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has many consequence, here are some of them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60" y="2545874"/>
            <a:ext cx="6996748" cy="387540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Fatal heart diseases and strokes: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The cardiovascular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disease.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Many major cancer types: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Endometrial, breast and 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colon.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Type 2 diabetes:</a:t>
            </a:r>
          </a:p>
          <a:p>
            <a:pPr marL="0" indent="0">
              <a:buNone/>
            </a:pPr>
            <a:r>
              <a:rPr lang="en-GB" sz="2000" smtClean="0">
                <a:latin typeface="Bahnschrift SemiLight" panose="020B0502040204020203" pitchFamily="34" charset="0"/>
                <a:cs typeface="Arial" panose="020B0604020202020204" pitchFamily="34" charset="0"/>
              </a:rPr>
              <a:t>Causes </a:t>
            </a: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kidney diseases, nerve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damage, hearing </a:t>
            </a: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loss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vision loss.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High blood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pressure.</a:t>
            </a:r>
            <a:endParaRPr lang="en-GB" sz="2300" b="1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300" dirty="0">
              <a:latin typeface="Bahnschrift Semi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17" r="100000">
                        <a14:foregroundMark x1="10621" y1="16013" x2="24346" y2="19771"/>
                        <a14:foregroundMark x1="5556" y1="22549" x2="28268" y2="22876"/>
                        <a14:foregroundMark x1="10948" y1="33660" x2="19608" y2="43954"/>
                        <a14:foregroundMark x1="80065" y1="21732" x2="87418" y2="14379"/>
                        <a14:foregroundMark x1="81536" y1="35131" x2="90196" y2="40196"/>
                        <a14:foregroundMark x1="93791" y1="33987" x2="86601" y2="40196"/>
                        <a14:foregroundMark x1="87092" y1="52451" x2="89379" y2="68137"/>
                        <a14:foregroundMark x1="86275" y1="57026" x2="86275" y2="57026"/>
                        <a14:foregroundMark x1="79575" y1="76634" x2="82680" y2="89706"/>
                        <a14:foregroundMark x1="25163" y1="83170" x2="20425" y2="89706"/>
                        <a14:foregroundMark x1="15686" y1="64379" x2="10948" y2="73856"/>
                        <a14:foregroundMark x1="13725" y1="12092" x2="13725" y2="12092"/>
                        <a14:foregroundMark x1="17974" y1="13562" x2="17974" y2="13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9" y="2374424"/>
            <a:ext cx="3911601" cy="39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0" y="6369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are the consequences?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436" y="1550512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has many consequence, here are some of them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60" y="2545874"/>
            <a:ext cx="6996748" cy="387540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High LDL cholesterol, low HDL: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Increases the risk of strokes and heart diseases.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Mental illness: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Depression, anxiety, etc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Osteoarthritis: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breakdown of cartilage and bone within a joint which causes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disability.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Body aches and difficulty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with </a:t>
            </a: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simple physical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movement</a:t>
            </a: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19" b="70182" l="68741" r="94583">
                        <a14:foregroundMark x1="81479" y1="27734" x2="81479" y2="27734"/>
                        <a14:foregroundMark x1="75256" y1="36328" x2="75256" y2="36328"/>
                        <a14:foregroundMark x1="74597" y1="38021" x2="74597" y2="38021"/>
                        <a14:foregroundMark x1="79941" y1="45052" x2="79941" y2="45052"/>
                        <a14:foregroundMark x1="80234" y1="44792" x2="80234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36" t="24899" r="6818" b="30635"/>
          <a:stretch/>
        </p:blipFill>
        <p:spPr>
          <a:xfrm>
            <a:off x="7230107" y="2374424"/>
            <a:ext cx="3602993" cy="36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6801-0708-BAA1-D3F5-0F7B22D2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How to prevent obesity: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F7DA-55FD-6365-DF65-1E71C37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25625"/>
            <a:ext cx="681824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latin typeface="Bahnschrift SemiLight" panose="020B0502040204020203" pitchFamily="34" charset="0"/>
              </a:rPr>
              <a:t>Having a healthy diet: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Reduce consumption of red or processed meats, refined carbs, and sugary snacks.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500" b="1" dirty="0">
                <a:latin typeface="Bahnschrift SemiLight" panose="020B0502040204020203" pitchFamily="34" charset="0"/>
              </a:rPr>
              <a:t>Increasing physical activities: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Regular exercise, 1 hour a day.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500" b="1" dirty="0">
                <a:latin typeface="Bahnschrift SemiLight" panose="020B0502040204020203" pitchFamily="34" charset="0"/>
              </a:rPr>
              <a:t>Taking daily walks: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30 mins a day, 5 times a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6" t="22998" r="9593" b="27567"/>
          <a:stretch/>
        </p:blipFill>
        <p:spPr>
          <a:xfrm>
            <a:off x="7518400" y="1848575"/>
            <a:ext cx="2656749" cy="41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6801-0708-BAA1-D3F5-0F7B22D2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How to prevent obesity: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F7DA-55FD-6365-DF65-1E71C37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25625"/>
            <a:ext cx="6818243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>
                <a:latin typeface="Bahnschrift SemiLight" panose="020B0502040204020203" pitchFamily="34" charset="0"/>
              </a:rPr>
              <a:t>Staying hydrate: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40C28"/>
                </a:solidFill>
                <a:effectLst/>
                <a:latin typeface="Bahnschrift SemiLight" panose="020B0502040204020203" pitchFamily="34" charset="0"/>
              </a:rPr>
              <a:t> boosts metabolism, and make exercise easier.</a:t>
            </a:r>
            <a:endParaRPr lang="en-US" sz="2000" dirty="0">
              <a:latin typeface="Bahnschrift SemiLight" panose="020B0502040204020203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500" b="1" dirty="0">
                <a:latin typeface="Bahnschrift SemiLight" panose="020B0502040204020203" pitchFamily="34" charset="0"/>
              </a:rPr>
              <a:t>Intake of vitamin supplements: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rgbClr val="040C28"/>
                </a:solidFill>
                <a:effectLst/>
                <a:latin typeface="Google Sans"/>
              </a:rPr>
              <a:t>Calcium,vitamin B5, vitamin B6, vitamin B12, vitamin B complex, and vitamin C.</a:t>
            </a:r>
            <a:endParaRPr lang="en-US" sz="2000" dirty="0">
              <a:latin typeface="Bahnschrift SemiLight" panose="020B0502040204020203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500" b="1" dirty="0">
                <a:latin typeface="Bahnschrift SemiLight" panose="020B0502040204020203" pitchFamily="34" charset="0"/>
              </a:rPr>
              <a:t>Improving sleep</a:t>
            </a:r>
            <a:r>
              <a:rPr lang="en-US" sz="2300" b="1" dirty="0">
                <a:latin typeface="Bahnschrift SemiLight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40C28"/>
                </a:solidFill>
                <a:latin typeface="Bahnschrift SemiLight" panose="020B0502040204020203" pitchFamily="34" charset="0"/>
              </a:rPr>
              <a:t>Helps </a:t>
            </a:r>
            <a:r>
              <a:rPr lang="en-GB" sz="2000" dirty="0">
                <a:solidFill>
                  <a:srgbClr val="040C28"/>
                </a:solidFill>
                <a:latin typeface="Bahnschrift SemiLight" panose="020B0502040204020203" pitchFamily="34" charset="0"/>
              </a:rPr>
              <a:t>decrease calorie intake and appetite.</a:t>
            </a:r>
            <a:endParaRPr lang="en-US" sz="2000" dirty="0">
              <a:solidFill>
                <a:srgbClr val="040C28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A547D-852B-3761-24A8-AA73F560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8177" t="13858" r="25735" b="12258"/>
          <a:stretch/>
        </p:blipFill>
        <p:spPr>
          <a:xfrm>
            <a:off x="7708900" y="1866900"/>
            <a:ext cx="2755899" cy="4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hnschrift SemiLight" panose="020B0502040204020203" pitchFamily="34" charset="0"/>
              </a:rPr>
              <a:t>Conclusion</a:t>
            </a:r>
            <a:endParaRPr lang="en-US" sz="5400" b="1" dirty="0">
              <a:latin typeface="Bahnschrift Semi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Bahnschrift SemiLight" panose="020B0502040204020203" pitchFamily="34" charset="0"/>
              </a:rPr>
              <a:t>As a conclusion, we talked about the causes, fatal consequences, and the easy way to prevent obesity.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smtClean="0">
                <a:latin typeface="Bahnschrift SemiLight" panose="020B0502040204020203" pitchFamily="34" charset="0"/>
              </a:rPr>
              <a:t>Obesity </a:t>
            </a:r>
            <a:r>
              <a:rPr lang="en-US" sz="3200" dirty="0">
                <a:latin typeface="Bahnschrift SemiLight" panose="020B0502040204020203" pitchFamily="34" charset="0"/>
              </a:rPr>
              <a:t>can be caused by many factors </a:t>
            </a:r>
            <a:r>
              <a:rPr lang="en-US" sz="3200" dirty="0" smtClean="0">
                <a:latin typeface="Bahnschrift SemiLight" panose="020B0502040204020203" pitchFamily="34" charset="0"/>
              </a:rPr>
              <a:t>and </a:t>
            </a:r>
            <a:r>
              <a:rPr lang="en-US" sz="3200" dirty="0">
                <a:latin typeface="Bahnschrift SemiLight" panose="020B0502040204020203" pitchFamily="34" charset="0"/>
              </a:rPr>
              <a:t>can also </a:t>
            </a:r>
            <a:r>
              <a:rPr lang="en-US" sz="3200" dirty="0" smtClean="0">
                <a:latin typeface="Bahnschrift SemiLight" panose="020B0502040204020203" pitchFamily="34" charset="0"/>
              </a:rPr>
              <a:t>put your health at risk. We hope you learnt many important points about this interesting topic.</a:t>
            </a:r>
            <a:endParaRPr lang="en-US" sz="3200" dirty="0">
              <a:latin typeface="Bahnschrift SemiLight" panose="020B0502040204020203" pitchFamily="34" charset="0"/>
            </a:endParaRPr>
          </a:p>
        </p:txBody>
      </p:sp>
      <p:pic>
        <p:nvPicPr>
          <p:cNvPr id="4098" name="Picture 2" descr="old fat woman cartoon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349500"/>
            <a:ext cx="3273425" cy="35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13091</TotalTime>
  <Words>518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Abadi</vt:lpstr>
      <vt:lpstr>Arial</vt:lpstr>
      <vt:lpstr>Avenir Next LT Pro</vt:lpstr>
      <vt:lpstr>Bahnschrift SemiLight</vt:lpstr>
      <vt:lpstr>Calibri</vt:lpstr>
      <vt:lpstr>DengXian</vt:lpstr>
      <vt:lpstr>Google Sans</vt:lpstr>
      <vt:lpstr>Source Sans Pro SemiBold</vt:lpstr>
      <vt:lpstr>FunkyShapesVTI</vt:lpstr>
      <vt:lpstr>           </vt:lpstr>
      <vt:lpstr>What is obesity?</vt:lpstr>
      <vt:lpstr>What are the causes of obesity?</vt:lpstr>
      <vt:lpstr>What are the causes of obesity?</vt:lpstr>
      <vt:lpstr>What are the consequences?</vt:lpstr>
      <vt:lpstr>What are the consequences?</vt:lpstr>
      <vt:lpstr>How to prevent obesity:</vt:lpstr>
      <vt:lpstr>How to prevent obesity:</vt:lpstr>
      <vt:lpstr>Conclusion</vt:lpstr>
      <vt:lpstr>Links used :</vt:lpstr>
      <vt:lpstr>Video to watch about this topic: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لين بسام  كعوش</dc:creator>
  <cp:lastModifiedBy>LENOVO</cp:lastModifiedBy>
  <cp:revision>33</cp:revision>
  <dcterms:created xsi:type="dcterms:W3CDTF">2023-05-07T15:19:08Z</dcterms:created>
  <dcterms:modified xsi:type="dcterms:W3CDTF">2023-05-19T11:01:16Z</dcterms:modified>
</cp:coreProperties>
</file>