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sldIdLst>
    <p:sldId id="256" r:id="rId2"/>
    <p:sldId id="257" r:id="rId3"/>
    <p:sldId id="258" r:id="rId4"/>
    <p:sldId id="265" r:id="rId5"/>
    <p:sldId id="259" r:id="rId6"/>
    <p:sldId id="263" r:id="rId7"/>
    <p:sldId id="262" r:id="rId8"/>
    <p:sldId id="264" r:id="rId9"/>
    <p:sldId id="266" r:id="rId10"/>
    <p:sldId id="261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6847D-1CF6-46BA-B46B-48BED0604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cap="all" spc="1500" baseline="0">
                <a:latin typeface="+mj-lt"/>
                <a:ea typeface="Source Sans Pro SemiBold" panose="020B06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B4F5A5-C931-4A4C-B6B1-EF4C95965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cap="all" spc="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E4AEC-B6E4-439C-B716-EBE3D4D1D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F81C-1FCB-4DBA-8044-F1A0FCFD45A6}" type="datetime1">
              <a:rPr lang="en-US" smtClean="0"/>
              <a:t>5/15/2023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8BC18-102E-45BF-8FEA-801E9C59D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8BF5F-B1F8-461F-9B3D-7D50D0242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6BF779-0B8C-4CC2-9268-9506AD0C5331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36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3A871-D377-4EC0-9ACF-86842F01E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53202-92A9-45A3-B812-777DB9578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7196FB0C-3A9D-4892-90C9-21F3459AAD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6938C96-CF0F-4B69-A695-913F11BFC6F0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CA7E6BB-6B60-4BF5-9D3E-A3FE782EF5B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F693EDA-57B3-4AEB-863B-B198C2A5A8E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3A04A96-045F-4B6E-AEEE-11A2FA01B4F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FB357DC-5AD3-44F4-879B-5AD6B18AC36F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CA47F-83AD-4BE3-AC2F-6C17883F7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92B3-2D87-4CDF-B84B-C46E5F5D31F7}" type="datetime1">
              <a:rPr lang="en-US" smtClean="0"/>
              <a:t>5/15/2023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18A72-3200-4597-A9C5-0D9ECFF3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0055A-71D4-49B4-8A8F-19AFDB84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B0E5D27-C447-432F-982D-B60FDD6F34A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310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C59DBB-9256-464D-8A6A-8BDA71541D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25E310-E6CB-4838-8E9B-B288DA552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BCF412A8-E798-47AD-ABD9-98D76A55D30B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70160C5-475D-401A-AEE2-2C04E99A1518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7CC7CE9-9C7F-49C2-8609-47BF523390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26FD5F1-978C-45AF-9086-D5DBE1F01681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873AB1C-723A-4FB4-9B23-65BAF507483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1DE5510-5094-4FA4-96E5-AD4841D1C38A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E2202-679F-48B0-B2DD-F6F547112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9E57-47B1-47B0-B526-3153E4B1E729}" type="datetime1">
              <a:rPr lang="en-US" smtClean="0"/>
              <a:t>5/15/2023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BC83D-E4C0-49E1-ADA1-1AF403984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F211E-B2EA-4CDC-9E84-B68983949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FE2F5FD-5D31-4C1D-82F8-93624C7B0A3C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88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88500-1605-41EA-A15F-9B79DF7E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14AC8-25A5-4D7F-BF23-CB20AA2EC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8997F1B7-1EE7-4EA5-A5A4-866F9A810C9F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5E13483-2FB6-4753-8402-06FDC3498E0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8F0DF22-F640-4002-B783-DF1C6A9473F6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C2787B8-7984-4332-B611-D3D3DE898FE0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AF3646C-B3D7-4F57-8FD2-CD93CEB39214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65FA7DA-93A0-43A4-834C-0F1BB9806A8C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95D22-0146-4DE2-9E78-4C00333D4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7773D-8987-489A-A650-3D6F7D5C7C38}" type="datetime1">
              <a:rPr lang="en-US" smtClean="0"/>
              <a:t>5/15/2023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9717A-A1FE-485D-AFFF-2C7026C7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DB88B-64CF-4100-8F07-D191DD79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04332FF-8349-42A5-B5C8-5EE3825CE25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98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BFE6C-EBF1-47DE-8468-E7125172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04992-D139-48DC-BCCE-D71EA23CA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A8C5E768-0E62-4DE7-A0AF-93121DA843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402845F-9E8A-41E1-B051-1AAA46C997A2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A45C410-5FD0-4339-A3BC-A865DE4190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B0B703-8BA8-483C-A433-C44C809687DE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CCFA03D-B879-419B-88B9-F4F3645C8AF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6B0260A-6B2D-4F54-8614-60BC3103E166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AB8F6-0796-47E9-B1D4-760B7CCF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150C1-1D78-4D80-810D-E9E86F6E88AB}" type="datetime1">
              <a:rPr lang="en-US" smtClean="0"/>
              <a:t>5/15/2023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86FC0-7327-44D9-B689-0AE73FD25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9D265-BFBA-4C93-9B1A-B9483AE6B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64F5FEB-DE92-47DA-8C46-DC088E8960A4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190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637BE-B22F-40EE-94F0-04549BC56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71582-4BAF-4211-AD4A-476ED6EB1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DCF6B-C800-4345-BAE9-EE9FA6590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E6190A1E-5381-43C4-B058-7758339984D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7E35469-0BEA-4E5E-955F-1AA300A62DE5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8F650BE-565E-4A52-8143-7A87700FC5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86A3F89-AA2A-44E5-915E-C47A069EB68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C57F514-AB27-4489-8D3C-01DD1025DDAD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141169F-1C39-4D04-AF32-D0D14D004B05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087465-759F-4895-8FC6-DD464FB9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CBD8-1588-4B6B-B74D-87480DDE94C0}" type="datetime1">
              <a:rPr lang="en-US" smtClean="0"/>
              <a:t>5/15/2023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1AA18-D8A5-44D9-881C-522258ED5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1BA574-A76A-4F4C-8CBD-768278B66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793E083-ADC4-4391-83DD-781529A6611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316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1B666-D6BE-4FA8-9CF1-F15FD58B0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E4B4A-DE64-4563-83CD-C40B1D681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A0314-0202-4E6D-8352-C28376A9C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B56083-87B4-4603-B6FF-A9EB68E3E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708CF-F028-4917-A9CB-59BF5248A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" name="Graphic 185">
            <a:extLst>
              <a:ext uri="{FF2B5EF4-FFF2-40B4-BE49-F238E27FC236}">
                <a16:creationId xmlns:a16="http://schemas.microsoft.com/office/drawing/2014/main" id="{81B934BF-E239-47E1-93E9-EA3182162D21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3BBF177-5044-426A-93ED-64BDC84BF184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4270648-77F5-4D28-B691-DA57AA28FD73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86B770-2F70-4B7B-9525-286BBD63AD7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7DDC14D-7AE3-41CD-ADFC-A3601D4F9DF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2181834-8401-4B66-85EE-1CBF57807DA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33C091-3B62-4087-9A97-63BBE28CF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4440-721C-4D75-BD4F-4CFB3D51CDCA}" type="datetime1">
              <a:rPr lang="en-US" smtClean="0"/>
              <a:t>5/15/2023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0710C3-2723-4847-BCAF-96D9FAE50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618B2C-95AC-4438-97FD-07ACF297B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B0F5A7-6E8A-4BCD-8F1F-233ECD21B26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317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9CF7F-748D-4598-983E-96A2BE2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6" name="Graphic 185">
            <a:extLst>
              <a:ext uri="{FF2B5EF4-FFF2-40B4-BE49-F238E27FC236}">
                <a16:creationId xmlns:a16="http://schemas.microsoft.com/office/drawing/2014/main" id="{DFD4D3BE-80D4-4E69-9C76-F0D8517DF690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0B6E97F-00E1-4372-8978-8BCBDC9026E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C7651B7-7A30-4AFA-A4D7-0B0C5D2DDA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D2FC5CA-556B-4409-B084-34753A1F04E6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E63FB41-EE1F-4889-9096-3A38936330D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D19F3B-7B3E-4861-8FDA-D0116C96C16E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0A2C46-C908-4010-AAE2-9FA41B145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A64-483B-4532-94FB-D8F90CB6DEE0}" type="datetime1">
              <a:rPr lang="en-US" smtClean="0"/>
              <a:t>5/15/2023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CF5279-7D37-4D98-9A70-987C84F6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6FAD0-59EF-49AA-BBC6-A0EC184DD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76EB399-18D2-46D5-8757-35FCFF8EA80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7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85">
            <a:extLst>
              <a:ext uri="{FF2B5EF4-FFF2-40B4-BE49-F238E27FC236}">
                <a16:creationId xmlns:a16="http://schemas.microsoft.com/office/drawing/2014/main" id="{773CCE17-EE0F-40E0-B7AE-CF7677B64709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0AC6C4E-6EA5-454A-AB84-8B94D8B585EC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4329338-925B-4677-BA6E-4357D37DB54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34C0A08-043F-4818-BA1D-BCC9F811A87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CB185DD-ED0D-4633-8098-95C4A6F177C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D50526-B611-40B6-BB45-AE82F0EF5992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08C302-4224-4668-8CAC-3267172A0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FB39-20FB-4E2E-B861-45B709B9C3C5}" type="datetime1">
              <a:rPr lang="en-US" smtClean="0"/>
              <a:t>5/15/2023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C8FC22-AEB6-4BAF-BF93-41A2C757C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CA88A-5462-4F17-AFA0-52721ADDB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0CCC791-94D7-4BB8-9EDF-423CEA1F6215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105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6AC37-C5B5-462A-BE4A-E55CEBF2A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B007F-32A8-4688-BBEF-4FCB99DF5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2E2EB-BF8A-44A4-8AE0-BD6C31B1D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FC9E188F-54C8-4547-9F8C-525712AD7DB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99C4538-3939-47A9-A590-09FF21960653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541CA75-5D05-4996-A26D-CE0C909CD5F7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6305856-26BC-4BCC-BEF3-5E9CED94177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C69651C-AC37-4CD2-8367-19297D7E2389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3E9031B-BA8D-4D9D-9BB3-A16F7A80F85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840A2-CF60-4C47-B955-E65BC451F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AC19-8BD6-476C-9770-8884373BCF00}" type="datetime1">
              <a:rPr lang="en-US" smtClean="0"/>
              <a:t>5/15/2023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9DC6E-CC55-47AB-A405-5FB7EE2D1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D5E7D-EBA7-4DB0-8C78-7EB8A85F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B051DE-636E-4B3C-9886-2055CE23E49A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698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1D355-3146-41D1-B7DC-20B8ACE39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4AAFB-E8F8-4FD1-8C6A-ED2C3FAD50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51AF1-B16F-43B9-95CC-C17B570DE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C8B77273-9FF7-4B93-8385-AD09A5F86AE5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117A673-3729-4EAD-9E8C-52BEBF74B857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E8DB752-94CD-4A94-BDE3-DD285EB89F3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2F8DDFC-E5CA-4F36-B2BE-BCE49D4F6C9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BB589AE-2F9C-4C83-8DC7-1205CB03752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AC9A2DE-3C9E-4CD0-8C7A-CC5F9F9942E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C8714-2467-4715-934E-6787C84F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68C53-8AD1-4F09-9486-FB3406B99CFA}" type="datetime1">
              <a:rPr lang="en-US" smtClean="0"/>
              <a:t>5/15/2023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6F13D6-03EC-4D31-8BB1-9FFDE3633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5D4DD-A2A4-4DF6-9527-E5F12FEB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D202F3A-9FDE-4E11-B865-FBAEC415F88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651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33F5C3-CD4B-4472-B59A-49D460CB1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2236B-AB2C-4D6F-AE15-700992DA9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0F509-07BE-4446-8772-F44E09936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BA543EDD-D0D2-447F-B24F-3717AF4B109D}" type="datetime1">
              <a:rPr lang="en-US" smtClean="0"/>
              <a:pPr/>
              <a:t>5/15/2023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B927E-3833-4F85-99B5-56B5F1E54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8CB64-4E98-43DE-B543-7BE5B329D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F3450C42-9A0B-4425-92C2-70FCF7C457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694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53" r:id="rId6"/>
    <p:sldLayoutId id="2147483749" r:id="rId7"/>
    <p:sldLayoutId id="2147483750" r:id="rId8"/>
    <p:sldLayoutId id="2147483751" r:id="rId9"/>
    <p:sldLayoutId id="2147483752" r:id="rId10"/>
    <p:sldLayoutId id="214748375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chd.nih.gov/health/topi3cs/obesity/conditioninfo/cause#:~:text=These%20include%20diet%2C%20lack%20of,%2C%20environmental%20factors%2C%20and%20genetics" TargetMode="External"/><Relationship Id="rId7" Type="http://schemas.openxmlformats.org/officeDocument/2006/relationships/image" Target="../media/image10.jpg"/><Relationship Id="rId2" Type="http://schemas.openxmlformats.org/officeDocument/2006/relationships/hyperlink" Target="https://www.nhs.uk/conditions/obesity/cause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sph.harvard.edu/obesity-prevention-source/obesity-prevention/" TargetMode="External"/><Relationship Id="rId5" Type="http://schemas.openxmlformats.org/officeDocument/2006/relationships/hyperlink" Target="https://www.who.int/news-room/questions-and-answers/item/obesity-health-consequences-of-being-overweight#:~:text=Carrying%20extra%20fat%20leads%20to,premature%20death%20and%20substantial%20disability" TargetMode="External"/><Relationship Id="rId4" Type="http://schemas.openxmlformats.org/officeDocument/2006/relationships/hyperlink" Target="https://www.cdc.gov/healthyweight/effects/index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youtu.be/D--AtATgfy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4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30DFC6-156E-F582-06D3-42CC472019F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735703" y="507238"/>
            <a:ext cx="3522504" cy="3845891"/>
          </a:xfrm>
        </p:spPr>
        <p:txBody>
          <a:bodyPr>
            <a:normAutofit/>
          </a:bodyPr>
          <a:lstStyle/>
          <a:p>
            <a:pPr algn="l"/>
            <a:r>
              <a:rPr lang="en-US" sz="4400" dirty="0" smtClean="0">
                <a:latin typeface="Abadi" panose="020B0604020202020204" pitchFamily="34" charset="0"/>
              </a:rPr>
              <a:t>    </a:t>
            </a:r>
            <a:br>
              <a:rPr lang="en-US" sz="4400" dirty="0" smtClean="0">
                <a:latin typeface="Abadi" panose="020B0604020202020204" pitchFamily="34" charset="0"/>
              </a:rPr>
            </a:br>
            <a:r>
              <a:rPr lang="en-US" sz="4400" dirty="0" smtClean="0">
                <a:latin typeface="Abadi" panose="020B0604020202020204" pitchFamily="34" charset="0"/>
              </a:rPr>
              <a:t>      </a:t>
            </a:r>
            <a:endParaRPr lang="en-US" sz="4400" dirty="0">
              <a:latin typeface="Abadi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B3325F-13A4-F166-D43D-092268EEB5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2793" y="3195629"/>
            <a:ext cx="3665414" cy="1781123"/>
          </a:xfrm>
        </p:spPr>
        <p:txBody>
          <a:bodyPr>
            <a:normAutofit/>
          </a:bodyPr>
          <a:lstStyle/>
          <a:p>
            <a:pPr algn="l"/>
            <a:r>
              <a:rPr lang="en-US" sz="1600" dirty="0">
                <a:latin typeface="Abadi" panose="020B0604020104020204" pitchFamily="34" charset="0"/>
              </a:rPr>
              <a:t>By : dareen al-</a:t>
            </a:r>
            <a:r>
              <a:rPr lang="en-US" sz="1600" dirty="0" err="1">
                <a:latin typeface="Abadi" panose="020B0604020104020204" pitchFamily="34" charset="0"/>
              </a:rPr>
              <a:t>farah</a:t>
            </a:r>
            <a:r>
              <a:rPr lang="en-US" sz="1600" dirty="0">
                <a:latin typeface="Abadi" panose="020B0604020104020204" pitchFamily="34" charset="0"/>
              </a:rPr>
              <a:t>, </a:t>
            </a:r>
            <a:r>
              <a:rPr lang="en-US" sz="1600" dirty="0" err="1">
                <a:latin typeface="Abadi" panose="020B0604020104020204" pitchFamily="34" charset="0"/>
              </a:rPr>
              <a:t>sama</a:t>
            </a:r>
            <a:r>
              <a:rPr lang="en-US" sz="1600" dirty="0">
                <a:latin typeface="Abadi" panose="020B0604020104020204" pitchFamily="34" charset="0"/>
              </a:rPr>
              <a:t> </a:t>
            </a:r>
            <a:r>
              <a:rPr lang="en-US" sz="1600" dirty="0" err="1">
                <a:latin typeface="Abadi" panose="020B0604020104020204" pitchFamily="34" charset="0"/>
              </a:rPr>
              <a:t>kaawach</a:t>
            </a:r>
            <a:r>
              <a:rPr lang="en-US" sz="1600" dirty="0">
                <a:latin typeface="Abadi" panose="020B0604020104020204" pitchFamily="34" charset="0"/>
              </a:rPr>
              <a:t>, LARA SAWALHA, LEEN KURDI.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185990-E6C3-3944-4B2F-8C3FAD4D4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6" r="15725"/>
          <a:stretch/>
        </p:blipFill>
        <p:spPr>
          <a:xfrm>
            <a:off x="5356500" y="1076929"/>
            <a:ext cx="5102425" cy="4992882"/>
          </a:xfrm>
          <a:custGeom>
            <a:avLst/>
            <a:gdLst/>
            <a:ahLst/>
            <a:cxnLst/>
            <a:rect l="l" t="t" r="r" b="b"/>
            <a:pathLst>
              <a:path w="5290998" h="5290998">
                <a:moveTo>
                  <a:pt x="2645499" y="0"/>
                </a:moveTo>
                <a:cubicBezTo>
                  <a:pt x="4106568" y="0"/>
                  <a:pt x="5290998" y="1184430"/>
                  <a:pt x="5290998" y="2645499"/>
                </a:cubicBezTo>
                <a:cubicBezTo>
                  <a:pt x="5290998" y="4106568"/>
                  <a:pt x="4106568" y="5290998"/>
                  <a:pt x="2645499" y="5290998"/>
                </a:cubicBezTo>
                <a:cubicBezTo>
                  <a:pt x="1184430" y="5290998"/>
                  <a:pt x="0" y="4106568"/>
                  <a:pt x="0" y="2645499"/>
                </a:cubicBezTo>
                <a:cubicBezTo>
                  <a:pt x="0" y="1184430"/>
                  <a:pt x="1184430" y="0"/>
                  <a:pt x="2645499" y="0"/>
                </a:cubicBezTo>
                <a:close/>
              </a:path>
            </a:pathLst>
          </a:custGeom>
          <a:ln w="57150">
            <a:solidFill>
              <a:schemeClr val="accent2">
                <a:lumMod val="60000"/>
                <a:lumOff val="40000"/>
              </a:schemeClr>
            </a:solidFill>
          </a:ln>
          <a:effectLst/>
        </p:spPr>
      </p:pic>
      <p:sp>
        <p:nvSpPr>
          <p:cNvPr id="28" name="Graphic 212">
            <a:extLst>
              <a:ext uri="{FF2B5EF4-FFF2-40B4-BE49-F238E27FC236}">
                <a16:creationId xmlns:a16="http://schemas.microsoft.com/office/drawing/2014/main" id="{4D4C00DC-4DC6-4CD2-9E31-F17E6CEBC5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58925" y="823301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0" name="Graphic 212">
            <a:extLst>
              <a:ext uri="{FF2B5EF4-FFF2-40B4-BE49-F238E27FC236}">
                <a16:creationId xmlns:a16="http://schemas.microsoft.com/office/drawing/2014/main" id="{A499C65A-9B02-4D7F-BD68-CD38D88055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58925" y="823301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32" name="Graphic 190">
            <a:extLst>
              <a:ext uri="{FF2B5EF4-FFF2-40B4-BE49-F238E27FC236}">
                <a16:creationId xmlns:a16="http://schemas.microsoft.com/office/drawing/2014/main" id="{66FB5A75-BDE2-4F12-A95B-C48788A76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70622" y="1755501"/>
            <a:ext cx="1598829" cy="531293"/>
            <a:chOff x="2504802" y="1755501"/>
            <a:chExt cx="1598829" cy="531293"/>
          </a:xfrm>
          <a:solidFill>
            <a:schemeClr val="tx1"/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C86CBC8-A814-4C0C-A287-7C549693D2E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6AA52F4F-14E6-402F-A196-668B9CA9BC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6" name="Graphic 4">
            <a:extLst>
              <a:ext uri="{FF2B5EF4-FFF2-40B4-BE49-F238E27FC236}">
                <a16:creationId xmlns:a16="http://schemas.microsoft.com/office/drawing/2014/main" id="{1F4896D7-5AD0-4505-BCCD-82262CFEE2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035286" y="3429061"/>
            <a:ext cx="1861484" cy="1861513"/>
            <a:chOff x="5734037" y="3067039"/>
            <a:chExt cx="724483" cy="724489"/>
          </a:xfrm>
          <a:solidFill>
            <a:schemeClr val="tx1"/>
          </a:solidFill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3C04C31-4BBB-4AC5-A222-4E79BDDF63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90890F0-A440-4A5F-89E2-860A604251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9BA7632-2294-4740-BB61-DFA5017B7B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025C556-497E-4B62-9131-98448B5A7C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467884A-CD29-4BCE-A1A4-1E629953FC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73A1BC11-A782-4A26-87D0-76C92BAB70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787142E-1022-4109-9141-85FF9C22EC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63BCB7E-36CC-4105-9CDA-BFB80F3FFC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6EF2588-350F-4CCE-9BF8-799EC71961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0A696712-7E60-48CD-A6F8-91754B09085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0244E95B-2BBF-4335-BEFC-BA135EF9490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0D692242-534C-4A58-90D7-43A781D2360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C72B2EF-E5D1-46BF-B7FE-A9D174508B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8805B31-6BA4-45FA-8180-436B2EC419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51B376A0-4543-4AE3-8071-5C746BADEC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824AEB4-F797-4131-AD1A-BCB807B086C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7399A867-568D-43D3-8F17-6644C8D0960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953DBA6-7A8F-4369-8F18-DC19A21B43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9167760-8210-45B7-96C9-462EB82D8E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3B578C99-7B91-480A-B8CA-B9FB3AF176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CDF91670-E084-4B4B-9F86-75DD43CBE8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FC99F2F-C73F-444D-B4BB-C02E463AB22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7F3FF604-A6A9-4EDC-868C-696B92122AC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8D6C5BB-BF17-4FE8-B611-578E8EBE92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A80A8D66-3FA7-4C04-AEDC-D8F94AA433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3DE9B826-6E87-4EF5-AA9D-F55BB3A21D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BBAEEC53-BED0-4ACB-94B4-818158D7EF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30709FE3-3633-4C01-AAD6-75ADD939535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0D68B00-260E-4EFC-A1FE-8B04EB5A72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360AF8DD-D1D2-43F3-83E5-ECF20A09161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87B3F103-7F53-4D5E-B9A2-DE4F0B78D0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BBECD20-3735-4F14-8816-26D648091F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500687DC-38D4-44B7-BA7D-D8A0BA155F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3AFC6B0-2B60-47B1-B854-A02279C706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9963332-7F58-48B9-9BAB-87C986F39E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342BD313-0F6E-4DC3-B8A8-861289801F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253CE00-9D58-4821-B362-2552C433B3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E89086E-98CE-4697-8CE7-B2E7DB2E8CD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2CE9357F-710D-4D3B-90C1-CF19E73F27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70ED7F2-AD38-47BC-B6A1-FF7E20AFDE4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02600E9C-0B0F-45ED-A2CF-DE0240B2B90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07D2066-6599-4BD0-9CD5-7289EB1B81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BF96C0D-1DEE-47F2-A950-16BC0896F5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FD254ABE-505D-4C6A-9267-BFB78FBBA07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22BBE38-BC6F-4DDE-BD6D-2B496CE420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046D1FA-C431-4F16-8BDD-71C614D798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F387987-DEF1-447C-BC86-281AC0B3D6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9808DF01-2715-4215-81F1-B8C178304A1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AED7F897-8A4F-4F3D-BFB1-738BCDCA97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9B51B8B7-D508-44C3-AFC5-820557A9439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7FBC6B94-2A13-4303-AE51-334E386DAB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27897959-2F8E-4A05-9EA8-5B0329B574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0522AB50-D351-40F4-8A88-E856C1F27F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21AFD52-C13F-4A20-B1DB-13C1A9A3D80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E789B3B-F514-4E02-8C1A-2F85817AAB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9E473BAC-3DA1-4D63-9D6C-2B993665F61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F385DCF4-8F59-4838-B86C-2B3EF0BCE7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3EC5A02E-609A-4C39-A35D-E8D038F7C9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7AB67B18-1821-4367-A7B6-CC2FFF66DF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DFCAC56E-4767-4984-9FE7-2C3CA57D01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0A1929ED-CEB2-4C49-B2ED-A206D37935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1D632F9-2F59-4C8D-B1BC-1CB0D15C369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03B9F80B-CAEF-442C-A218-E2B069545B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526A626E-CC14-4106-8AD4-DB3D81CD64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7CD710B8-B5DF-495F-ACEA-CFB9308CB5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E550C81D-B0B8-4DB8-A12C-B62944D07F1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4EB82E53-B337-43EB-BFF8-1466F10E8B4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D1DCEF3A-2B54-4AA2-9BFD-57EA4A2468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9F122967-34EF-4575-8E59-75D77FCD077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D87EBF9D-3949-4CCE-BB87-97846683469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58A1183F-B28F-4BAD-A14B-3940A6E92F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81851B7-6D8F-454C-BBAA-498426069D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99759A7A-483F-4DB0-8677-C6AB61E197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BDD1E55B-DE82-4811-BB33-1468396D2C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F4B0251C-DACC-4A24-83BA-3D95F8D191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3647EF9B-D99D-48C1-B61E-19B85F47143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EB55DF3C-DDF0-4B01-849E-46A6634655D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09149238-5A44-4264-84E6-DD25E7C01E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4E6925C1-B440-4C1C-8829-2E6D9EE142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937B5BDB-32A7-4C47-A984-AF2316600E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9B5A7D9C-91C9-49A3-8AD5-DB49632FD47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C64B015D-AFCF-4AB2-AE58-A069B06DB8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A4407931-9375-400F-88AC-C63D4E9E9C7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554278B7-45C8-46E4-885A-69208D598B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3A806AB0-FBD6-41CD-997C-A76266D375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719E2D6D-6D96-4348-954B-3657A0B06D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9794AABE-9C3E-4A8C-820F-0FDF65213E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1DBEC39D-5464-46CA-B62B-24826F1F4D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41807973-667B-4780-B3AA-4ADC32DB3A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970D793C-C9EE-467B-8385-42B6905A00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94695A53-78EB-4811-8BBC-4707F30169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0576416F-0C2E-4D01-9357-5C73ADF856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A091FE22-8667-4F89-A333-BA9A0917ECE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CB779008-969D-4FA8-BB6C-3BBBCF919EB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CDAF3B96-0DFB-44BA-959D-BF9643FFE2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5F66F5FF-98B2-4453-8175-EB602A6A03E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751D9683-9D41-4058-B90B-99146FC2F3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0907098D-1005-4522-BA21-F1534CBACFA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5BFEF082-7E02-4ED8-B9D1-F0FC47FEC6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4429C269-222E-4EFB-97B9-08FA243CEB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FC460F7F-5702-4281-850B-59E4182A71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A329057C-293F-4933-9DEA-2463E66D4B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7274CBA8-6253-4229-AC37-1D7126639EF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B7ABAAD2-23FD-4AF4-8506-3CDDC5607B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27A85620-3B33-477A-949C-3F221DCC21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6247316E-E815-4CE3-9EC0-8DC8391EB4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3D047E26-5A98-4B49-A453-C71D894500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940C95BF-A85B-4251-A817-35A7B4F713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EA4FDA2F-E340-40E6-8678-8F4F9EB3D40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D94A3796-87FD-436D-8309-857F9B4898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2B20BE68-41F5-4E59-87CD-A8654B12383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7FD87938-B42E-45E5-ABB8-936E00A244E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EA46A837-6AA3-4099-8055-251ED6D7D4E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B9D871B1-B4D0-4667-B5FA-21AE12E5017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477E102A-1E9D-44C8-9DA0-1B4B61444C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42DB4921-ECFC-42CD-B91B-56AB1FE263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3156177C-2880-4AAF-BFC7-C3EA4AD09A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B7C807E0-34AB-4AC3-A674-D7E438C603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93AD80AB-575A-4D50-A561-CE310E06BFD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E4C11A99-7E93-4B54-B1CE-D90D453254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25A3E814-2D04-4881-B9E9-81ADDC0C97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073D9FB4-F4AF-4974-A734-C9300D2107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081A1414-A8F5-43F1-BA51-B058EF2C05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E41588DC-3C7F-4695-A42A-B5ABEA8B515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3884DF6D-4C87-4B4A-A918-B3F3C8BE35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CF26F2A0-B8D0-48D4-A9A9-BEB75CFF1F4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7A9177E1-A6DC-4200-9D85-31A348E027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7DA218E3-83A8-45E8-B2E3-4B693606C9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31E51433-E260-493C-8A94-FCE7FD9BA2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3A74FFD3-BE5F-435D-AC22-825B6E0494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B3420F88-93EB-4790-A2BD-EFF61E77B0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3875302B-159F-4E81-AD49-154BAA8FD76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BE9966CE-BC06-4CEB-877D-34D9D1C2EE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889924EA-8A9B-4ED5-8CF2-E184EE89D2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300C1FB1-E227-40EE-A773-071D080BD1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14F26B5D-6E35-40E8-90DF-FD65CB33FA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059D8F05-F701-45A6-9377-454642C212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5F57ACF8-D510-4715-B964-20D980558C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51053CDD-687F-481B-86FB-56DA74C55C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76B24CA5-1578-43AE-8ED8-CB9F7EA6206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A3208550-AB5B-4E2B-914A-270D30163A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D4120D7E-20EE-4413-A541-781EA435082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9C0CC66E-BFF1-47FD-8C37-092016FBE2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09D9AD44-3983-44A2-9DBA-6C5FF3C47A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71915592-B946-43D1-AE24-B72B17FC58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3AC48622-C7DC-416F-B14F-AB0C6A3EF59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C122E9A7-0590-453C-AC3A-88265131C0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78246847-0B72-46B3-9243-7A7B92E212D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207FF669-6E9C-47DF-A1A0-6676692794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06905CAD-DCDC-4965-969E-3BA793FCA8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7E82B7F4-81C1-4A48-A3C9-B9DE741C947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53D306B7-0050-4206-8020-D3F81BC46E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BE50823B-85BA-4734-A0E5-99F2D027CC0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1F26CEA8-889B-4F33-AE59-91F66E16021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E64E5726-D6A2-4541-9EB4-0D455BFB19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B5A9478C-31E8-4C23-856A-5B4D6936B9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D4D55AFD-7163-47DF-8918-6BCF397B55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20C5BF88-D776-4C9B-89BD-85EE0DCE81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0A0347C6-25EE-4289-B805-750B30ABB99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4C83C9E0-7820-4EA4-B9AA-AD6E0719F3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7E1B6DEA-553D-4733-9A45-3A28D118B6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BE647149-B885-4A7D-B57E-A9762FF951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3FFCDDD6-EA47-4BA4-914F-B4AD52A7DA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18C5FC42-4A56-48D7-9C6F-EE6973256C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E58746BA-672F-48B8-BA1D-E317498C1F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75C60814-753C-4243-BD88-443E240D6BF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174EB8C9-709B-42D9-9948-434CAA5E01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786AB5B1-D0D7-4FE2-9A7D-BF9C01F7D7B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718E7606-3FC9-4354-BCF8-A980AE6DFA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2E831D2-272A-9E81-EBCD-81959F51B729}"/>
              </a:ext>
            </a:extLst>
          </p:cNvPr>
          <p:cNvSpPr txBox="1"/>
          <p:nvPr/>
        </p:nvSpPr>
        <p:spPr>
          <a:xfrm>
            <a:off x="555454" y="2241935"/>
            <a:ext cx="4072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ngXian" panose="020B0503020204020204" pitchFamily="2" charset="-122"/>
              </a:rPr>
              <a:t>O</a:t>
            </a:r>
            <a:r>
              <a:rPr lang="en-US" sz="6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ngXian" panose="020B0503020204020204" pitchFamily="2" charset="-122"/>
              </a:rPr>
              <a:t>B</a:t>
            </a:r>
            <a:r>
              <a:rPr lang="en-US" sz="6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ngXian" panose="020B0503020204020204" pitchFamily="2" charset="-122"/>
              </a:rPr>
              <a:t>E</a:t>
            </a:r>
            <a:r>
              <a:rPr lang="en-US" sz="6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ngXian" panose="020B0503020204020204" pitchFamily="2" charset="-122"/>
              </a:rPr>
              <a:t>S</a:t>
            </a:r>
            <a:r>
              <a:rPr lang="en-US" sz="6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ngXian" panose="020B0503020204020204" pitchFamily="2" charset="-122"/>
              </a:rPr>
              <a:t>I</a:t>
            </a:r>
            <a:r>
              <a:rPr lang="en-US" sz="6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ngXian" panose="020B0503020204020204" pitchFamily="2" charset="-122"/>
              </a:rPr>
              <a:t>T</a:t>
            </a:r>
            <a:r>
              <a:rPr lang="en-US" sz="6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ngXian" panose="020B0503020204020204" pitchFamily="2" charset="-122"/>
              </a:rPr>
              <a:t>Y</a:t>
            </a:r>
            <a:endParaRPr lang="en-US" sz="60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DengXian" panose="020B0503020204020204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7118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8A24E-AC60-B2C4-D337-C92647FBF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1994"/>
            <a:ext cx="10515600" cy="1325563"/>
          </a:xfrm>
        </p:spPr>
        <p:txBody>
          <a:bodyPr/>
          <a:lstStyle/>
          <a:p>
            <a:r>
              <a:rPr lang="en-US" b="1" dirty="0">
                <a:latin typeface="Bahnschrift SemiLight" panose="020B0502040204020203" pitchFamily="34" charset="0"/>
              </a:rPr>
              <a:t>Links used 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950D6-BF74-625F-5A6F-D4094BFDAA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Bahnschrift SemiLight" panose="020B0502040204020203" pitchFamily="34" charset="0"/>
                <a:hlinkClick r:id="rId2"/>
              </a:rPr>
              <a:t>https://www.nhs.uk/conditions/obesity/causes/</a:t>
            </a:r>
            <a:endParaRPr lang="en-US" sz="2000" dirty="0">
              <a:latin typeface="Bahnschrift SemiLight" panose="020B0502040204020203" pitchFamily="34" charset="0"/>
            </a:endParaRPr>
          </a:p>
          <a:p>
            <a:r>
              <a:rPr lang="en-US" sz="2000" dirty="0">
                <a:latin typeface="Bahnschrift SemiLight" panose="020B0502040204020203" pitchFamily="34" charset="0"/>
                <a:hlinkClick r:id="rId3"/>
              </a:rPr>
              <a:t>https://www.nichd.nih.gov/health/topi3cs/obesity/conditioninfo/cause#:~:</a:t>
            </a:r>
            <a:r>
              <a:rPr lang="en-US" sz="2000" dirty="0" smtClean="0">
                <a:latin typeface="Bahnschrift SemiLight" panose="020B0502040204020203" pitchFamily="34" charset="0"/>
                <a:hlinkClick r:id="rId3"/>
              </a:rPr>
              <a:t>text=These%20include%20diet%2C%20lack%20of</a:t>
            </a:r>
            <a:r>
              <a:rPr lang="en-US" sz="2000" dirty="0">
                <a:latin typeface="Bahnschrift SemiLight" panose="020B0502040204020203" pitchFamily="34" charset="0"/>
                <a:hlinkClick r:id="rId3"/>
              </a:rPr>
              <a:t>,%2C%20environmental%20factors%2C%20and%20genetics</a:t>
            </a:r>
            <a:r>
              <a:rPr lang="en-US" sz="2000" dirty="0">
                <a:latin typeface="Bahnschrift SemiLight" panose="020B0502040204020203" pitchFamily="34" charset="0"/>
              </a:rPr>
              <a:t>.</a:t>
            </a:r>
          </a:p>
          <a:p>
            <a:r>
              <a:rPr lang="en-US" sz="2000" dirty="0">
                <a:latin typeface="Bahnschrift SemiLight" panose="020B0502040204020203" pitchFamily="34" charset="0"/>
                <a:hlinkClick r:id="rId4"/>
              </a:rPr>
              <a:t>https://www.cdc.gov/healthyweight/effects/index.html</a:t>
            </a:r>
            <a:endParaRPr lang="en-US" sz="2000" dirty="0">
              <a:latin typeface="Bahnschrift SemiLight" panose="020B0502040204020203" pitchFamily="34" charset="0"/>
            </a:endParaRPr>
          </a:p>
          <a:p>
            <a:r>
              <a:rPr lang="en-US" sz="2000" dirty="0">
                <a:latin typeface="Bahnschrift SemiLight" panose="020B0502040204020203" pitchFamily="34" charset="0"/>
                <a:hlinkClick r:id="rId5"/>
              </a:rPr>
              <a:t>https://www.who.int/news-room/questions-and-answers/item/obesity-health-consequences-of-being-overweight#:~:text=Carrying%20extra%20fat%20leads%20to,premature%20death%20and%20substantial%20disability</a:t>
            </a:r>
            <a:endParaRPr lang="en-US" sz="2000" dirty="0">
              <a:latin typeface="Bahnschrift SemiLight" panose="020B0502040204020203" pitchFamily="34" charset="0"/>
            </a:endParaRPr>
          </a:p>
          <a:p>
            <a:r>
              <a:rPr lang="en-US" sz="2000" dirty="0">
                <a:latin typeface="Bahnschrift SemiLight" panose="020B0502040204020203" pitchFamily="34" charset="0"/>
                <a:hlinkClick r:id="rId6"/>
              </a:rPr>
              <a:t>https://www.hsph.harvard.edu/obesity-prevention-source/obesity-prevention/</a:t>
            </a:r>
            <a:endParaRPr lang="en-US" sz="2000" dirty="0">
              <a:latin typeface="Bahnschrift SemiLight" panose="020B0502040204020203" pitchFamily="34" charset="0"/>
            </a:endParaRPr>
          </a:p>
          <a:p>
            <a:endParaRPr lang="en-US" dirty="0">
              <a:latin typeface="Bahnschrift SemiLight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4416" r="71926" b="75641"/>
          <a:stretch/>
        </p:blipFill>
        <p:spPr>
          <a:xfrm rot="20757447">
            <a:off x="5761998" y="761643"/>
            <a:ext cx="1185303" cy="10243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4" t="2707" r="33703" b="73932"/>
          <a:stretch/>
        </p:blipFill>
        <p:spPr>
          <a:xfrm rot="1409791">
            <a:off x="7542045" y="1004260"/>
            <a:ext cx="989821" cy="12682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87" t="39174" r="26002" b="44302"/>
          <a:stretch/>
        </p:blipFill>
        <p:spPr>
          <a:xfrm rot="20386581">
            <a:off x="9241220" y="853011"/>
            <a:ext cx="1015375" cy="11547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07" t="44872" r="4667" b="31767"/>
          <a:stretch/>
        </p:blipFill>
        <p:spPr>
          <a:xfrm rot="664494">
            <a:off x="10599131" y="3224847"/>
            <a:ext cx="939800" cy="1041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0" t="6126" r="3482" b="74787"/>
          <a:stretch/>
        </p:blipFill>
        <p:spPr>
          <a:xfrm rot="20841631">
            <a:off x="10872555" y="1092112"/>
            <a:ext cx="798996" cy="109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45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latin typeface="Bahnschrift SemiLight" panose="020B0502040204020203" pitchFamily="34" charset="0"/>
              </a:rPr>
              <a:t>Video to watch about this topic: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hlinkClick r:id="rId2"/>
              </a:rPr>
              <a:t>https://youtu.be/D--</a:t>
            </a:r>
            <a:r>
              <a:rPr lang="en-US" sz="4000" dirty="0" smtClean="0">
                <a:hlinkClick r:id="rId2"/>
              </a:rPr>
              <a:t>AtATgfyM</a:t>
            </a:r>
            <a:endParaRPr lang="en-US" sz="4000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61" t="25797" r="4672" b="36922"/>
          <a:stretch/>
        </p:blipFill>
        <p:spPr>
          <a:xfrm>
            <a:off x="2586477" y="3111500"/>
            <a:ext cx="7019046" cy="37465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586477" y="6616700"/>
            <a:ext cx="812801" cy="241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4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CAAB0-6FEC-410B-D4FD-3BB313E31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880" y="500062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Bahnschrift SemiLight" panose="020B0502040204020203" pitchFamily="34" charset="0"/>
              </a:rPr>
              <a:t>What is obesity?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EEF86-378E-CF37-39A0-506823359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627505"/>
            <a:ext cx="6918960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Bahnschrift SemiLight" panose="020B0502040204020203" pitchFamily="34" charset="0"/>
              </a:rPr>
              <a:t>Obesity is a complicated, chronic disease with many </a:t>
            </a:r>
            <a:r>
              <a:rPr lang="en-US" dirty="0" smtClean="0">
                <a:latin typeface="Bahnschrift SemiLight" panose="020B0502040204020203" pitchFamily="34" charset="0"/>
              </a:rPr>
              <a:t>negative </a:t>
            </a:r>
            <a:r>
              <a:rPr lang="en-US" dirty="0">
                <a:latin typeface="Bahnschrift SemiLight" panose="020B0502040204020203" pitchFamily="34" charset="0"/>
              </a:rPr>
              <a:t>factors that can result in excessive body </a:t>
            </a:r>
            <a:r>
              <a:rPr lang="en-US" dirty="0" smtClean="0">
                <a:latin typeface="Bahnschrift SemiLight" panose="020B0502040204020203" pitchFamily="34" charset="0"/>
              </a:rPr>
              <a:t>fat. </a:t>
            </a:r>
            <a:r>
              <a:rPr lang="en-US" dirty="0">
                <a:latin typeface="Bahnschrift SemiLight" panose="020B0502040204020203" pitchFamily="34" charset="0"/>
              </a:rPr>
              <a:t>The way your body functions can change if it contains too much additional fat. These changes </a:t>
            </a:r>
            <a:r>
              <a:rPr lang="en-US" dirty="0" smtClean="0">
                <a:latin typeface="Bahnschrift SemiLight" panose="020B0502040204020203" pitchFamily="34" charset="0"/>
              </a:rPr>
              <a:t>have </a:t>
            </a:r>
            <a:r>
              <a:rPr lang="en-US" dirty="0">
                <a:latin typeface="Bahnschrift SemiLight" panose="020B0502040204020203" pitchFamily="34" charset="0"/>
              </a:rPr>
              <a:t>the potential to get worse over time, and may have a negative impact on one's health.</a:t>
            </a:r>
          </a:p>
        </p:txBody>
      </p:sp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DCD3F527-A0A8-3E4C-C82C-586E6EF482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4" r="8356"/>
          <a:stretch/>
        </p:blipFill>
        <p:spPr>
          <a:xfrm>
            <a:off x="7863840" y="1825292"/>
            <a:ext cx="3383280" cy="415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70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AC8CB-3E0F-A35C-06CB-B297B86E2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024" y="606426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Bahnschrift SemiLight" panose="020B0502040204020203" pitchFamily="34" charset="0"/>
                <a:ea typeface="DengXian" panose="020B0503020204020204" pitchFamily="2" charset="-122"/>
                <a:cs typeface="+mn-cs"/>
              </a:rPr>
              <a:t>What</a:t>
            </a:r>
            <a:r>
              <a:rPr lang="en-US" sz="4000" b="1" dirty="0">
                <a:latin typeface="Bahnschrift SemiLight" panose="020B0502040204020203" pitchFamily="34" charset="0"/>
              </a:rPr>
              <a:t> </a:t>
            </a:r>
            <a:r>
              <a:rPr lang="en-US" sz="5400" b="1" dirty="0">
                <a:latin typeface="Bahnschrift SemiLight" panose="020B0502040204020203" pitchFamily="34" charset="0"/>
                <a:ea typeface="DengXian" panose="020B0503020204020204" pitchFamily="2" charset="-122"/>
                <a:cs typeface="+mn-cs"/>
              </a:rPr>
              <a:t>are the causes of obesity?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183BB3-FD6F-148A-535C-2C40CA33F7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376" y="1520033"/>
            <a:ext cx="10512424" cy="823912"/>
          </a:xfrm>
        </p:spPr>
        <p:txBody>
          <a:bodyPr>
            <a:normAutofit/>
          </a:bodyPr>
          <a:lstStyle/>
          <a:p>
            <a:r>
              <a:rPr lang="en-US" sz="2800" b="0" dirty="0">
                <a:latin typeface="Bahnschrift SemiLight" panose="020B0502040204020203" pitchFamily="34" charset="0"/>
              </a:rPr>
              <a:t>Obesity can be caused by many factors, here is a couple 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790DA8-80A4-AE48-98ED-2700F94D5F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6944" y="2566985"/>
            <a:ext cx="6493828" cy="4066489"/>
          </a:xfrm>
        </p:spPr>
        <p:txBody>
          <a:bodyPr>
            <a:normAutofit/>
          </a:bodyPr>
          <a:lstStyle/>
          <a:p>
            <a:pPr marL="514350" marR="0" indent="-5143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300" b="1" dirty="0">
                <a:latin typeface="Bahnschrift Semi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2300" b="1" dirty="0">
                <a:effectLst/>
                <a:latin typeface="Bahnschrift Semi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ating large amounts of rich in fats and sugar processe</a:t>
            </a:r>
            <a:r>
              <a:rPr lang="en-US" sz="2300" b="1" dirty="0">
                <a:latin typeface="Bahnschrift Semi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d </a:t>
            </a:r>
            <a:r>
              <a:rPr lang="en-US" sz="2300" b="1" dirty="0">
                <a:effectLst/>
                <a:latin typeface="Bahnschrift Semi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or fast </a:t>
            </a:r>
            <a:r>
              <a:rPr lang="en-US" sz="2300" b="1" dirty="0" smtClean="0">
                <a:effectLst/>
                <a:latin typeface="Bahnschrift Semi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food</a:t>
            </a:r>
            <a:r>
              <a:rPr lang="en-US" sz="2300" b="1" dirty="0" smtClean="0">
                <a:latin typeface="Bahnschrift Semi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300" b="1" dirty="0" smtClean="0">
                <a:effectLst/>
                <a:latin typeface="Bahnschrift Semi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Bahnschrift Semi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These foods provide the body with extra energy that cant be used up in exercise.</a:t>
            </a:r>
            <a:endParaRPr lang="en-US" sz="2000" dirty="0">
              <a:effectLst/>
              <a:latin typeface="Bahnschrift SemiLight" panose="020B05020402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marR="0" indent="-5143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 startAt="2"/>
            </a:pPr>
            <a:r>
              <a:rPr lang="en-US" sz="2300" b="1" dirty="0">
                <a:effectLst/>
                <a:latin typeface="Bahnschrift Semi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 alcohol </a:t>
            </a:r>
            <a:r>
              <a:rPr lang="en-US" sz="2300" b="1" dirty="0" smtClean="0">
                <a:effectLst/>
                <a:latin typeface="Bahnschrift Semi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consumption: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dirty="0" smtClean="0">
                <a:effectLst/>
                <a:latin typeface="Bahnschrift Semi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Increases levels of acid in the mouth.</a:t>
            </a:r>
            <a:endParaRPr lang="en-US" sz="2000" dirty="0">
              <a:effectLst/>
              <a:latin typeface="Bahnschrift SemiLight" panose="020B05020402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marR="0" indent="-5143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 startAt="3"/>
            </a:pPr>
            <a:r>
              <a:rPr lang="en-US" sz="2300" b="1" dirty="0">
                <a:effectLst/>
                <a:latin typeface="Bahnschrift Semi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 being physically </a:t>
            </a:r>
            <a:r>
              <a:rPr lang="en-US" sz="2300" b="1" dirty="0" smtClean="0">
                <a:effectLst/>
                <a:latin typeface="Bahnschrift Semi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active</a:t>
            </a:r>
            <a:r>
              <a:rPr lang="en-US" sz="2300" b="1" dirty="0" smtClean="0">
                <a:latin typeface="Bahnschrift Semi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dirty="0" smtClean="0">
                <a:latin typeface="Bahnschrift Semi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energy not used up by exercise is stored as fat in the body.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73" r="40049"/>
          <a:stretch/>
        </p:blipFill>
        <p:spPr>
          <a:xfrm>
            <a:off x="7882572" y="2343945"/>
            <a:ext cx="2685364" cy="408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48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AC8CB-3E0F-A35C-06CB-B297B86E2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024" y="606426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Bahnschrift SemiLight" panose="020B0502040204020203" pitchFamily="34" charset="0"/>
                <a:ea typeface="DengXian" panose="020B0503020204020204" pitchFamily="2" charset="-122"/>
                <a:cs typeface="+mn-cs"/>
              </a:rPr>
              <a:t>What</a:t>
            </a:r>
            <a:r>
              <a:rPr lang="en-US" sz="4000" b="1" dirty="0">
                <a:latin typeface="Bahnschrift SemiLight" panose="020B0502040204020203" pitchFamily="34" charset="0"/>
              </a:rPr>
              <a:t> </a:t>
            </a:r>
            <a:r>
              <a:rPr lang="en-US" sz="5400" b="1" dirty="0">
                <a:latin typeface="Bahnschrift SemiLight" panose="020B0502040204020203" pitchFamily="34" charset="0"/>
                <a:ea typeface="DengXian" panose="020B0503020204020204" pitchFamily="2" charset="-122"/>
                <a:cs typeface="+mn-cs"/>
              </a:rPr>
              <a:t>are the causes of obesity?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183BB3-FD6F-148A-535C-2C40CA33F7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376" y="1520033"/>
            <a:ext cx="10512424" cy="823912"/>
          </a:xfrm>
        </p:spPr>
        <p:txBody>
          <a:bodyPr>
            <a:normAutofit/>
          </a:bodyPr>
          <a:lstStyle/>
          <a:p>
            <a:r>
              <a:rPr lang="en-US" sz="2800" b="0" dirty="0">
                <a:latin typeface="Bahnschrift SemiLight" panose="020B0502040204020203" pitchFamily="34" charset="0"/>
              </a:rPr>
              <a:t>Obesity can be caused by many factors, here is a couple 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790DA8-80A4-AE48-98ED-2700F94D5F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1544" y="2346330"/>
            <a:ext cx="6493828" cy="4291015"/>
          </a:xfrm>
        </p:spPr>
        <p:txBody>
          <a:bodyPr>
            <a:normAutofit fontScale="92500" lnSpcReduction="10000"/>
          </a:bodyPr>
          <a:lstStyle/>
          <a:p>
            <a:pPr marL="514350" marR="0" indent="-5143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 startAt="4"/>
            </a:pPr>
            <a:r>
              <a:rPr lang="en-US" sz="2200" b="1" dirty="0" smtClean="0">
                <a:effectLst/>
                <a:latin typeface="Bahnschrift Semi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Genetics</a:t>
            </a:r>
            <a:r>
              <a:rPr lang="en-US" sz="2200" dirty="0" smtClean="0">
                <a:latin typeface="Bahnschrift Semi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900" dirty="0" smtClean="0">
                <a:effectLst/>
                <a:latin typeface="Bahnschrift Semi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Symptoms are when children feel overly hungry.</a:t>
            </a:r>
            <a:endParaRPr lang="en-US" sz="1900" dirty="0">
              <a:effectLst/>
              <a:latin typeface="Bahnschrift SemiLight" panose="020B05020402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indent="-5143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 startAt="5"/>
            </a:pPr>
            <a:r>
              <a:rPr lang="en-US" sz="2200" b="1" dirty="0">
                <a:latin typeface="Bahnschrift Semi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Medical </a:t>
            </a:r>
            <a:r>
              <a:rPr lang="en-US" sz="2200" b="1" dirty="0" smtClean="0">
                <a:latin typeface="Bahnschrift Semi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reasons: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900" dirty="0" smtClean="0">
                <a:latin typeface="Bahnschrift Semi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Some diseases require the patient to take a large amount of pills which increases weight.</a:t>
            </a:r>
            <a:endParaRPr lang="en-US" sz="1900" dirty="0">
              <a:latin typeface="Bahnschrift SemiLight" panose="020B05020402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indent="-5143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 startAt="6"/>
            </a:pPr>
            <a:r>
              <a:rPr lang="en-US" sz="2200" b="1" dirty="0">
                <a:effectLst/>
                <a:latin typeface="Bahnschrift Semi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Eating </a:t>
            </a:r>
            <a:r>
              <a:rPr lang="en-US" sz="2200" b="1" dirty="0" smtClean="0">
                <a:effectLst/>
                <a:latin typeface="Bahnschrift Semi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disorders: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200" dirty="0">
                <a:latin typeface="Bahnschrift Semi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2200" dirty="0" smtClean="0">
                <a:latin typeface="Bahnschrift Semi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type </a:t>
            </a:r>
            <a:r>
              <a:rPr lang="en-US" sz="2200" dirty="0">
                <a:latin typeface="Bahnschrift Semi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2200" dirty="0" smtClean="0">
                <a:latin typeface="Bahnschrift Semi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 eating disorders is binge eating which is eating a lot of food in one sitting without realizing.</a:t>
            </a:r>
            <a:endParaRPr lang="en-US" sz="3000" dirty="0">
              <a:latin typeface="Bahnschrift SemiLight" panose="020B05020402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indent="-5143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 startAt="7"/>
            </a:pPr>
            <a:r>
              <a:rPr lang="en-US" sz="2200" b="1" dirty="0">
                <a:effectLst/>
                <a:latin typeface="Bahnschrift Semi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Sleep </a:t>
            </a:r>
            <a:r>
              <a:rPr lang="en-US" sz="2200" b="1" dirty="0" smtClean="0">
                <a:effectLst/>
                <a:latin typeface="Bahnschrift Semi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routine: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900" dirty="0" smtClean="0">
                <a:latin typeface="Bahnschrift Semi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 sleeping enough can produce hormones that increase the feeling of constant hunger.</a:t>
            </a:r>
            <a:endParaRPr lang="en-US" sz="1900" dirty="0">
              <a:effectLst/>
              <a:latin typeface="Bahnschrift SemiLight" panose="020B05020402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>
              <a:latin typeface="Bahnschrift SemiLight" panose="020B050204020402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0B8C67-6801-9A26-3BB4-FFB43E84C4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91" b="96335" l="10000" r="90000">
                        <a14:foregroundMark x1="40800" y1="95288" x2="62200" y2="96335"/>
                        <a14:foregroundMark x1="62200" y1="96335" x2="65550" y2="95288"/>
                        <a14:foregroundMark x1="85450" y1="40838" x2="86150" y2="44459"/>
                        <a14:foregroundMark x1="61700" y1="23473" x2="46050" y2="767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38024" y="2079629"/>
            <a:ext cx="3800529" cy="435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95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AC8CB-3E0F-A35C-06CB-B297B86E2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260" y="63690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Bahnschrift SemiLight" panose="020B0502040204020203" pitchFamily="34" charset="0"/>
              </a:rPr>
              <a:t>What are the consequences?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183BB3-FD6F-148A-535C-2C40CA33F7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3436" y="1550512"/>
            <a:ext cx="10512424" cy="823912"/>
          </a:xfrm>
        </p:spPr>
        <p:txBody>
          <a:bodyPr>
            <a:normAutofit/>
          </a:bodyPr>
          <a:lstStyle/>
          <a:p>
            <a:r>
              <a:rPr lang="en-US" sz="2800" b="0" dirty="0">
                <a:latin typeface="Bahnschrift SemiLight" panose="020B0502040204020203" pitchFamily="34" charset="0"/>
              </a:rPr>
              <a:t>Obesity has many consequence, here are some of them 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790DA8-80A4-AE48-98ED-2700F94D5F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0260" y="2545874"/>
            <a:ext cx="6996748" cy="3875405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300" b="1" dirty="0">
                <a:latin typeface="Bahnschrift SemiLight" panose="020B0502040204020203" pitchFamily="34" charset="0"/>
                <a:cs typeface="Arial" panose="020B0604020202020204" pitchFamily="34" charset="0"/>
              </a:rPr>
              <a:t>Fatal heart diseases and strokes:</a:t>
            </a:r>
          </a:p>
          <a:p>
            <a:pPr marL="0" indent="0">
              <a:buNone/>
            </a:pPr>
            <a:r>
              <a:rPr lang="en-GB" sz="2000" dirty="0">
                <a:latin typeface="Bahnschrift SemiLight" panose="020B0502040204020203" pitchFamily="34" charset="0"/>
                <a:cs typeface="Arial" panose="020B0604020202020204" pitchFamily="34" charset="0"/>
              </a:rPr>
              <a:t>The cardiovascular </a:t>
            </a:r>
            <a:r>
              <a:rPr lang="en-GB" sz="2000" dirty="0" smtClean="0">
                <a:latin typeface="Bahnschrift SemiLight" panose="020B0502040204020203" pitchFamily="34" charset="0"/>
                <a:cs typeface="Arial" panose="020B0604020202020204" pitchFamily="34" charset="0"/>
              </a:rPr>
              <a:t>disease.</a:t>
            </a:r>
            <a:endParaRPr lang="en-GB" sz="2000" dirty="0">
              <a:latin typeface="Bahnschrift SemiLight" panose="020B0502040204020203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en-GB" sz="2300" b="1" dirty="0">
                <a:latin typeface="Bahnschrift SemiLight" panose="020B0502040204020203" pitchFamily="34" charset="0"/>
                <a:cs typeface="Arial" panose="020B0604020202020204" pitchFamily="34" charset="0"/>
              </a:rPr>
              <a:t>Many major cancer types:</a:t>
            </a:r>
          </a:p>
          <a:p>
            <a:pPr marL="0" indent="0">
              <a:buNone/>
            </a:pPr>
            <a:r>
              <a:rPr lang="en-GB" sz="2000" dirty="0">
                <a:latin typeface="Bahnschrift SemiLight" panose="020B0502040204020203" pitchFamily="34" charset="0"/>
                <a:cs typeface="Arial" panose="020B0604020202020204" pitchFamily="34" charset="0"/>
              </a:rPr>
              <a:t>Endometrial, breast and  </a:t>
            </a:r>
            <a:r>
              <a:rPr lang="en-GB" sz="2000" dirty="0" smtClean="0">
                <a:latin typeface="Bahnschrift SemiLight" panose="020B0502040204020203" pitchFamily="34" charset="0"/>
                <a:cs typeface="Arial" panose="020B0604020202020204" pitchFamily="34" charset="0"/>
              </a:rPr>
              <a:t>colon.</a:t>
            </a:r>
            <a:endParaRPr lang="en-GB" sz="2000" dirty="0">
              <a:latin typeface="Bahnschrift SemiLight" panose="020B0502040204020203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 startAt="3"/>
            </a:pPr>
            <a:r>
              <a:rPr lang="en-GB" sz="2300" b="1" dirty="0">
                <a:latin typeface="Bahnschrift SemiLight" panose="020B0502040204020203" pitchFamily="34" charset="0"/>
                <a:cs typeface="Arial" panose="020B0604020202020204" pitchFamily="34" charset="0"/>
              </a:rPr>
              <a:t>Type 2 diabetes:</a:t>
            </a:r>
          </a:p>
          <a:p>
            <a:pPr marL="0" indent="0">
              <a:buNone/>
            </a:pPr>
            <a:r>
              <a:rPr lang="en-GB" sz="2000" dirty="0">
                <a:latin typeface="Bahnschrift SemiLight" panose="020B0502040204020203" pitchFamily="34" charset="0"/>
                <a:cs typeface="Arial" panose="020B0604020202020204" pitchFamily="34" charset="0"/>
              </a:rPr>
              <a:t>Cause kidney diseases, nerve </a:t>
            </a:r>
            <a:r>
              <a:rPr lang="en-GB" sz="2000" dirty="0" smtClean="0">
                <a:latin typeface="Bahnschrift SemiLight" panose="020B0502040204020203" pitchFamily="34" charset="0"/>
                <a:cs typeface="Arial" panose="020B0604020202020204" pitchFamily="34" charset="0"/>
              </a:rPr>
              <a:t>damage, hearing </a:t>
            </a:r>
            <a:r>
              <a:rPr lang="en-GB" sz="2000" dirty="0">
                <a:latin typeface="Bahnschrift SemiLight" panose="020B0502040204020203" pitchFamily="34" charset="0"/>
                <a:cs typeface="Arial" panose="020B0604020202020204" pitchFamily="34" charset="0"/>
              </a:rPr>
              <a:t>loss</a:t>
            </a:r>
            <a:r>
              <a:rPr lang="en-GB" sz="2000" dirty="0" smtClean="0">
                <a:latin typeface="Bahnschrift SemiLight" panose="020B0502040204020203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r>
              <a:rPr lang="en-GB" sz="2000" dirty="0" smtClean="0">
                <a:latin typeface="Bahnschrift SemiLight" panose="020B0502040204020203" pitchFamily="34" charset="0"/>
                <a:cs typeface="Arial" panose="020B0604020202020204" pitchFamily="34" charset="0"/>
              </a:rPr>
              <a:t>vision loss.</a:t>
            </a:r>
            <a:endParaRPr lang="en-GB" sz="2000" dirty="0">
              <a:latin typeface="Bahnschrift SemiLight" panose="020B0502040204020203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 startAt="4"/>
            </a:pPr>
            <a:r>
              <a:rPr lang="en-GB" sz="2300" b="1" dirty="0">
                <a:latin typeface="Bahnschrift SemiLight" panose="020B0502040204020203" pitchFamily="34" charset="0"/>
                <a:cs typeface="Arial" panose="020B0604020202020204" pitchFamily="34" charset="0"/>
              </a:rPr>
              <a:t>High blood </a:t>
            </a:r>
            <a:r>
              <a:rPr lang="en-GB" sz="2300" b="1" dirty="0" smtClean="0">
                <a:latin typeface="Bahnschrift SemiLight" panose="020B0502040204020203" pitchFamily="34" charset="0"/>
                <a:cs typeface="Arial" panose="020B0604020202020204" pitchFamily="34" charset="0"/>
              </a:rPr>
              <a:t>pressure.</a:t>
            </a:r>
            <a:endParaRPr lang="en-GB" sz="2300" b="1" dirty="0">
              <a:latin typeface="Bahnschrift SemiLight" panose="020B0502040204020203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300" dirty="0">
              <a:latin typeface="Bahnschrift SemiLight" panose="020B05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817" r="100000">
                        <a14:foregroundMark x1="10621" y1="16013" x2="24346" y2="19771"/>
                        <a14:foregroundMark x1="5556" y1="22549" x2="28268" y2="22876"/>
                        <a14:foregroundMark x1="10948" y1="33660" x2="19608" y2="43954"/>
                        <a14:foregroundMark x1="80065" y1="21732" x2="87418" y2="14379"/>
                        <a14:foregroundMark x1="81536" y1="35131" x2="90196" y2="40196"/>
                        <a14:foregroundMark x1="93791" y1="33987" x2="86601" y2="40196"/>
                        <a14:foregroundMark x1="87092" y1="52451" x2="89379" y2="68137"/>
                        <a14:foregroundMark x1="86275" y1="57026" x2="86275" y2="57026"/>
                        <a14:foregroundMark x1="79575" y1="76634" x2="82680" y2="89706"/>
                        <a14:foregroundMark x1="25163" y1="83170" x2="20425" y2="89706"/>
                        <a14:foregroundMark x1="15686" y1="64379" x2="10948" y2="73856"/>
                        <a14:foregroundMark x1="13725" y1="12092" x2="13725" y2="12092"/>
                        <a14:foregroundMark x1="17974" y1="13562" x2="17974" y2="135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159" y="2374424"/>
            <a:ext cx="3911601" cy="39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1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AC8CB-3E0F-A35C-06CB-B297B86E2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260" y="63690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Bahnschrift SemiLight" panose="020B0502040204020203" pitchFamily="34" charset="0"/>
              </a:rPr>
              <a:t>What are the consequences?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183BB3-FD6F-148A-535C-2C40CA33F7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3436" y="1550512"/>
            <a:ext cx="10512424" cy="823912"/>
          </a:xfrm>
        </p:spPr>
        <p:txBody>
          <a:bodyPr>
            <a:normAutofit/>
          </a:bodyPr>
          <a:lstStyle/>
          <a:p>
            <a:r>
              <a:rPr lang="en-US" sz="2800" b="0" dirty="0">
                <a:latin typeface="Bahnschrift SemiLight" panose="020B0502040204020203" pitchFamily="34" charset="0"/>
              </a:rPr>
              <a:t>Obesity has many consequence, here are some of them 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790DA8-80A4-AE48-98ED-2700F94D5F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0260" y="2545874"/>
            <a:ext cx="6996748" cy="3875405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en-GB" sz="2300" b="1" dirty="0">
                <a:latin typeface="Bahnschrift SemiLight" panose="020B0502040204020203" pitchFamily="34" charset="0"/>
                <a:cs typeface="Arial" panose="020B0604020202020204" pitchFamily="34" charset="0"/>
              </a:rPr>
              <a:t>High LDL cholesterol, low HDL:</a:t>
            </a:r>
          </a:p>
          <a:p>
            <a:pPr marL="0" indent="0">
              <a:buNone/>
            </a:pPr>
            <a:r>
              <a:rPr lang="en-GB" sz="2000" dirty="0">
                <a:latin typeface="Bahnschrift SemiLight" panose="020B0502040204020203" pitchFamily="34" charset="0"/>
                <a:cs typeface="Arial" panose="020B0604020202020204" pitchFamily="34" charset="0"/>
              </a:rPr>
              <a:t>Increases the risk of strokes and heart diseases.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GB" sz="2300" b="1" dirty="0">
                <a:latin typeface="Bahnschrift SemiLight" panose="020B0502040204020203" pitchFamily="34" charset="0"/>
                <a:cs typeface="Arial" panose="020B0604020202020204" pitchFamily="34" charset="0"/>
              </a:rPr>
              <a:t>Mental illness:</a:t>
            </a:r>
          </a:p>
          <a:p>
            <a:pPr marL="0" indent="0">
              <a:buNone/>
            </a:pPr>
            <a:r>
              <a:rPr lang="en-GB" sz="2000" dirty="0">
                <a:latin typeface="Bahnschrift SemiLight" panose="020B0502040204020203" pitchFamily="34" charset="0"/>
                <a:cs typeface="Arial" panose="020B0604020202020204" pitchFamily="34" charset="0"/>
              </a:rPr>
              <a:t>Depression, anxiety, etc</a:t>
            </a:r>
            <a:r>
              <a:rPr lang="en-GB" sz="2000" dirty="0" smtClean="0">
                <a:latin typeface="Bahnschrift SemiLight" panose="020B0502040204020203" pitchFamily="34" charset="0"/>
                <a:cs typeface="Arial" panose="020B0604020202020204" pitchFamily="34" charset="0"/>
              </a:rPr>
              <a:t>.</a:t>
            </a:r>
            <a:endParaRPr lang="en-GB" sz="2000" dirty="0">
              <a:latin typeface="Bahnschrift SemiLight" panose="020B0502040204020203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 startAt="7"/>
            </a:pPr>
            <a:r>
              <a:rPr lang="en-GB" sz="2300" b="1" dirty="0">
                <a:latin typeface="Bahnschrift SemiLight" panose="020B0502040204020203" pitchFamily="34" charset="0"/>
                <a:cs typeface="Arial" panose="020B0604020202020204" pitchFamily="34" charset="0"/>
              </a:rPr>
              <a:t>Osteoarthritis:</a:t>
            </a:r>
          </a:p>
          <a:p>
            <a:pPr marL="0" indent="0">
              <a:buNone/>
            </a:pPr>
            <a:r>
              <a:rPr lang="en-GB" sz="2000" dirty="0">
                <a:latin typeface="Bahnschrift SemiLight" panose="020B0502040204020203" pitchFamily="34" charset="0"/>
                <a:cs typeface="Arial" panose="020B0604020202020204" pitchFamily="34" charset="0"/>
              </a:rPr>
              <a:t>breakdown of cartilage and bone within a joint which causes </a:t>
            </a:r>
            <a:r>
              <a:rPr lang="en-GB" sz="2000" dirty="0" smtClean="0">
                <a:latin typeface="Bahnschrift SemiLight" panose="020B0502040204020203" pitchFamily="34" charset="0"/>
                <a:cs typeface="Arial" panose="020B0604020202020204" pitchFamily="34" charset="0"/>
              </a:rPr>
              <a:t>disability.</a:t>
            </a:r>
            <a:endParaRPr lang="en-GB" sz="2000" dirty="0">
              <a:latin typeface="Bahnschrift SemiLight" panose="020B0502040204020203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 startAt="8"/>
            </a:pPr>
            <a:r>
              <a:rPr lang="en-GB" sz="2300" b="1" dirty="0">
                <a:latin typeface="Bahnschrift SemiLight" panose="020B0502040204020203" pitchFamily="34" charset="0"/>
                <a:cs typeface="Arial" panose="020B0604020202020204" pitchFamily="34" charset="0"/>
              </a:rPr>
              <a:t>Body aches and difficulty </a:t>
            </a:r>
            <a:r>
              <a:rPr lang="en-GB" sz="2300" b="1" dirty="0" smtClean="0">
                <a:latin typeface="Bahnschrift SemiLight" panose="020B0502040204020203" pitchFamily="34" charset="0"/>
                <a:cs typeface="Arial" panose="020B0604020202020204" pitchFamily="34" charset="0"/>
              </a:rPr>
              <a:t>with </a:t>
            </a:r>
            <a:r>
              <a:rPr lang="en-GB" sz="2300" b="1" dirty="0">
                <a:latin typeface="Bahnschrift SemiLight" panose="020B0502040204020203" pitchFamily="34" charset="0"/>
                <a:cs typeface="Arial" panose="020B0604020202020204" pitchFamily="34" charset="0"/>
              </a:rPr>
              <a:t>simple physical </a:t>
            </a:r>
            <a:r>
              <a:rPr lang="en-GB" sz="2300" b="1" dirty="0" smtClean="0">
                <a:latin typeface="Bahnschrift SemiLight" panose="020B0502040204020203" pitchFamily="34" charset="0"/>
                <a:cs typeface="Arial" panose="020B0604020202020204" pitchFamily="34" charset="0"/>
              </a:rPr>
              <a:t>movement</a:t>
            </a:r>
            <a:r>
              <a:rPr lang="en-GB" sz="2300" b="1" dirty="0">
                <a:latin typeface="Bahnschrift SemiLight" panose="020B0502040204020203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GB" sz="2000" dirty="0">
              <a:latin typeface="Bahnschrift SemiLight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219" b="70182" l="68741" r="94583">
                        <a14:foregroundMark x1="81479" y1="27734" x2="81479" y2="27734"/>
                        <a14:foregroundMark x1="75256" y1="36328" x2="75256" y2="36328"/>
                        <a14:foregroundMark x1="74597" y1="38021" x2="74597" y2="38021"/>
                        <a14:foregroundMark x1="79941" y1="45052" x2="79941" y2="45052"/>
                        <a14:foregroundMark x1="80234" y1="44792" x2="80234" y2="447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436" t="24899" r="6818" b="30635"/>
          <a:stretch/>
        </p:blipFill>
        <p:spPr>
          <a:xfrm>
            <a:off x="7230107" y="2374424"/>
            <a:ext cx="3602993" cy="362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80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C6801-0708-BAA1-D3F5-0F7B22D22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880" y="681037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Bahnschrift SemiLight" panose="020B0502040204020203" pitchFamily="34" charset="0"/>
              </a:rPr>
              <a:t>How to prevent obesity: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3AF7DA-55FD-6365-DF65-1E71C37F5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9" y="1825625"/>
            <a:ext cx="6818243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500" b="1" dirty="0">
                <a:latin typeface="Bahnschrift SemiLight" panose="020B0502040204020203" pitchFamily="34" charset="0"/>
              </a:rPr>
              <a:t>Having a healthy diet:</a:t>
            </a:r>
          </a:p>
          <a:p>
            <a:pPr marL="0" indent="0">
              <a:buNone/>
            </a:pPr>
            <a:r>
              <a:rPr lang="en-US" sz="2200" dirty="0">
                <a:latin typeface="Bahnschrift SemiLight" panose="020B0502040204020203" pitchFamily="34" charset="0"/>
              </a:rPr>
              <a:t>Reduce consumption of red or processed meats, refined carbs, and sugary snacks.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sz="2500" b="1" dirty="0">
                <a:latin typeface="Bahnschrift SemiLight" panose="020B0502040204020203" pitchFamily="34" charset="0"/>
              </a:rPr>
              <a:t>Increasing physical activities:</a:t>
            </a:r>
          </a:p>
          <a:p>
            <a:pPr marL="0" indent="0">
              <a:buNone/>
            </a:pPr>
            <a:r>
              <a:rPr lang="en-US" sz="2200" dirty="0">
                <a:latin typeface="Bahnschrift SemiLight" panose="020B0502040204020203" pitchFamily="34" charset="0"/>
              </a:rPr>
              <a:t>Regular exercise, 1 hour a day.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sz="2500" b="1" dirty="0">
                <a:latin typeface="Bahnschrift SemiLight" panose="020B0502040204020203" pitchFamily="34" charset="0"/>
              </a:rPr>
              <a:t>Taking daily walks:</a:t>
            </a:r>
          </a:p>
          <a:p>
            <a:pPr marL="0" indent="0">
              <a:buNone/>
            </a:pPr>
            <a:r>
              <a:rPr lang="en-US" sz="2200" dirty="0">
                <a:latin typeface="Bahnschrift SemiLight" panose="020B0502040204020203" pitchFamily="34" charset="0"/>
              </a:rPr>
              <a:t>30 mins a day, 5 times a week.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06" t="22998" r="9593" b="27567"/>
          <a:stretch/>
        </p:blipFill>
        <p:spPr>
          <a:xfrm>
            <a:off x="7518400" y="1848575"/>
            <a:ext cx="2656749" cy="417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6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C6801-0708-BAA1-D3F5-0F7B22D22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880" y="681037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Bahnschrift SemiLight" panose="020B0502040204020203" pitchFamily="34" charset="0"/>
              </a:rPr>
              <a:t>How to prevent obesity: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3AF7DA-55FD-6365-DF65-1E71C37F5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9" y="1825625"/>
            <a:ext cx="6818243" cy="435133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US" sz="2500" b="1" dirty="0">
                <a:latin typeface="Bahnschrift SemiLight" panose="020B0502040204020203" pitchFamily="34" charset="0"/>
              </a:rPr>
              <a:t>Staying hydrate:</a:t>
            </a:r>
          </a:p>
          <a:p>
            <a:pPr marL="0" indent="0">
              <a:buNone/>
            </a:pPr>
            <a:r>
              <a:rPr lang="en-GB" sz="2000" b="0" i="0" dirty="0">
                <a:solidFill>
                  <a:srgbClr val="040C28"/>
                </a:solidFill>
                <a:effectLst/>
                <a:latin typeface="Bahnschrift SemiLight" panose="020B0502040204020203" pitchFamily="34" charset="0"/>
              </a:rPr>
              <a:t> boosts metabolism, and make exercise easier.</a:t>
            </a:r>
            <a:endParaRPr lang="en-US" sz="2000" dirty="0">
              <a:latin typeface="Bahnschrift SemiLight" panose="020B0502040204020203" pitchFamily="34" charset="0"/>
            </a:endParaRPr>
          </a:p>
          <a:p>
            <a:pPr marL="457200" indent="-457200">
              <a:buFont typeface="+mj-lt"/>
              <a:buAutoNum type="arabicPeriod" startAt="5"/>
            </a:pPr>
            <a:r>
              <a:rPr lang="en-US" sz="2500" b="1" dirty="0">
                <a:latin typeface="Bahnschrift SemiLight" panose="020B0502040204020203" pitchFamily="34" charset="0"/>
              </a:rPr>
              <a:t>Intake of vitamin supplements:</a:t>
            </a:r>
          </a:p>
          <a:p>
            <a:pPr marL="0" indent="0">
              <a:buNone/>
            </a:pPr>
            <a:r>
              <a:rPr lang="it-IT" sz="2000" b="0" i="0" dirty="0">
                <a:solidFill>
                  <a:srgbClr val="040C28"/>
                </a:solidFill>
                <a:effectLst/>
                <a:latin typeface="Google Sans"/>
              </a:rPr>
              <a:t>Calcium,vitamin B5, vitamin B6, vitamin B12, vitamin B complex, and vitamin C.</a:t>
            </a:r>
            <a:endParaRPr lang="en-US" sz="2000" dirty="0">
              <a:latin typeface="Bahnschrift SemiLight" panose="020B0502040204020203" pitchFamily="34" charset="0"/>
            </a:endParaRPr>
          </a:p>
          <a:p>
            <a:pPr marL="514350" indent="-514350">
              <a:buFont typeface="+mj-lt"/>
              <a:buAutoNum type="arabicPeriod" startAt="6"/>
            </a:pPr>
            <a:r>
              <a:rPr lang="en-US" sz="2500" b="1" dirty="0">
                <a:latin typeface="Bahnschrift SemiLight" panose="020B0502040204020203" pitchFamily="34" charset="0"/>
              </a:rPr>
              <a:t>Improving sleep</a:t>
            </a:r>
            <a:r>
              <a:rPr lang="en-US" sz="2300" b="1" dirty="0">
                <a:latin typeface="Bahnschrift SemiLight" panose="020B0502040204020203" pitchFamily="34" charset="0"/>
              </a:rPr>
              <a:t>: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rgbClr val="040C28"/>
                </a:solidFill>
                <a:latin typeface="Bahnschrift SemiLight" panose="020B0502040204020203" pitchFamily="34" charset="0"/>
              </a:rPr>
              <a:t>Helps </a:t>
            </a:r>
            <a:r>
              <a:rPr lang="en-GB" sz="2000" dirty="0">
                <a:solidFill>
                  <a:srgbClr val="040C28"/>
                </a:solidFill>
                <a:latin typeface="Bahnschrift SemiLight" panose="020B0502040204020203" pitchFamily="34" charset="0"/>
              </a:rPr>
              <a:t>decrease calorie intake and appetite.</a:t>
            </a:r>
            <a:endParaRPr lang="en-US" sz="2000" dirty="0">
              <a:solidFill>
                <a:srgbClr val="040C28"/>
              </a:solidFill>
              <a:latin typeface="Bahnschrift SemiLight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EA547D-852B-3761-24A8-AA73F560B9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l="28177" t="13858" r="25735" b="12258"/>
          <a:stretch/>
        </p:blipFill>
        <p:spPr>
          <a:xfrm>
            <a:off x="7708900" y="1866900"/>
            <a:ext cx="2755899" cy="441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6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atin typeface="Bahnschrift SemiLight" panose="020B0502040204020203" pitchFamily="34" charset="0"/>
              </a:rPr>
              <a:t>Conclusion</a:t>
            </a:r>
            <a:endParaRPr lang="en-US" sz="5400" b="1" dirty="0">
              <a:latin typeface="Bahnschrift SemiLight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578600" cy="4351338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>
                <a:latin typeface="Bahnschrift SemiLight" panose="020B0502040204020203" pitchFamily="34" charset="0"/>
              </a:rPr>
              <a:t>As a conclusion, we talked about the causes, fatal consequences, and the easy way to prevent obesity.</a:t>
            </a:r>
            <a:r>
              <a:rPr lang="en-US" sz="3200" dirty="0">
                <a:latin typeface="Bahnschrift SemiLight" panose="020B0502040204020203" pitchFamily="34" charset="0"/>
              </a:rPr>
              <a:t> </a:t>
            </a:r>
            <a:r>
              <a:rPr lang="en-US" sz="3200" dirty="0" smtClean="0">
                <a:latin typeface="Bahnschrift SemiLight" panose="020B0502040204020203" pitchFamily="34" charset="0"/>
              </a:rPr>
              <a:t>Obesity </a:t>
            </a:r>
            <a:r>
              <a:rPr lang="en-US" sz="3200" dirty="0">
                <a:latin typeface="Bahnschrift SemiLight" panose="020B0502040204020203" pitchFamily="34" charset="0"/>
              </a:rPr>
              <a:t>can be caused by many factors </a:t>
            </a:r>
            <a:r>
              <a:rPr lang="en-US" sz="3200" dirty="0" smtClean="0">
                <a:latin typeface="Bahnschrift SemiLight" panose="020B0502040204020203" pitchFamily="34" charset="0"/>
              </a:rPr>
              <a:t>and </a:t>
            </a:r>
            <a:r>
              <a:rPr lang="en-US" sz="3200" dirty="0">
                <a:latin typeface="Bahnschrift SemiLight" panose="020B0502040204020203" pitchFamily="34" charset="0"/>
              </a:rPr>
              <a:t>can also </a:t>
            </a:r>
            <a:r>
              <a:rPr lang="en-US" sz="3200" dirty="0" smtClean="0">
                <a:latin typeface="Bahnschrift SemiLight" panose="020B0502040204020203" pitchFamily="34" charset="0"/>
              </a:rPr>
              <a:t>put your health at risk. We hope you learnt many important points about this interesting topic.</a:t>
            </a:r>
            <a:endParaRPr lang="en-US" sz="3200" dirty="0">
              <a:latin typeface="Bahnschrift SemiLight" panose="020B0502040204020203" pitchFamily="34" charset="0"/>
            </a:endParaRPr>
          </a:p>
        </p:txBody>
      </p:sp>
      <p:pic>
        <p:nvPicPr>
          <p:cNvPr id="4098" name="Picture 2" descr="old fat woman cartoon - Clip Art Libr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75" y="2349500"/>
            <a:ext cx="3273425" cy="356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46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unkyShapesVTI">
  <a:themeElements>
    <a:clrScheme name="Custom 1">
      <a:dk1>
        <a:sysClr val="windowText" lastClr="000000"/>
      </a:dk1>
      <a:lt1>
        <a:sysClr val="window" lastClr="FFFFFF"/>
      </a:lt1>
      <a:dk2>
        <a:srgbClr val="2D2D2D"/>
      </a:dk2>
      <a:lt2>
        <a:srgbClr val="F3FFF8"/>
      </a:lt2>
      <a:accent1>
        <a:srgbClr val="FF0000"/>
      </a:accent1>
      <a:accent2>
        <a:srgbClr val="FF0000"/>
      </a:accent2>
      <a:accent3>
        <a:srgbClr val="FF0000"/>
      </a:accent3>
      <a:accent4>
        <a:srgbClr val="FF0000"/>
      </a:accent4>
      <a:accent5>
        <a:srgbClr val="FF0000"/>
      </a:accent5>
      <a:accent6>
        <a:srgbClr val="FF0000"/>
      </a:accent6>
      <a:hlink>
        <a:srgbClr val="FF0000"/>
      </a:hlink>
      <a:folHlink>
        <a:srgbClr val="FF0000"/>
      </a:folHlink>
    </a:clrScheme>
    <a:fontScheme name="Source Sans Pro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yShapesVTI" id="{A7F40C41-3FB2-45B0-B0D6-DFB7FDD9B7AD}" vid="{C49381A0-09CD-46EE-B141-E2CDD87ABFE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13087</TotalTime>
  <Words>518</Words>
  <Application>Microsoft Office PowerPoint</Application>
  <PresentationFormat>Widescreen</PresentationFormat>
  <Paragraphs>66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Abadi</vt:lpstr>
      <vt:lpstr>Arial</vt:lpstr>
      <vt:lpstr>Avenir Next LT Pro</vt:lpstr>
      <vt:lpstr>Bahnschrift SemiLight</vt:lpstr>
      <vt:lpstr>Calibri</vt:lpstr>
      <vt:lpstr>DengXian</vt:lpstr>
      <vt:lpstr>Google Sans</vt:lpstr>
      <vt:lpstr>Source Sans Pro SemiBold</vt:lpstr>
      <vt:lpstr>FunkyShapesVTI</vt:lpstr>
      <vt:lpstr>           </vt:lpstr>
      <vt:lpstr>What is obesity?</vt:lpstr>
      <vt:lpstr>What are the causes of obesity?</vt:lpstr>
      <vt:lpstr>What are the causes of obesity?</vt:lpstr>
      <vt:lpstr>What are the consequences?</vt:lpstr>
      <vt:lpstr>What are the consequences?</vt:lpstr>
      <vt:lpstr>How to prevent obesity:</vt:lpstr>
      <vt:lpstr>How to prevent obesity:</vt:lpstr>
      <vt:lpstr>Conclusion</vt:lpstr>
      <vt:lpstr>Links used :</vt:lpstr>
      <vt:lpstr>Video to watch about this topic: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</dc:title>
  <dc:creator>لين بسام  كعوش</dc:creator>
  <cp:lastModifiedBy>LENOVO</cp:lastModifiedBy>
  <cp:revision>32</cp:revision>
  <dcterms:created xsi:type="dcterms:W3CDTF">2023-05-07T15:19:08Z</dcterms:created>
  <dcterms:modified xsi:type="dcterms:W3CDTF">2023-05-19T10:57:03Z</dcterms:modified>
</cp:coreProperties>
</file>