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6" d="100"/>
          <a:sy n="86" d="100"/>
        </p:scale>
        <p:origin x="4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5/19/2023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5/19/2023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5/19/2023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5/19/2023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5/19/2023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5/19/2023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5/19/2023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hsph.harvard.edu/obesity-prevention-source/obesity-causes/" TargetMode="External"/><Relationship Id="rId7" Type="http://schemas.openxmlformats.org/officeDocument/2006/relationships/image" Target="../media/image11.png"/><Relationship Id="rId2" Type="http://schemas.openxmlformats.org/officeDocument/2006/relationships/hyperlink" Target="https://www.obesity.org/" TargetMode="External"/><Relationship Id="rId1" Type="http://schemas.openxmlformats.org/officeDocument/2006/relationships/slideLayout" Target="../slideLayouts/slideLayout2.xml"/><Relationship Id="rId6" Type="http://schemas.openxmlformats.org/officeDocument/2006/relationships/hyperlink" Target="https://en.wikipedia.org/wiki/Obesity" TargetMode="External"/><Relationship Id="rId5" Type="http://schemas.openxmlformats.org/officeDocument/2006/relationships/hyperlink" Target="https://www.who.int/health-topics/obesity#tab=tab_1" TargetMode="External"/><Relationship Id="rId4" Type="http://schemas.openxmlformats.org/officeDocument/2006/relationships/hyperlink" Target="https://www.cdc.gov/obesity/basics/cause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OBESITY</a:t>
            </a:r>
            <a:endParaRPr lang="ar-JO" dirty="0"/>
          </a:p>
        </p:txBody>
      </p:sp>
      <p:sp>
        <p:nvSpPr>
          <p:cNvPr id="3" name="Subtitle 2"/>
          <p:cNvSpPr>
            <a:spLocks noGrp="1"/>
          </p:cNvSpPr>
          <p:nvPr>
            <p:ph type="subTitle" idx="1"/>
          </p:nvPr>
        </p:nvSpPr>
        <p:spPr/>
        <p:txBody>
          <a:bodyPr/>
          <a:lstStyle/>
          <a:p>
            <a:r>
              <a:rPr lang="en-US" dirty="0"/>
              <a:t>By: Amie </a:t>
            </a:r>
            <a:r>
              <a:rPr lang="en-US" dirty="0" err="1"/>
              <a:t>Derderian</a:t>
            </a:r>
            <a:r>
              <a:rPr lang="en-US" dirty="0"/>
              <a:t>, Angela </a:t>
            </a:r>
            <a:r>
              <a:rPr lang="en-US" dirty="0" err="1"/>
              <a:t>Naber</a:t>
            </a:r>
            <a:r>
              <a:rPr lang="en-US" dirty="0"/>
              <a:t>, </a:t>
            </a:r>
            <a:r>
              <a:rPr lang="en-US" dirty="0" err="1"/>
              <a:t>Zaina</a:t>
            </a:r>
            <a:r>
              <a:rPr lang="en-US" dirty="0"/>
              <a:t> </a:t>
            </a:r>
            <a:r>
              <a:rPr lang="en-US" dirty="0" err="1"/>
              <a:t>Qursha</a:t>
            </a:r>
            <a:endParaRPr lang="ar-JO" dirty="0"/>
          </a:p>
        </p:txBody>
      </p:sp>
    </p:spTree>
    <p:extLst>
      <p:ext uri="{BB962C8B-B14F-4D97-AF65-F5344CB8AC3E}">
        <p14:creationId xmlns:p14="http://schemas.microsoft.com/office/powerpoint/2010/main" val="1433580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9523" y="869795"/>
            <a:ext cx="9720073" cy="4023360"/>
          </a:xfrm>
        </p:spPr>
        <p:txBody>
          <a:bodyPr>
            <a:normAutofit/>
          </a:bodyPr>
          <a:lstStyle/>
          <a:p>
            <a:pPr algn="l"/>
            <a:r>
              <a:rPr lang="en-US" sz="2400" dirty="0"/>
              <a:t>We think that people should have a healthier diet since obesity diminishes almost every aspect of health. When people have a healthier diet their physical health as well as mental will be much better for the person dealing with obesity.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860" y="2564897"/>
            <a:ext cx="5824617" cy="3873371"/>
          </a:xfrm>
          <a:prstGeom prst="rect">
            <a:avLst/>
          </a:prstGeom>
        </p:spPr>
      </p:pic>
    </p:spTree>
    <p:extLst>
      <p:ext uri="{BB962C8B-B14F-4D97-AF65-F5344CB8AC3E}">
        <p14:creationId xmlns:p14="http://schemas.microsoft.com/office/powerpoint/2010/main" val="166117705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616" y="836341"/>
            <a:ext cx="10673501" cy="5283448"/>
          </a:xfrm>
        </p:spPr>
        <p:txBody>
          <a:bodyPr/>
          <a:lstStyle/>
          <a:p>
            <a:pPr algn="l" rtl="0">
              <a:buFont typeface="Wingdings" panose="05000000000000000000" pitchFamily="2" charset="2"/>
              <a:buChar char="§"/>
            </a:pPr>
            <a:r>
              <a:rPr lang="en-US" dirty="0">
                <a:hlinkClick r:id="rId2"/>
              </a:rPr>
              <a:t>https://www.obesity.org/</a:t>
            </a:r>
            <a:endParaRPr lang="en-US" dirty="0"/>
          </a:p>
          <a:p>
            <a:pPr algn="l" rtl="0">
              <a:buFont typeface="Wingdings" panose="05000000000000000000" pitchFamily="2" charset="2"/>
              <a:buChar char="§"/>
            </a:pPr>
            <a:r>
              <a:rPr lang="en-US" dirty="0">
                <a:hlinkClick r:id="rId3"/>
              </a:rPr>
              <a:t>https://www.hsph.harvard.edu/obesity-prevention-source/obesity-causes/</a:t>
            </a:r>
            <a:endParaRPr lang="en-US" dirty="0"/>
          </a:p>
          <a:p>
            <a:pPr algn="l" rtl="0">
              <a:buFont typeface="Wingdings" panose="05000000000000000000" pitchFamily="2" charset="2"/>
              <a:buChar char="§"/>
            </a:pPr>
            <a:r>
              <a:rPr lang="en-US" dirty="0">
                <a:hlinkClick r:id="rId4"/>
              </a:rPr>
              <a:t>https://www.cdc.gov/obesity/basics/causes.html</a:t>
            </a:r>
            <a:endParaRPr lang="en-US" dirty="0"/>
          </a:p>
          <a:p>
            <a:pPr algn="l" rtl="0">
              <a:buFont typeface="Wingdings" panose="05000000000000000000" pitchFamily="2" charset="2"/>
              <a:buChar char="§"/>
            </a:pPr>
            <a:r>
              <a:rPr lang="en-US" dirty="0">
                <a:hlinkClick r:id="rId5"/>
              </a:rPr>
              <a:t>https://www.who.int/health-topics/obesity#tab=tab_1</a:t>
            </a:r>
            <a:endParaRPr lang="en-US" dirty="0"/>
          </a:p>
          <a:p>
            <a:pPr algn="l" rtl="0">
              <a:buFont typeface="Wingdings" panose="05000000000000000000" pitchFamily="2" charset="2"/>
              <a:buChar char="§"/>
            </a:pPr>
            <a:r>
              <a:rPr lang="en-US" dirty="0">
                <a:hlinkClick r:id="rId6"/>
              </a:rPr>
              <a:t>https://en.wikipedia.org/wiki/Obesity</a:t>
            </a:r>
            <a:endParaRPr lang="en-US" dirty="0"/>
          </a:p>
          <a:p>
            <a:pPr algn="l" rtl="0">
              <a:buFont typeface="Wingdings" panose="05000000000000000000" pitchFamily="2" charset="2"/>
              <a:buChar char="§"/>
            </a:pPr>
            <a:endParaRPr lang="ar-JO"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3521" y="2830747"/>
            <a:ext cx="5567132" cy="3771467"/>
          </a:xfrm>
          <a:prstGeom prst="rect">
            <a:avLst/>
          </a:prstGeom>
        </p:spPr>
      </p:pic>
    </p:spTree>
    <p:extLst>
      <p:ext uri="{BB962C8B-B14F-4D97-AF65-F5344CB8AC3E}">
        <p14:creationId xmlns:p14="http://schemas.microsoft.com/office/powerpoint/2010/main" val="320444328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Obesity</a:t>
            </a:r>
            <a:endParaRPr lang="ar-JO" dirty="0"/>
          </a:p>
        </p:txBody>
      </p:sp>
      <p:sp>
        <p:nvSpPr>
          <p:cNvPr id="3" name="Content Placeholder 2"/>
          <p:cNvSpPr>
            <a:spLocks noGrp="1"/>
          </p:cNvSpPr>
          <p:nvPr>
            <p:ph idx="1"/>
          </p:nvPr>
        </p:nvSpPr>
        <p:spPr/>
        <p:txBody>
          <a:bodyPr>
            <a:normAutofit/>
          </a:bodyPr>
          <a:lstStyle/>
          <a:p>
            <a:pPr algn="l"/>
            <a:r>
              <a:rPr lang="en-US" sz="2400" dirty="0"/>
              <a:t>Obesity and overweight are defined as abnormal or excessive fat accumulation that presents a risk to health, Obesity and overweight are considered something rather unhealthy than normal height and body type.</a:t>
            </a:r>
            <a:endParaRPr lang="ar-JO"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8916" y="3488267"/>
            <a:ext cx="5145555" cy="336973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246" y="3883540"/>
            <a:ext cx="3378843" cy="2974460"/>
          </a:xfrm>
          <a:prstGeom prst="rect">
            <a:avLst/>
          </a:prstGeom>
        </p:spPr>
      </p:pic>
    </p:spTree>
    <p:extLst>
      <p:ext uri="{BB962C8B-B14F-4D97-AF65-F5344CB8AC3E}">
        <p14:creationId xmlns:p14="http://schemas.microsoft.com/office/powerpoint/2010/main" val="78030457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main reasons of obesity:</a:t>
            </a:r>
            <a:endParaRPr lang="ar-JO" dirty="0"/>
          </a:p>
        </p:txBody>
      </p:sp>
      <p:sp>
        <p:nvSpPr>
          <p:cNvPr id="3" name="Content Placeholder 2"/>
          <p:cNvSpPr>
            <a:spLocks noGrp="1"/>
          </p:cNvSpPr>
          <p:nvPr>
            <p:ph idx="1"/>
          </p:nvPr>
        </p:nvSpPr>
        <p:spPr/>
        <p:txBody>
          <a:bodyPr>
            <a:normAutofit/>
          </a:bodyPr>
          <a:lstStyle/>
          <a:p>
            <a:pPr algn="l"/>
            <a:r>
              <a:rPr lang="en-US" sz="2400" dirty="0"/>
              <a:t>Many factors form body weight-genes. Body weight genes are affected by such poor diets, too much television watching, too little physical activity. Food and physical activity environment also matters. </a:t>
            </a:r>
            <a:endParaRPr lang="ar-JO"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194" y="4052145"/>
            <a:ext cx="3972970" cy="26537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7661" y="4247522"/>
            <a:ext cx="3389538" cy="2263006"/>
          </a:xfrm>
          <a:prstGeom prst="rect">
            <a:avLst/>
          </a:prstGeom>
        </p:spPr>
      </p:pic>
    </p:spTree>
    <p:extLst>
      <p:ext uri="{BB962C8B-B14F-4D97-AF65-F5344CB8AC3E}">
        <p14:creationId xmlns:p14="http://schemas.microsoft.com/office/powerpoint/2010/main" val="365130211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 RELATING TO OBESITY:</a:t>
            </a:r>
            <a:endParaRPr lang="ar-JO" dirty="0"/>
          </a:p>
        </p:txBody>
      </p:sp>
      <p:sp>
        <p:nvSpPr>
          <p:cNvPr id="3" name="Content Placeholder 2"/>
          <p:cNvSpPr>
            <a:spLocks noGrp="1"/>
          </p:cNvSpPr>
          <p:nvPr>
            <p:ph idx="1"/>
          </p:nvPr>
        </p:nvSpPr>
        <p:spPr>
          <a:xfrm>
            <a:off x="1024128" y="2508579"/>
            <a:ext cx="10483931" cy="4224528"/>
          </a:xfrm>
        </p:spPr>
        <p:txBody>
          <a:bodyPr>
            <a:normAutofit/>
          </a:bodyPr>
          <a:lstStyle/>
          <a:p>
            <a:pPr lvl="1" algn="l" rtl="0">
              <a:buFont typeface="Arial" panose="020B0604020202020204" pitchFamily="34" charset="0"/>
              <a:buChar char="•"/>
            </a:pPr>
            <a:r>
              <a:rPr lang="en-US" sz="2400" dirty="0" err="1"/>
              <a:t>breathlesssness</a:t>
            </a:r>
            <a:endParaRPr lang="en-US" sz="2400" dirty="0"/>
          </a:p>
          <a:p>
            <a:pPr lvl="1" algn="l" rtl="0">
              <a:buFont typeface="Arial" panose="020B0604020202020204" pitchFamily="34" charset="0"/>
              <a:buChar char="•"/>
            </a:pPr>
            <a:r>
              <a:rPr lang="en-US" sz="2400" dirty="0"/>
              <a:t>Increased sweating</a:t>
            </a:r>
          </a:p>
          <a:p>
            <a:pPr lvl="1" algn="l" rtl="0">
              <a:buFont typeface="Arial" panose="020B0604020202020204" pitchFamily="34" charset="0"/>
              <a:buChar char="•"/>
            </a:pPr>
            <a:r>
              <a:rPr lang="en-US" sz="2400" dirty="0"/>
              <a:t>Snoring</a:t>
            </a:r>
          </a:p>
          <a:p>
            <a:pPr lvl="1" algn="l" rtl="0">
              <a:buFont typeface="Arial" panose="020B0604020202020204" pitchFamily="34" charset="0"/>
              <a:buChar char="•"/>
            </a:pPr>
            <a:r>
              <a:rPr lang="en-US" sz="2400" dirty="0"/>
              <a:t>Difficulty doing physical activities </a:t>
            </a:r>
          </a:p>
          <a:p>
            <a:pPr lvl="1" algn="l" rtl="0">
              <a:buFont typeface="Arial" panose="020B0604020202020204" pitchFamily="34" charset="0"/>
              <a:buChar char="•"/>
            </a:pPr>
            <a:r>
              <a:rPr lang="en-US" sz="2400" dirty="0"/>
              <a:t>Often feeling tired</a:t>
            </a:r>
          </a:p>
          <a:p>
            <a:pPr lvl="1" algn="l" rtl="0">
              <a:buFont typeface="Arial" panose="020B0604020202020204" pitchFamily="34" charset="0"/>
              <a:buChar char="•"/>
            </a:pPr>
            <a:r>
              <a:rPr lang="en-US" sz="2400" dirty="0"/>
              <a:t>Joint and backed pain</a:t>
            </a:r>
          </a:p>
          <a:p>
            <a:pPr lvl="1" algn="l" rtl="0">
              <a:buFont typeface="Arial" panose="020B0604020202020204" pitchFamily="34" charset="0"/>
              <a:buChar char="•"/>
            </a:pPr>
            <a:r>
              <a:rPr lang="en-US" sz="2400" dirty="0"/>
              <a:t>Low confidence and self esteem</a:t>
            </a:r>
          </a:p>
          <a:p>
            <a:pPr lvl="1" algn="l" rtl="0">
              <a:buFont typeface="Arial" panose="020B0604020202020204" pitchFamily="34" charset="0"/>
              <a:buChar char="•"/>
            </a:pPr>
            <a:r>
              <a:rPr lang="en-US" sz="2400" dirty="0"/>
              <a:t>Feeling isolated</a:t>
            </a:r>
          </a:p>
          <a:p>
            <a:pPr algn="l">
              <a:buFont typeface="Arial" panose="020B0604020202020204" pitchFamily="34" charset="0"/>
              <a:buChar char="•"/>
            </a:pPr>
            <a:endParaRPr lang="en-US" sz="2400" dirty="0"/>
          </a:p>
        </p:txBody>
      </p:sp>
    </p:spTree>
    <p:extLst>
      <p:ext uri="{BB962C8B-B14F-4D97-AF65-F5344CB8AC3E}">
        <p14:creationId xmlns:p14="http://schemas.microsoft.com/office/powerpoint/2010/main" val="381727788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obesity a problem:</a:t>
            </a:r>
            <a:endParaRPr lang="ar-JO" dirty="0"/>
          </a:p>
        </p:txBody>
      </p:sp>
      <p:sp>
        <p:nvSpPr>
          <p:cNvPr id="3" name="Content Placeholder 2"/>
          <p:cNvSpPr>
            <a:spLocks noGrp="1"/>
          </p:cNvSpPr>
          <p:nvPr>
            <p:ph idx="1"/>
          </p:nvPr>
        </p:nvSpPr>
        <p:spPr/>
        <p:txBody>
          <a:bodyPr>
            <a:normAutofit/>
          </a:bodyPr>
          <a:lstStyle/>
          <a:p>
            <a:pPr algn="l"/>
            <a:r>
              <a:rPr lang="en-US" sz="2400" dirty="0"/>
              <a:t>Obesity reduces almost every aspect of health from reproductive and respiratory function to memory and mood. Obesity increases the risk of several debilitating and deadly diseases including diabetes, heart disease and some cancers</a:t>
            </a:r>
            <a:endParaRPr lang="ar-JO"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8790" y="3712047"/>
            <a:ext cx="4486507" cy="2989836"/>
          </a:xfrm>
          <a:prstGeom prst="rect">
            <a:avLst/>
          </a:prstGeom>
        </p:spPr>
      </p:pic>
    </p:spTree>
    <p:extLst>
      <p:ext uri="{BB962C8B-B14F-4D97-AF65-F5344CB8AC3E}">
        <p14:creationId xmlns:p14="http://schemas.microsoft.com/office/powerpoint/2010/main" val="91105408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OF OBESITY:</a:t>
            </a:r>
            <a:endParaRPr lang="ar-JO" dirty="0"/>
          </a:p>
        </p:txBody>
      </p:sp>
      <p:sp>
        <p:nvSpPr>
          <p:cNvPr id="3" name="Content Placeholder 2"/>
          <p:cNvSpPr>
            <a:spLocks noGrp="1"/>
          </p:cNvSpPr>
          <p:nvPr>
            <p:ph idx="1"/>
          </p:nvPr>
        </p:nvSpPr>
        <p:spPr/>
        <p:txBody>
          <a:bodyPr>
            <a:normAutofit/>
          </a:bodyPr>
          <a:lstStyle/>
          <a:p>
            <a:pPr algn="l" rtl="0">
              <a:buFont typeface="Arial" panose="020B0604020202020204" pitchFamily="34" charset="0"/>
              <a:buChar char="•"/>
            </a:pPr>
            <a:r>
              <a:rPr lang="en-US" sz="2400" dirty="0"/>
              <a:t>All causes of death (mortality)</a:t>
            </a:r>
          </a:p>
          <a:p>
            <a:pPr algn="l" rtl="0">
              <a:buFont typeface="Arial" panose="020B0604020202020204" pitchFamily="34" charset="0"/>
              <a:buChar char="•"/>
            </a:pPr>
            <a:r>
              <a:rPr lang="en-US" sz="2400" dirty="0"/>
              <a:t>High blood pressure (hypertension)</a:t>
            </a:r>
          </a:p>
          <a:p>
            <a:pPr algn="l" rtl="0">
              <a:buFont typeface="Arial" panose="020B0604020202020204" pitchFamily="34" charset="0"/>
              <a:buChar char="•"/>
            </a:pPr>
            <a:r>
              <a:rPr lang="en-US" sz="2400" dirty="0"/>
              <a:t>High LDL cholesterol, low HDL </a:t>
            </a:r>
            <a:r>
              <a:rPr lang="en-US" sz="2400" dirty="0" err="1"/>
              <a:t>cholestral</a:t>
            </a:r>
            <a:r>
              <a:rPr lang="en-US" sz="2400" dirty="0"/>
              <a:t> or high levels of </a:t>
            </a:r>
            <a:r>
              <a:rPr lang="en-US" sz="2400" dirty="0" err="1"/>
              <a:t>triglyerides</a:t>
            </a:r>
            <a:endParaRPr lang="en-US" sz="2400" dirty="0"/>
          </a:p>
          <a:p>
            <a:pPr algn="l" rtl="0">
              <a:buFont typeface="Arial" panose="020B0604020202020204" pitchFamily="34" charset="0"/>
              <a:buChar char="•"/>
            </a:pPr>
            <a:r>
              <a:rPr lang="en-US" sz="2400" dirty="0"/>
              <a:t>Type 2 diabetes</a:t>
            </a:r>
          </a:p>
          <a:p>
            <a:pPr algn="l" rtl="0">
              <a:buFont typeface="Arial" panose="020B0604020202020204" pitchFamily="34" charset="0"/>
              <a:buChar char="•"/>
            </a:pPr>
            <a:r>
              <a:rPr lang="en-US" sz="2400" dirty="0"/>
              <a:t>Coronary heart </a:t>
            </a:r>
            <a:r>
              <a:rPr lang="en-US" sz="2400" dirty="0" err="1"/>
              <a:t>diseas</a:t>
            </a:r>
            <a:endParaRPr lang="en-US" sz="2400" dirty="0"/>
          </a:p>
          <a:p>
            <a:pPr algn="l" rtl="0">
              <a:buFont typeface="Arial" panose="020B0604020202020204" pitchFamily="34" charset="0"/>
              <a:buChar char="•"/>
            </a:pPr>
            <a:r>
              <a:rPr lang="en-US" sz="2400" dirty="0"/>
              <a:t>Stroke</a:t>
            </a:r>
          </a:p>
          <a:p>
            <a:pPr algn="l" rtl="0">
              <a:buFont typeface="Arial" panose="020B0604020202020204" pitchFamily="34" charset="0"/>
              <a:buChar char="•"/>
            </a:pPr>
            <a:r>
              <a:rPr lang="en-US" sz="2400" dirty="0" err="1"/>
              <a:t>Gallblader</a:t>
            </a:r>
            <a:r>
              <a:rPr lang="en-US" sz="2400" dirty="0"/>
              <a:t> </a:t>
            </a:r>
            <a:r>
              <a:rPr lang="en-US" sz="2400" dirty="0" err="1"/>
              <a:t>diseas</a:t>
            </a:r>
            <a:endParaRPr lang="en-US" sz="2400" dirty="0"/>
          </a:p>
        </p:txBody>
      </p:sp>
    </p:spTree>
    <p:extLst>
      <p:ext uri="{BB962C8B-B14F-4D97-AF65-F5344CB8AC3E}">
        <p14:creationId xmlns:p14="http://schemas.microsoft.com/office/powerpoint/2010/main" val="298645638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Obesity is usually divided into categories:</a:t>
            </a:r>
            <a:endParaRPr lang="ar-JO" dirty="0"/>
          </a:p>
        </p:txBody>
      </p:sp>
      <p:sp>
        <p:nvSpPr>
          <p:cNvPr id="3" name="Content Placeholder 2"/>
          <p:cNvSpPr>
            <a:spLocks noGrp="1"/>
          </p:cNvSpPr>
          <p:nvPr>
            <p:ph idx="1"/>
          </p:nvPr>
        </p:nvSpPr>
        <p:spPr>
          <a:xfrm>
            <a:off x="802067" y="2359152"/>
            <a:ext cx="9720073" cy="4023360"/>
          </a:xfrm>
        </p:spPr>
        <p:txBody>
          <a:bodyPr>
            <a:normAutofit/>
          </a:bodyPr>
          <a:lstStyle/>
          <a:p>
            <a:pPr marL="0" indent="0" algn="l" rtl="0">
              <a:buNone/>
            </a:pPr>
            <a:r>
              <a:rPr lang="en-US" sz="2400" dirty="0"/>
              <a:t>Class 1:BMI</a:t>
            </a:r>
          </a:p>
          <a:p>
            <a:pPr marL="0" indent="0" algn="l" rtl="0">
              <a:buNone/>
            </a:pPr>
            <a:r>
              <a:rPr lang="en-US" sz="2400" dirty="0"/>
              <a:t>Definition: 35&gt;40 </a:t>
            </a:r>
            <a:r>
              <a:rPr lang="en-US" sz="2400" dirty="0" err="1"/>
              <a:t>kgs</a:t>
            </a:r>
            <a:endParaRPr lang="en-US" sz="2400" dirty="0"/>
          </a:p>
          <a:p>
            <a:pPr marL="0" indent="0" algn="l" rtl="0">
              <a:buNone/>
            </a:pPr>
            <a:r>
              <a:rPr lang="en-US" sz="2400" dirty="0"/>
              <a:t>Class 2:BMI</a:t>
            </a:r>
          </a:p>
          <a:p>
            <a:pPr marL="0" indent="0" algn="l" rtl="0">
              <a:buNone/>
            </a:pPr>
            <a:r>
              <a:rPr lang="en-US" sz="2400" dirty="0"/>
              <a:t>Definition: 40&gt;45 </a:t>
            </a:r>
            <a:r>
              <a:rPr lang="en-US" sz="2400" dirty="0" err="1"/>
              <a:t>kgs</a:t>
            </a:r>
            <a:endParaRPr lang="en-US" sz="2400" dirty="0"/>
          </a:p>
          <a:p>
            <a:pPr marL="0" indent="0" algn="l" rtl="0">
              <a:buNone/>
            </a:pPr>
            <a:r>
              <a:rPr lang="en-US" sz="2400" dirty="0"/>
              <a:t>Class 3:BMI</a:t>
            </a:r>
          </a:p>
          <a:p>
            <a:pPr marL="0" indent="0" algn="l" rtl="0">
              <a:buNone/>
            </a:pPr>
            <a:r>
              <a:rPr lang="en-US" sz="2400" dirty="0"/>
              <a:t>Definition: 40 </a:t>
            </a:r>
            <a:r>
              <a:rPr lang="en-US" sz="2400" dirty="0" err="1"/>
              <a:t>kgs</a:t>
            </a:r>
            <a:r>
              <a:rPr lang="en-US" sz="2400" dirty="0"/>
              <a:t> and over</a:t>
            </a:r>
          </a:p>
          <a:p>
            <a:pPr marL="0" indent="0" algn="l" rtl="0">
              <a:buNone/>
            </a:pPr>
            <a:endParaRPr lang="ar-JO"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2103" y="2008593"/>
            <a:ext cx="4662310" cy="4373919"/>
          </a:xfrm>
          <a:prstGeom prst="rect">
            <a:avLst/>
          </a:prstGeom>
        </p:spPr>
      </p:pic>
    </p:spTree>
    <p:extLst>
      <p:ext uri="{BB962C8B-B14F-4D97-AF65-F5344CB8AC3E}">
        <p14:creationId xmlns:p14="http://schemas.microsoft.com/office/powerpoint/2010/main" val="30960372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TYPES OF OBESITY:</a:t>
            </a:r>
            <a:endParaRPr lang="ar-JO" dirty="0"/>
          </a:p>
        </p:txBody>
      </p:sp>
      <p:sp>
        <p:nvSpPr>
          <p:cNvPr id="3" name="Content Placeholder 2"/>
          <p:cNvSpPr>
            <a:spLocks noGrp="1"/>
          </p:cNvSpPr>
          <p:nvPr>
            <p:ph idx="1"/>
          </p:nvPr>
        </p:nvSpPr>
        <p:spPr/>
        <p:txBody>
          <a:bodyPr>
            <a:normAutofit/>
          </a:bodyPr>
          <a:lstStyle/>
          <a:p>
            <a:pPr algn="l" rtl="0">
              <a:buFont typeface="Arial" panose="020B0604020202020204" pitchFamily="34" charset="0"/>
              <a:buChar char="•"/>
            </a:pPr>
            <a:r>
              <a:rPr lang="en-US" sz="2400" dirty="0"/>
              <a:t>Heavy drinking males</a:t>
            </a:r>
          </a:p>
          <a:p>
            <a:pPr algn="l" rtl="0">
              <a:buFont typeface="Arial" panose="020B0604020202020204" pitchFamily="34" charset="0"/>
              <a:buChar char="•"/>
            </a:pPr>
            <a:r>
              <a:rPr lang="en-US" sz="2400" dirty="0"/>
              <a:t>Younger healthy females</a:t>
            </a:r>
          </a:p>
          <a:p>
            <a:pPr algn="l" rtl="0">
              <a:buFont typeface="Arial" panose="020B0604020202020204" pitchFamily="34" charset="0"/>
              <a:buChar char="•"/>
            </a:pPr>
            <a:r>
              <a:rPr lang="en-US" sz="2400" dirty="0"/>
              <a:t>Physically sick but happy elderly </a:t>
            </a:r>
          </a:p>
          <a:p>
            <a:pPr algn="l" rtl="0">
              <a:buFont typeface="Arial" panose="020B0604020202020204" pitchFamily="34" charset="0"/>
              <a:buChar char="•"/>
            </a:pPr>
            <a:r>
              <a:rPr lang="en-US" sz="2400" dirty="0"/>
              <a:t>Affluent healthy elderly </a:t>
            </a:r>
          </a:p>
          <a:p>
            <a:pPr algn="l" rtl="0">
              <a:buFont typeface="Arial" panose="020B0604020202020204" pitchFamily="34" charset="0"/>
              <a:buChar char="•"/>
            </a:pPr>
            <a:r>
              <a:rPr lang="en-US" sz="2400" dirty="0"/>
              <a:t>Unhappy anxious middle aged</a:t>
            </a:r>
          </a:p>
          <a:p>
            <a:pPr algn="l" rtl="0">
              <a:buFont typeface="Arial" panose="020B0604020202020204" pitchFamily="34" charset="0"/>
              <a:buChar char="•"/>
            </a:pPr>
            <a:r>
              <a:rPr lang="en-US" sz="2400" dirty="0"/>
              <a:t>Poorest health</a:t>
            </a:r>
            <a:endParaRPr lang="ar-JO" sz="2400" dirty="0"/>
          </a:p>
        </p:txBody>
      </p:sp>
    </p:spTree>
    <p:extLst>
      <p:ext uri="{BB962C8B-B14F-4D97-AF65-F5344CB8AC3E}">
        <p14:creationId xmlns:p14="http://schemas.microsoft.com/office/powerpoint/2010/main" val="20063946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to prevent obesity:</a:t>
            </a:r>
            <a:endParaRPr lang="ar-JO" dirty="0"/>
          </a:p>
        </p:txBody>
      </p:sp>
      <p:sp>
        <p:nvSpPr>
          <p:cNvPr id="3" name="Content Placeholder 2"/>
          <p:cNvSpPr>
            <a:spLocks noGrp="1"/>
          </p:cNvSpPr>
          <p:nvPr>
            <p:ph idx="1"/>
          </p:nvPr>
        </p:nvSpPr>
        <p:spPr/>
        <p:txBody>
          <a:bodyPr>
            <a:normAutofit/>
          </a:bodyPr>
          <a:lstStyle/>
          <a:p>
            <a:pPr algn="l"/>
            <a:r>
              <a:rPr lang="en-US" sz="2400" dirty="0"/>
              <a:t>Choosing healthier (whole grains, fruits and vegetables, healthy fats and protein, beverages. Limiting unhealthy foods(refined grains and sweets) potatoes, red meat, (processed meat) and beverages (sugary drinks) increasing physical activity. Limiting television time, screen time and other “sit time”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0829" y="3953162"/>
            <a:ext cx="5480826" cy="2904838"/>
          </a:xfrm>
          <a:prstGeom prst="rect">
            <a:avLst/>
          </a:prstGeom>
        </p:spPr>
      </p:pic>
    </p:spTree>
    <p:extLst>
      <p:ext uri="{BB962C8B-B14F-4D97-AF65-F5344CB8AC3E}">
        <p14:creationId xmlns:p14="http://schemas.microsoft.com/office/powerpoint/2010/main" val="3343561332"/>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84</TotalTime>
  <Words>420</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Tw Cen MT</vt:lpstr>
      <vt:lpstr>Tw Cen MT Condensed</vt:lpstr>
      <vt:lpstr>Wingdings</vt:lpstr>
      <vt:lpstr>Wingdings 3</vt:lpstr>
      <vt:lpstr>Integral</vt:lpstr>
      <vt:lpstr>OBESITY</vt:lpstr>
      <vt:lpstr>Obesity</vt:lpstr>
      <vt:lpstr>What are the main reasons of obesity:</vt:lpstr>
      <vt:lpstr>SYMPTOMS RELATING TO OBESITY:</vt:lpstr>
      <vt:lpstr>Why is obesity a problem:</vt:lpstr>
      <vt:lpstr>RISKS OF OBESITY:</vt:lpstr>
      <vt:lpstr>Obesity is usually divided into categories:</vt:lpstr>
      <vt:lpstr>SIX TYPES OF OBESITY:</vt:lpstr>
      <vt:lpstr>Ways to prevent obesity: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TOSHIBA</dc:creator>
  <cp:lastModifiedBy>Dee Ammari</cp:lastModifiedBy>
  <cp:revision>10</cp:revision>
  <dcterms:created xsi:type="dcterms:W3CDTF">2023-05-13T17:46:42Z</dcterms:created>
  <dcterms:modified xsi:type="dcterms:W3CDTF">2023-05-19T10:52:26Z</dcterms:modified>
</cp:coreProperties>
</file>